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72" r:id="rId1"/>
  </p:sldMasterIdLst>
  <p:notesMasterIdLst>
    <p:notesMasterId r:id="rId46"/>
  </p:notesMasterIdLst>
  <p:sldIdLst>
    <p:sldId id="256" r:id="rId2"/>
    <p:sldId id="257" r:id="rId3"/>
    <p:sldId id="258" r:id="rId4"/>
    <p:sldId id="259" r:id="rId5"/>
    <p:sldId id="260" r:id="rId6"/>
    <p:sldId id="262" r:id="rId7"/>
    <p:sldId id="261" r:id="rId8"/>
    <p:sldId id="267" r:id="rId9"/>
    <p:sldId id="268" r:id="rId10"/>
    <p:sldId id="269" r:id="rId11"/>
    <p:sldId id="263" r:id="rId12"/>
    <p:sldId id="272" r:id="rId13"/>
    <p:sldId id="270" r:id="rId14"/>
    <p:sldId id="273" r:id="rId15"/>
    <p:sldId id="274" r:id="rId16"/>
    <p:sldId id="275" r:id="rId17"/>
    <p:sldId id="264" r:id="rId18"/>
    <p:sldId id="300" r:id="rId19"/>
    <p:sldId id="277" r:id="rId20"/>
    <p:sldId id="276" r:id="rId21"/>
    <p:sldId id="288" r:id="rId22"/>
    <p:sldId id="284" r:id="rId23"/>
    <p:sldId id="278" r:id="rId24"/>
    <p:sldId id="290" r:id="rId25"/>
    <p:sldId id="289" r:id="rId26"/>
    <p:sldId id="292" r:id="rId27"/>
    <p:sldId id="265" r:id="rId28"/>
    <p:sldId id="294" r:id="rId29"/>
    <p:sldId id="293" r:id="rId30"/>
    <p:sldId id="295" r:id="rId31"/>
    <p:sldId id="296" r:id="rId32"/>
    <p:sldId id="297" r:id="rId33"/>
    <p:sldId id="298" r:id="rId34"/>
    <p:sldId id="266" r:id="rId35"/>
    <p:sldId id="299" r:id="rId36"/>
    <p:sldId id="291" r:id="rId37"/>
    <p:sldId id="279" r:id="rId38"/>
    <p:sldId id="280" r:id="rId39"/>
    <p:sldId id="281" r:id="rId40"/>
    <p:sldId id="282" r:id="rId41"/>
    <p:sldId id="283" r:id="rId42"/>
    <p:sldId id="285" r:id="rId43"/>
    <p:sldId id="286" r:id="rId44"/>
    <p:sldId id="287" r:id="rId45"/>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FFFF"/>
    <a:srgbClr val="FFCCFF"/>
    <a:srgbClr val="99FF99"/>
    <a:srgbClr val="FFFFCC"/>
    <a:srgbClr val="CCE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16DA210-FB5B-4158-B5E0-FEB733F419BA}" styleName="スタイル (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980" autoAdjust="0"/>
    <p:restoredTop sz="51103" autoAdjust="0"/>
  </p:normalViewPr>
  <p:slideViewPr>
    <p:cSldViewPr snapToGrid="0">
      <p:cViewPr varScale="1">
        <p:scale>
          <a:sx n="111" d="100"/>
          <a:sy n="111" d="100"/>
        </p:scale>
        <p:origin x="1236" y="102"/>
      </p:cViewPr>
      <p:guideLst>
        <p:guide orient="horz" pos="2160"/>
        <p:guide pos="2880"/>
      </p:guideLst>
    </p:cSldViewPr>
  </p:slideViewPr>
  <p:outlineViewPr>
    <p:cViewPr>
      <p:scale>
        <a:sx n="33" d="100"/>
        <a:sy n="33" d="100"/>
      </p:scale>
      <p:origin x="0" y="0"/>
    </p:cViewPr>
  </p:outlineViewPr>
  <p:notesTextViewPr>
    <p:cViewPr>
      <p:scale>
        <a:sx n="150" d="100"/>
        <a:sy n="150" d="100"/>
      </p:scale>
      <p:origin x="0" y="0"/>
    </p:cViewPr>
  </p:notesTextViewPr>
  <p:sorterViewPr>
    <p:cViewPr>
      <p:scale>
        <a:sx n="100" d="100"/>
        <a:sy n="100" d="100"/>
      </p:scale>
      <p:origin x="0" y="0"/>
    </p:cViewPr>
  </p:sorterViewPr>
  <p:notesViewPr>
    <p:cSldViewPr snapToGrid="0">
      <p:cViewPr varScale="1">
        <p:scale>
          <a:sx n="115" d="100"/>
          <a:sy n="115" d="100"/>
        </p:scale>
        <p:origin x="2688" y="120"/>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DB4CCD4-F00A-4F48-B00B-D5F1D6B650F5}" type="datetimeFigureOut">
              <a:rPr kumimoji="1" lang="ja-JP" altLang="en-US" smtClean="0"/>
              <a:t>2018/6/21</a:t>
            </a:fld>
            <a:endParaRPr kumimoji="1" lang="ja-JP" altLang="en-US"/>
          </a:p>
        </p:txBody>
      </p:sp>
      <p:sp>
        <p:nvSpPr>
          <p:cNvPr id="4" name="スライド イメージ プレースホルダー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F4EB301-36E5-4E74-B032-BD43AAB31879}" type="slidenum">
              <a:rPr kumimoji="1" lang="ja-JP" altLang="en-US" smtClean="0"/>
              <a:t>‹#›</a:t>
            </a:fld>
            <a:endParaRPr kumimoji="1" lang="ja-JP" altLang="en-US"/>
          </a:p>
        </p:txBody>
      </p:sp>
    </p:spTree>
    <p:extLst>
      <p:ext uri="{BB962C8B-B14F-4D97-AF65-F5344CB8AC3E}">
        <p14:creationId xmlns:p14="http://schemas.microsoft.com/office/powerpoint/2010/main" val="97495651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sz="1800" baseline="0" dirty="0"/>
          </a:p>
        </p:txBody>
      </p:sp>
      <p:sp>
        <p:nvSpPr>
          <p:cNvPr id="4" name="スライド番号プレースホルダー 3"/>
          <p:cNvSpPr>
            <a:spLocks noGrp="1"/>
          </p:cNvSpPr>
          <p:nvPr>
            <p:ph type="sldNum" sz="quarter" idx="10"/>
          </p:nvPr>
        </p:nvSpPr>
        <p:spPr/>
        <p:txBody>
          <a:bodyPr/>
          <a:lstStyle/>
          <a:p>
            <a:fld id="{0F4EB301-36E5-4E74-B032-BD43AAB31879}" type="slidenum">
              <a:rPr kumimoji="1" lang="ja-JP" altLang="en-US" smtClean="0"/>
              <a:t>1</a:t>
            </a:fld>
            <a:endParaRPr kumimoji="1" lang="ja-JP" altLang="en-US"/>
          </a:p>
        </p:txBody>
      </p:sp>
    </p:spTree>
    <p:extLst>
      <p:ext uri="{BB962C8B-B14F-4D97-AF65-F5344CB8AC3E}">
        <p14:creationId xmlns:p14="http://schemas.microsoft.com/office/powerpoint/2010/main" val="69568565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0F4EB301-36E5-4E74-B032-BD43AAB31879}" type="slidenum">
              <a:rPr kumimoji="1" lang="ja-JP" altLang="en-US" smtClean="0"/>
              <a:t>10</a:t>
            </a:fld>
            <a:endParaRPr kumimoji="1" lang="ja-JP" altLang="en-US"/>
          </a:p>
        </p:txBody>
      </p:sp>
    </p:spTree>
    <p:extLst>
      <p:ext uri="{BB962C8B-B14F-4D97-AF65-F5344CB8AC3E}">
        <p14:creationId xmlns:p14="http://schemas.microsoft.com/office/powerpoint/2010/main" val="170394461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0F4EB301-36E5-4E74-B032-BD43AAB31879}" type="slidenum">
              <a:rPr kumimoji="1" lang="ja-JP" altLang="en-US" smtClean="0"/>
              <a:t>11</a:t>
            </a:fld>
            <a:endParaRPr kumimoji="1" lang="ja-JP" altLang="en-US"/>
          </a:p>
        </p:txBody>
      </p:sp>
    </p:spTree>
    <p:extLst>
      <p:ext uri="{BB962C8B-B14F-4D97-AF65-F5344CB8AC3E}">
        <p14:creationId xmlns:p14="http://schemas.microsoft.com/office/powerpoint/2010/main" val="362792786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0F4EB301-36E5-4E74-B032-BD43AAB31879}" type="slidenum">
              <a:rPr kumimoji="1" lang="ja-JP" altLang="en-US" smtClean="0"/>
              <a:t>12</a:t>
            </a:fld>
            <a:endParaRPr kumimoji="1" lang="ja-JP" altLang="en-US"/>
          </a:p>
        </p:txBody>
      </p:sp>
    </p:spTree>
    <p:extLst>
      <p:ext uri="{BB962C8B-B14F-4D97-AF65-F5344CB8AC3E}">
        <p14:creationId xmlns:p14="http://schemas.microsoft.com/office/powerpoint/2010/main" val="389952936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0F4EB301-36E5-4E74-B032-BD43AAB31879}" type="slidenum">
              <a:rPr kumimoji="1" lang="ja-JP" altLang="en-US" smtClean="0"/>
              <a:t>13</a:t>
            </a:fld>
            <a:endParaRPr kumimoji="1" lang="ja-JP" altLang="en-US"/>
          </a:p>
        </p:txBody>
      </p:sp>
    </p:spTree>
    <p:extLst>
      <p:ext uri="{BB962C8B-B14F-4D97-AF65-F5344CB8AC3E}">
        <p14:creationId xmlns:p14="http://schemas.microsoft.com/office/powerpoint/2010/main" val="96418794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dirty="0"/>
          </a:p>
        </p:txBody>
      </p:sp>
      <p:sp>
        <p:nvSpPr>
          <p:cNvPr id="4" name="スライド番号プレースホルダー 3"/>
          <p:cNvSpPr>
            <a:spLocks noGrp="1"/>
          </p:cNvSpPr>
          <p:nvPr>
            <p:ph type="sldNum" sz="quarter" idx="10"/>
          </p:nvPr>
        </p:nvSpPr>
        <p:spPr/>
        <p:txBody>
          <a:bodyPr/>
          <a:lstStyle/>
          <a:p>
            <a:fld id="{0F4EB301-36E5-4E74-B032-BD43AAB31879}" type="slidenum">
              <a:rPr kumimoji="1" lang="ja-JP" altLang="en-US" smtClean="0"/>
              <a:t>14</a:t>
            </a:fld>
            <a:endParaRPr kumimoji="1" lang="ja-JP" altLang="en-US"/>
          </a:p>
        </p:txBody>
      </p:sp>
    </p:spTree>
    <p:extLst>
      <p:ext uri="{BB962C8B-B14F-4D97-AF65-F5344CB8AC3E}">
        <p14:creationId xmlns:p14="http://schemas.microsoft.com/office/powerpoint/2010/main" val="148197927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0F4EB301-36E5-4E74-B032-BD43AAB31879}" type="slidenum">
              <a:rPr kumimoji="1" lang="ja-JP" altLang="en-US" smtClean="0"/>
              <a:t>15</a:t>
            </a:fld>
            <a:endParaRPr kumimoji="1" lang="ja-JP" altLang="en-US"/>
          </a:p>
        </p:txBody>
      </p:sp>
    </p:spTree>
    <p:extLst>
      <p:ext uri="{BB962C8B-B14F-4D97-AF65-F5344CB8AC3E}">
        <p14:creationId xmlns:p14="http://schemas.microsoft.com/office/powerpoint/2010/main" val="59146835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0F4EB301-36E5-4E74-B032-BD43AAB31879}" type="slidenum">
              <a:rPr kumimoji="1" lang="ja-JP" altLang="en-US" smtClean="0"/>
              <a:t>16</a:t>
            </a:fld>
            <a:endParaRPr kumimoji="1" lang="ja-JP" altLang="en-US"/>
          </a:p>
        </p:txBody>
      </p:sp>
    </p:spTree>
    <p:extLst>
      <p:ext uri="{BB962C8B-B14F-4D97-AF65-F5344CB8AC3E}">
        <p14:creationId xmlns:p14="http://schemas.microsoft.com/office/powerpoint/2010/main" val="253547568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0F4EB301-36E5-4E74-B032-BD43AAB31879}" type="slidenum">
              <a:rPr kumimoji="1" lang="ja-JP" altLang="en-US" smtClean="0"/>
              <a:t>17</a:t>
            </a:fld>
            <a:endParaRPr kumimoji="1" lang="ja-JP" altLang="en-US"/>
          </a:p>
        </p:txBody>
      </p:sp>
    </p:spTree>
    <p:extLst>
      <p:ext uri="{BB962C8B-B14F-4D97-AF65-F5344CB8AC3E}">
        <p14:creationId xmlns:p14="http://schemas.microsoft.com/office/powerpoint/2010/main" val="48095035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0F4EB301-36E5-4E74-B032-BD43AAB31879}" type="slidenum">
              <a:rPr kumimoji="1" lang="ja-JP" altLang="en-US" smtClean="0"/>
              <a:t>18</a:t>
            </a:fld>
            <a:endParaRPr kumimoji="1" lang="ja-JP" altLang="en-US"/>
          </a:p>
        </p:txBody>
      </p:sp>
    </p:spTree>
    <p:extLst>
      <p:ext uri="{BB962C8B-B14F-4D97-AF65-F5344CB8AC3E}">
        <p14:creationId xmlns:p14="http://schemas.microsoft.com/office/powerpoint/2010/main" val="403362495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0F4EB301-36E5-4E74-B032-BD43AAB31879}" type="slidenum">
              <a:rPr kumimoji="1" lang="ja-JP" altLang="en-US" smtClean="0"/>
              <a:t>19</a:t>
            </a:fld>
            <a:endParaRPr kumimoji="1" lang="ja-JP" altLang="en-US"/>
          </a:p>
        </p:txBody>
      </p:sp>
    </p:spTree>
    <p:extLst>
      <p:ext uri="{BB962C8B-B14F-4D97-AF65-F5344CB8AC3E}">
        <p14:creationId xmlns:p14="http://schemas.microsoft.com/office/powerpoint/2010/main" val="1641629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0F4EB301-36E5-4E74-B032-BD43AAB31879}" type="slidenum">
              <a:rPr kumimoji="1" lang="ja-JP" altLang="en-US" smtClean="0"/>
              <a:t>2</a:t>
            </a:fld>
            <a:endParaRPr kumimoji="1" lang="ja-JP" altLang="en-US"/>
          </a:p>
        </p:txBody>
      </p:sp>
    </p:spTree>
    <p:extLst>
      <p:ext uri="{BB962C8B-B14F-4D97-AF65-F5344CB8AC3E}">
        <p14:creationId xmlns:p14="http://schemas.microsoft.com/office/powerpoint/2010/main" val="15845210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0F4EB301-36E5-4E74-B032-BD43AAB31879}" type="slidenum">
              <a:rPr kumimoji="1" lang="ja-JP" altLang="en-US" smtClean="0"/>
              <a:t>20</a:t>
            </a:fld>
            <a:endParaRPr kumimoji="1" lang="ja-JP" altLang="en-US"/>
          </a:p>
        </p:txBody>
      </p:sp>
    </p:spTree>
    <p:extLst>
      <p:ext uri="{BB962C8B-B14F-4D97-AF65-F5344CB8AC3E}">
        <p14:creationId xmlns:p14="http://schemas.microsoft.com/office/powerpoint/2010/main" val="149715120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0F4EB301-36E5-4E74-B032-BD43AAB31879}" type="slidenum">
              <a:rPr kumimoji="1" lang="ja-JP" altLang="en-US" smtClean="0"/>
              <a:t>21</a:t>
            </a:fld>
            <a:endParaRPr kumimoji="1" lang="ja-JP" altLang="en-US"/>
          </a:p>
        </p:txBody>
      </p:sp>
    </p:spTree>
    <p:extLst>
      <p:ext uri="{BB962C8B-B14F-4D97-AF65-F5344CB8AC3E}">
        <p14:creationId xmlns:p14="http://schemas.microsoft.com/office/powerpoint/2010/main" val="180254836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0F4EB301-36E5-4E74-B032-BD43AAB31879}" type="slidenum">
              <a:rPr kumimoji="1" lang="ja-JP" altLang="en-US" smtClean="0"/>
              <a:t>22</a:t>
            </a:fld>
            <a:endParaRPr kumimoji="1" lang="ja-JP" altLang="en-US"/>
          </a:p>
        </p:txBody>
      </p:sp>
    </p:spTree>
    <p:extLst>
      <p:ext uri="{BB962C8B-B14F-4D97-AF65-F5344CB8AC3E}">
        <p14:creationId xmlns:p14="http://schemas.microsoft.com/office/powerpoint/2010/main" val="338884501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0F4EB301-36E5-4E74-B032-BD43AAB31879}" type="slidenum">
              <a:rPr kumimoji="1" lang="ja-JP" altLang="en-US" smtClean="0"/>
              <a:t>23</a:t>
            </a:fld>
            <a:endParaRPr kumimoji="1" lang="ja-JP" altLang="en-US"/>
          </a:p>
        </p:txBody>
      </p:sp>
    </p:spTree>
    <p:extLst>
      <p:ext uri="{BB962C8B-B14F-4D97-AF65-F5344CB8AC3E}">
        <p14:creationId xmlns:p14="http://schemas.microsoft.com/office/powerpoint/2010/main" val="348285639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0F4EB301-36E5-4E74-B032-BD43AAB31879}" type="slidenum">
              <a:rPr kumimoji="1" lang="ja-JP" altLang="en-US" smtClean="0"/>
              <a:t>24</a:t>
            </a:fld>
            <a:endParaRPr kumimoji="1" lang="ja-JP" altLang="en-US"/>
          </a:p>
        </p:txBody>
      </p:sp>
    </p:spTree>
    <p:extLst>
      <p:ext uri="{BB962C8B-B14F-4D97-AF65-F5344CB8AC3E}">
        <p14:creationId xmlns:p14="http://schemas.microsoft.com/office/powerpoint/2010/main" val="203994235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0F4EB301-36E5-4E74-B032-BD43AAB31879}" type="slidenum">
              <a:rPr kumimoji="1" lang="ja-JP" altLang="en-US" smtClean="0"/>
              <a:t>25</a:t>
            </a:fld>
            <a:endParaRPr kumimoji="1" lang="ja-JP" altLang="en-US"/>
          </a:p>
        </p:txBody>
      </p:sp>
    </p:spTree>
    <p:extLst>
      <p:ext uri="{BB962C8B-B14F-4D97-AF65-F5344CB8AC3E}">
        <p14:creationId xmlns:p14="http://schemas.microsoft.com/office/powerpoint/2010/main" val="220480515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0F4EB301-36E5-4E74-B032-BD43AAB31879}" type="slidenum">
              <a:rPr kumimoji="1" lang="ja-JP" altLang="en-US" smtClean="0"/>
              <a:t>26</a:t>
            </a:fld>
            <a:endParaRPr kumimoji="1" lang="ja-JP" altLang="en-US"/>
          </a:p>
        </p:txBody>
      </p:sp>
    </p:spTree>
    <p:extLst>
      <p:ext uri="{BB962C8B-B14F-4D97-AF65-F5344CB8AC3E}">
        <p14:creationId xmlns:p14="http://schemas.microsoft.com/office/powerpoint/2010/main" val="226897160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0F4EB301-36E5-4E74-B032-BD43AAB31879}" type="slidenum">
              <a:rPr kumimoji="1" lang="ja-JP" altLang="en-US" smtClean="0"/>
              <a:t>27</a:t>
            </a:fld>
            <a:endParaRPr kumimoji="1" lang="ja-JP" altLang="en-US"/>
          </a:p>
        </p:txBody>
      </p:sp>
    </p:spTree>
    <p:extLst>
      <p:ext uri="{BB962C8B-B14F-4D97-AF65-F5344CB8AC3E}">
        <p14:creationId xmlns:p14="http://schemas.microsoft.com/office/powerpoint/2010/main" val="361459000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0F4EB301-36E5-4E74-B032-BD43AAB31879}" type="slidenum">
              <a:rPr kumimoji="1" lang="ja-JP" altLang="en-US" smtClean="0"/>
              <a:t>28</a:t>
            </a:fld>
            <a:endParaRPr kumimoji="1" lang="ja-JP" altLang="en-US"/>
          </a:p>
        </p:txBody>
      </p:sp>
    </p:spTree>
    <p:extLst>
      <p:ext uri="{BB962C8B-B14F-4D97-AF65-F5344CB8AC3E}">
        <p14:creationId xmlns:p14="http://schemas.microsoft.com/office/powerpoint/2010/main" val="253681828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0F4EB301-36E5-4E74-B032-BD43AAB31879}" type="slidenum">
              <a:rPr kumimoji="1" lang="ja-JP" altLang="en-US" smtClean="0"/>
              <a:t>29</a:t>
            </a:fld>
            <a:endParaRPr kumimoji="1" lang="ja-JP" altLang="en-US"/>
          </a:p>
        </p:txBody>
      </p:sp>
    </p:spTree>
    <p:extLst>
      <p:ext uri="{BB962C8B-B14F-4D97-AF65-F5344CB8AC3E}">
        <p14:creationId xmlns:p14="http://schemas.microsoft.com/office/powerpoint/2010/main" val="38160030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0F4EB301-36E5-4E74-B032-BD43AAB31879}" type="slidenum">
              <a:rPr kumimoji="1" lang="ja-JP" altLang="en-US" smtClean="0"/>
              <a:t>3</a:t>
            </a:fld>
            <a:endParaRPr kumimoji="1" lang="ja-JP" altLang="en-US"/>
          </a:p>
        </p:txBody>
      </p:sp>
    </p:spTree>
    <p:extLst>
      <p:ext uri="{BB962C8B-B14F-4D97-AF65-F5344CB8AC3E}">
        <p14:creationId xmlns:p14="http://schemas.microsoft.com/office/powerpoint/2010/main" val="215744245"/>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0F4EB301-36E5-4E74-B032-BD43AAB31879}" type="slidenum">
              <a:rPr kumimoji="1" lang="ja-JP" altLang="en-US" smtClean="0"/>
              <a:t>30</a:t>
            </a:fld>
            <a:endParaRPr kumimoji="1" lang="ja-JP" altLang="en-US"/>
          </a:p>
        </p:txBody>
      </p:sp>
    </p:spTree>
    <p:extLst>
      <p:ext uri="{BB962C8B-B14F-4D97-AF65-F5344CB8AC3E}">
        <p14:creationId xmlns:p14="http://schemas.microsoft.com/office/powerpoint/2010/main" val="1073625495"/>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0F4EB301-36E5-4E74-B032-BD43AAB31879}" type="slidenum">
              <a:rPr kumimoji="1" lang="ja-JP" altLang="en-US" smtClean="0"/>
              <a:t>31</a:t>
            </a:fld>
            <a:endParaRPr kumimoji="1" lang="ja-JP" altLang="en-US"/>
          </a:p>
        </p:txBody>
      </p:sp>
    </p:spTree>
    <p:extLst>
      <p:ext uri="{BB962C8B-B14F-4D97-AF65-F5344CB8AC3E}">
        <p14:creationId xmlns:p14="http://schemas.microsoft.com/office/powerpoint/2010/main" val="119580538"/>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0F4EB301-36E5-4E74-B032-BD43AAB31879}" type="slidenum">
              <a:rPr kumimoji="1" lang="ja-JP" altLang="en-US" smtClean="0"/>
              <a:t>32</a:t>
            </a:fld>
            <a:endParaRPr kumimoji="1" lang="ja-JP" altLang="en-US"/>
          </a:p>
        </p:txBody>
      </p:sp>
    </p:spTree>
    <p:extLst>
      <p:ext uri="{BB962C8B-B14F-4D97-AF65-F5344CB8AC3E}">
        <p14:creationId xmlns:p14="http://schemas.microsoft.com/office/powerpoint/2010/main" val="2368380781"/>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0F4EB301-36E5-4E74-B032-BD43AAB31879}" type="slidenum">
              <a:rPr kumimoji="1" lang="ja-JP" altLang="en-US" smtClean="0"/>
              <a:t>33</a:t>
            </a:fld>
            <a:endParaRPr kumimoji="1" lang="ja-JP" altLang="en-US"/>
          </a:p>
        </p:txBody>
      </p:sp>
    </p:spTree>
    <p:extLst>
      <p:ext uri="{BB962C8B-B14F-4D97-AF65-F5344CB8AC3E}">
        <p14:creationId xmlns:p14="http://schemas.microsoft.com/office/powerpoint/2010/main" val="1797749776"/>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0F4EB301-36E5-4E74-B032-BD43AAB31879}" type="slidenum">
              <a:rPr kumimoji="1" lang="ja-JP" altLang="en-US" smtClean="0"/>
              <a:t>34</a:t>
            </a:fld>
            <a:endParaRPr kumimoji="1" lang="ja-JP" altLang="en-US"/>
          </a:p>
        </p:txBody>
      </p:sp>
    </p:spTree>
    <p:extLst>
      <p:ext uri="{BB962C8B-B14F-4D97-AF65-F5344CB8AC3E}">
        <p14:creationId xmlns:p14="http://schemas.microsoft.com/office/powerpoint/2010/main" val="998464039"/>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0F4EB301-36E5-4E74-B032-BD43AAB31879}" type="slidenum">
              <a:rPr kumimoji="1" lang="ja-JP" altLang="en-US" smtClean="0"/>
              <a:t>35</a:t>
            </a:fld>
            <a:endParaRPr kumimoji="1" lang="ja-JP" altLang="en-US"/>
          </a:p>
        </p:txBody>
      </p:sp>
    </p:spTree>
    <p:extLst>
      <p:ext uri="{BB962C8B-B14F-4D97-AF65-F5344CB8AC3E}">
        <p14:creationId xmlns:p14="http://schemas.microsoft.com/office/powerpoint/2010/main" val="560017573"/>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0F4EB301-36E5-4E74-B032-BD43AAB31879}" type="slidenum">
              <a:rPr kumimoji="1" lang="ja-JP" altLang="en-US" smtClean="0"/>
              <a:t>36</a:t>
            </a:fld>
            <a:endParaRPr kumimoji="1" lang="ja-JP" altLang="en-US"/>
          </a:p>
        </p:txBody>
      </p:sp>
    </p:spTree>
    <p:extLst>
      <p:ext uri="{BB962C8B-B14F-4D97-AF65-F5344CB8AC3E}">
        <p14:creationId xmlns:p14="http://schemas.microsoft.com/office/powerpoint/2010/main" val="3608342059"/>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smtClean="0"/>
          </a:p>
        </p:txBody>
      </p:sp>
      <p:sp>
        <p:nvSpPr>
          <p:cNvPr id="4" name="スライド番号プレースホルダー 3"/>
          <p:cNvSpPr>
            <a:spLocks noGrp="1"/>
          </p:cNvSpPr>
          <p:nvPr>
            <p:ph type="sldNum" sz="quarter" idx="10"/>
          </p:nvPr>
        </p:nvSpPr>
        <p:spPr/>
        <p:txBody>
          <a:bodyPr/>
          <a:lstStyle/>
          <a:p>
            <a:fld id="{0F4EB301-36E5-4E74-B032-BD43AAB31879}" type="slidenum">
              <a:rPr kumimoji="1" lang="ja-JP" altLang="en-US" smtClean="0"/>
              <a:t>37</a:t>
            </a:fld>
            <a:endParaRPr kumimoji="1" lang="ja-JP" altLang="en-US"/>
          </a:p>
        </p:txBody>
      </p:sp>
    </p:spTree>
    <p:extLst>
      <p:ext uri="{BB962C8B-B14F-4D97-AF65-F5344CB8AC3E}">
        <p14:creationId xmlns:p14="http://schemas.microsoft.com/office/powerpoint/2010/main" val="4214101366"/>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0F4EB301-36E5-4E74-B032-BD43AAB31879}" type="slidenum">
              <a:rPr kumimoji="1" lang="ja-JP" altLang="en-US" smtClean="0"/>
              <a:t>38</a:t>
            </a:fld>
            <a:endParaRPr kumimoji="1" lang="ja-JP" altLang="en-US"/>
          </a:p>
        </p:txBody>
      </p:sp>
    </p:spTree>
    <p:extLst>
      <p:ext uri="{BB962C8B-B14F-4D97-AF65-F5344CB8AC3E}">
        <p14:creationId xmlns:p14="http://schemas.microsoft.com/office/powerpoint/2010/main" val="496918348"/>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0F4EB301-36E5-4E74-B032-BD43AAB31879}" type="slidenum">
              <a:rPr kumimoji="1" lang="ja-JP" altLang="en-US" smtClean="0"/>
              <a:t>39</a:t>
            </a:fld>
            <a:endParaRPr kumimoji="1" lang="ja-JP" altLang="en-US"/>
          </a:p>
        </p:txBody>
      </p:sp>
    </p:spTree>
    <p:extLst>
      <p:ext uri="{BB962C8B-B14F-4D97-AF65-F5344CB8AC3E}">
        <p14:creationId xmlns:p14="http://schemas.microsoft.com/office/powerpoint/2010/main" val="15918545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0F4EB301-36E5-4E74-B032-BD43AAB31879}" type="slidenum">
              <a:rPr kumimoji="1" lang="ja-JP" altLang="en-US" smtClean="0"/>
              <a:t>4</a:t>
            </a:fld>
            <a:endParaRPr kumimoji="1" lang="ja-JP" altLang="en-US"/>
          </a:p>
        </p:txBody>
      </p:sp>
    </p:spTree>
    <p:extLst>
      <p:ext uri="{BB962C8B-B14F-4D97-AF65-F5344CB8AC3E}">
        <p14:creationId xmlns:p14="http://schemas.microsoft.com/office/powerpoint/2010/main" val="2529902702"/>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0F4EB301-36E5-4E74-B032-BD43AAB31879}" type="slidenum">
              <a:rPr kumimoji="1" lang="ja-JP" altLang="en-US" smtClean="0"/>
              <a:t>40</a:t>
            </a:fld>
            <a:endParaRPr kumimoji="1" lang="ja-JP" altLang="en-US"/>
          </a:p>
        </p:txBody>
      </p:sp>
    </p:spTree>
    <p:extLst>
      <p:ext uri="{BB962C8B-B14F-4D97-AF65-F5344CB8AC3E}">
        <p14:creationId xmlns:p14="http://schemas.microsoft.com/office/powerpoint/2010/main" val="178522750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0F4EB301-36E5-4E74-B032-BD43AAB31879}" type="slidenum">
              <a:rPr kumimoji="1" lang="ja-JP" altLang="en-US" smtClean="0"/>
              <a:t>5</a:t>
            </a:fld>
            <a:endParaRPr kumimoji="1" lang="ja-JP" altLang="en-US"/>
          </a:p>
        </p:txBody>
      </p:sp>
    </p:spTree>
    <p:extLst>
      <p:ext uri="{BB962C8B-B14F-4D97-AF65-F5344CB8AC3E}">
        <p14:creationId xmlns:p14="http://schemas.microsoft.com/office/powerpoint/2010/main" val="359547030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0F4EB301-36E5-4E74-B032-BD43AAB31879}" type="slidenum">
              <a:rPr kumimoji="1" lang="ja-JP" altLang="en-US" smtClean="0"/>
              <a:t>6</a:t>
            </a:fld>
            <a:endParaRPr kumimoji="1" lang="ja-JP" altLang="en-US"/>
          </a:p>
        </p:txBody>
      </p:sp>
    </p:spTree>
    <p:extLst>
      <p:ext uri="{BB962C8B-B14F-4D97-AF65-F5344CB8AC3E}">
        <p14:creationId xmlns:p14="http://schemas.microsoft.com/office/powerpoint/2010/main" val="156035030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0F4EB301-36E5-4E74-B032-BD43AAB31879}" type="slidenum">
              <a:rPr kumimoji="1" lang="ja-JP" altLang="en-US" smtClean="0"/>
              <a:t>7</a:t>
            </a:fld>
            <a:endParaRPr kumimoji="1" lang="ja-JP" altLang="en-US"/>
          </a:p>
        </p:txBody>
      </p:sp>
    </p:spTree>
    <p:extLst>
      <p:ext uri="{BB962C8B-B14F-4D97-AF65-F5344CB8AC3E}">
        <p14:creationId xmlns:p14="http://schemas.microsoft.com/office/powerpoint/2010/main" val="222674311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0F4EB301-36E5-4E74-B032-BD43AAB31879}" type="slidenum">
              <a:rPr kumimoji="1" lang="ja-JP" altLang="en-US" smtClean="0"/>
              <a:t>8</a:t>
            </a:fld>
            <a:endParaRPr kumimoji="1" lang="ja-JP" altLang="en-US"/>
          </a:p>
        </p:txBody>
      </p:sp>
    </p:spTree>
    <p:extLst>
      <p:ext uri="{BB962C8B-B14F-4D97-AF65-F5344CB8AC3E}">
        <p14:creationId xmlns:p14="http://schemas.microsoft.com/office/powerpoint/2010/main" val="342891148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0F4EB301-36E5-4E74-B032-BD43AAB31879}" type="slidenum">
              <a:rPr kumimoji="1" lang="ja-JP" altLang="en-US" smtClean="0"/>
              <a:t>9</a:t>
            </a:fld>
            <a:endParaRPr kumimoji="1" lang="ja-JP" altLang="en-US"/>
          </a:p>
        </p:txBody>
      </p:sp>
    </p:spTree>
    <p:extLst>
      <p:ext uri="{BB962C8B-B14F-4D97-AF65-F5344CB8AC3E}">
        <p14:creationId xmlns:p14="http://schemas.microsoft.com/office/powerpoint/2010/main" val="11364886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1942416" y="2514601"/>
            <a:ext cx="6600451" cy="2262781"/>
          </a:xfrm>
        </p:spPr>
        <p:txBody>
          <a:bodyPr anchor="b">
            <a:normAutofit/>
          </a:bodyPr>
          <a:lstStyle>
            <a:lvl1pPr>
              <a:defRPr sz="54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942416" y="4777380"/>
            <a:ext cx="6600451"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539092B3-FCF6-4C68-A97D-6D3AF4F6C187}" type="datetime1">
              <a:rPr kumimoji="1" lang="ja-JP" altLang="en-US" smtClean="0"/>
              <a:t>2018/6/21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9" name="Freeform 8"/>
          <p:cNvSpPr/>
          <p:nvPr/>
        </p:nvSpPr>
        <p:spPr bwMode="auto">
          <a:xfrm>
            <a:off x="-31719" y="4321158"/>
            <a:ext cx="1395473" cy="781781"/>
          </a:xfrm>
          <a:custGeom>
            <a:avLst/>
            <a:gdLst/>
            <a:ahLst/>
            <a:cxnLst/>
            <a:rect l="l" t="t" r="r" b="b"/>
            <a:pathLst>
              <a:path w="8042" h="10000">
                <a:moveTo>
                  <a:pt x="5799" y="10000"/>
                </a:moveTo>
                <a:cubicBezTo>
                  <a:pt x="5880" y="10000"/>
                  <a:pt x="5934" y="9940"/>
                  <a:pt x="5961" y="9880"/>
                </a:cubicBezTo>
                <a:cubicBezTo>
                  <a:pt x="5961" y="9820"/>
                  <a:pt x="5988" y="9820"/>
                  <a:pt x="5988" y="9820"/>
                </a:cubicBezTo>
                <a:lnTo>
                  <a:pt x="8042" y="5260"/>
                </a:lnTo>
                <a:cubicBezTo>
                  <a:pt x="8096" y="5140"/>
                  <a:pt x="8096" y="4901"/>
                  <a:pt x="8042" y="4721"/>
                </a:cubicBezTo>
                <a:lnTo>
                  <a:pt x="5988" y="221"/>
                </a:lnTo>
                <a:cubicBezTo>
                  <a:pt x="5988" y="160"/>
                  <a:pt x="5961" y="160"/>
                  <a:pt x="5961" y="160"/>
                </a:cubicBezTo>
                <a:cubicBezTo>
                  <a:pt x="5934" y="101"/>
                  <a:pt x="5880" y="41"/>
                  <a:pt x="5799" y="41"/>
                </a:cubicBezTo>
                <a:lnTo>
                  <a:pt x="18" y="0"/>
                </a:lnTo>
                <a:cubicBezTo>
                  <a:pt x="12" y="3330"/>
                  <a:pt x="6" y="6661"/>
                  <a:pt x="0" y="9991"/>
                </a:cubicBezTo>
                <a:lnTo>
                  <a:pt x="5799" y="10000"/>
                </a:lnTo>
                <a:close/>
              </a:path>
            </a:pathLst>
          </a:custGeom>
          <a:solidFill>
            <a:schemeClr val="accent1"/>
          </a:solidFill>
          <a:ln>
            <a:noFill/>
          </a:ln>
        </p:spPr>
      </p:sp>
      <p:sp>
        <p:nvSpPr>
          <p:cNvPr id="6" name="Slide Number Placeholder 5"/>
          <p:cNvSpPr>
            <a:spLocks noGrp="1"/>
          </p:cNvSpPr>
          <p:nvPr>
            <p:ph type="sldNum" sz="quarter" idx="12"/>
          </p:nvPr>
        </p:nvSpPr>
        <p:spPr>
          <a:xfrm>
            <a:off x="423334" y="4529541"/>
            <a:ext cx="584978" cy="365125"/>
          </a:xfrm>
          <a:prstGeom prst="rect">
            <a:avLst/>
          </a:prstGeom>
        </p:spPr>
        <p:txBody>
          <a:bodyPr/>
          <a:lstStyle/>
          <a:p>
            <a:fld id="{EB0E6812-4CB6-42DC-830A-B0E2507B5F49}" type="slidenum">
              <a:rPr kumimoji="1" lang="ja-JP" altLang="en-US" smtClean="0"/>
              <a:t>‹#›</a:t>
            </a:fld>
            <a:endParaRPr kumimoji="1" lang="ja-JP" altLang="en-US"/>
          </a:p>
        </p:txBody>
      </p:sp>
      <p:sp>
        <p:nvSpPr>
          <p:cNvPr id="8" name="スライド番号プレースホルダー 5"/>
          <p:cNvSpPr txBox="1">
            <a:spLocks/>
          </p:cNvSpPr>
          <p:nvPr userDrawn="1"/>
        </p:nvSpPr>
        <p:spPr>
          <a:xfrm>
            <a:off x="7086600" y="20769"/>
            <a:ext cx="20574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28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fld id="{4175A306-45E5-48EB-85B2-9FB6C62A437C}" type="slidenum">
              <a:rPr lang="ja-JP" altLang="en-US" smtClean="0"/>
              <a:pPr/>
              <a:t>‹#›</a:t>
            </a:fld>
            <a:r>
              <a:rPr lang="en-US" altLang="ja-JP" dirty="0" smtClean="0"/>
              <a:t>/36</a:t>
            </a:r>
            <a:endParaRPr lang="ja-JP" altLang="en-US" dirty="0"/>
          </a:p>
        </p:txBody>
      </p:sp>
    </p:spTree>
    <p:extLst>
      <p:ext uri="{BB962C8B-B14F-4D97-AF65-F5344CB8AC3E}">
        <p14:creationId xmlns:p14="http://schemas.microsoft.com/office/powerpoint/2010/main" val="3209239716"/>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ユーザー設定レイアウ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54000900-D91A-411D-AD1C-53BBE9D601CE}" type="datetime1">
              <a:rPr kumimoji="1" lang="ja-JP" altLang="en-US" smtClean="0"/>
              <a:t>2018/6/21</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dirty="0"/>
          </a:p>
        </p:txBody>
      </p:sp>
      <p:sp>
        <p:nvSpPr>
          <p:cNvPr id="5" name="スライド番号プレースホルダー 4"/>
          <p:cNvSpPr>
            <a:spLocks noGrp="1"/>
          </p:cNvSpPr>
          <p:nvPr>
            <p:ph type="sldNum" sz="quarter" idx="12"/>
          </p:nvPr>
        </p:nvSpPr>
        <p:spPr/>
        <p:txBody>
          <a:bodyPr/>
          <a:lstStyle/>
          <a:p>
            <a:fld id="{4175A306-45E5-48EB-85B2-9FB6C62A437C}" type="slidenum">
              <a:rPr lang="ja-JP" altLang="en-US" smtClean="0"/>
              <a:pPr/>
              <a:t>‹#›</a:t>
            </a:fld>
            <a:r>
              <a:rPr lang="en-US" altLang="ja-JP" smtClean="0"/>
              <a:t>/36</a:t>
            </a:r>
            <a:endParaRPr lang="ja-JP" altLang="en-US" dirty="0"/>
          </a:p>
        </p:txBody>
      </p:sp>
    </p:spTree>
    <p:extLst>
      <p:ext uri="{BB962C8B-B14F-4D97-AF65-F5344CB8AC3E}">
        <p14:creationId xmlns:p14="http://schemas.microsoft.com/office/powerpoint/2010/main" val="302310314"/>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1945201" y="624110"/>
            <a:ext cx="6589199" cy="1280890"/>
          </a:xfrm>
        </p:spPr>
        <p:txBody>
          <a:bodyPr/>
          <a:lstStyle/>
          <a:p>
            <a:r>
              <a:rPr lang="ja-JP" altLang="en-US" dirty="0" smtClean="0"/>
              <a:t>マスター タイトルの書式設定</a:t>
            </a:r>
            <a:endParaRPr lang="en-US" dirty="0"/>
          </a:p>
        </p:txBody>
      </p:sp>
      <p:sp>
        <p:nvSpPr>
          <p:cNvPr id="3" name="Content Placeholder 2"/>
          <p:cNvSpPr>
            <a:spLocks noGrp="1"/>
          </p:cNvSpPr>
          <p:nvPr>
            <p:ph idx="1"/>
          </p:nvPr>
        </p:nvSpPr>
        <p:spPr>
          <a:xfrm>
            <a:off x="1942415" y="2133600"/>
            <a:ext cx="6591985" cy="3777622"/>
          </a:xfrm>
        </p:spPr>
        <p:txBody>
          <a:bodyPr/>
          <a:lstStyle/>
          <a:p>
            <a:pPr lvl="0"/>
            <a:r>
              <a:rPr lang="ja-JP" altLang="en-US" dirty="0" smtClean="0"/>
              <a:t>マスター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endParaRPr lang="en-US" dirty="0"/>
          </a:p>
        </p:txBody>
      </p:sp>
      <p:sp>
        <p:nvSpPr>
          <p:cNvPr id="4" name="Date Placeholder 3"/>
          <p:cNvSpPr>
            <a:spLocks noGrp="1"/>
          </p:cNvSpPr>
          <p:nvPr>
            <p:ph type="dt" sz="half" idx="10"/>
          </p:nvPr>
        </p:nvSpPr>
        <p:spPr/>
        <p:txBody>
          <a:bodyPr/>
          <a:lstStyle/>
          <a:p>
            <a:fld id="{4F20B527-87A9-4475-855E-639F2EB8B58F}" type="datetime1">
              <a:rPr kumimoji="1" lang="ja-JP" altLang="en-US" smtClean="0"/>
              <a:t>2018/6/21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9" name="スライド番号プレースホルダー 5"/>
          <p:cNvSpPr txBox="1">
            <a:spLocks/>
          </p:cNvSpPr>
          <p:nvPr userDrawn="1"/>
        </p:nvSpPr>
        <p:spPr>
          <a:xfrm>
            <a:off x="7086600" y="20769"/>
            <a:ext cx="20574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28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fld id="{4175A306-45E5-48EB-85B2-9FB6C62A437C}" type="slidenum">
              <a:rPr lang="ja-JP" altLang="en-US" smtClean="0"/>
              <a:pPr/>
              <a:t>‹#›</a:t>
            </a:fld>
            <a:r>
              <a:rPr lang="en-US" altLang="ja-JP" dirty="0" smtClean="0"/>
              <a:t>/36</a:t>
            </a:r>
            <a:endParaRPr lang="ja-JP" altLang="en-US" dirty="0"/>
          </a:p>
        </p:txBody>
      </p:sp>
    </p:spTree>
    <p:extLst>
      <p:ext uri="{BB962C8B-B14F-4D97-AF65-F5344CB8AC3E}">
        <p14:creationId xmlns:p14="http://schemas.microsoft.com/office/powerpoint/2010/main" val="4165402392"/>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1942415" y="2074562"/>
            <a:ext cx="6591985" cy="1468800"/>
          </a:xfrm>
        </p:spPr>
        <p:txBody>
          <a:bodyPr anchor="b"/>
          <a:lstStyle>
            <a:lvl1pPr algn="l">
              <a:defRPr sz="4000" b="0" cap="none"/>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1942415" y="3581400"/>
            <a:ext cx="6591985"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C38837F9-65CE-4B05-B643-A2B42EB73786}" type="datetime1">
              <a:rPr kumimoji="1" lang="ja-JP" altLang="en-US" smtClean="0"/>
              <a:t>2018/6/21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11"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a:prstGeom prst="rect">
            <a:avLst/>
          </a:prstGeom>
        </p:spPr>
        <p:txBody>
          <a:bodyPr/>
          <a:lstStyle/>
          <a:p>
            <a:fld id="{EB0E6812-4CB6-42DC-830A-B0E2507B5F49}" type="slidenum">
              <a:rPr kumimoji="1" lang="ja-JP" altLang="en-US" smtClean="0"/>
              <a:t>‹#›</a:t>
            </a:fld>
            <a:endParaRPr kumimoji="1" lang="ja-JP" altLang="en-US"/>
          </a:p>
        </p:txBody>
      </p:sp>
      <p:sp>
        <p:nvSpPr>
          <p:cNvPr id="9" name="スライド番号プレースホルダー 5"/>
          <p:cNvSpPr txBox="1">
            <a:spLocks/>
          </p:cNvSpPr>
          <p:nvPr userDrawn="1"/>
        </p:nvSpPr>
        <p:spPr>
          <a:xfrm>
            <a:off x="7086600" y="20769"/>
            <a:ext cx="20574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28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fld id="{4175A306-45E5-48EB-85B2-9FB6C62A437C}" type="slidenum">
              <a:rPr lang="ja-JP" altLang="en-US" smtClean="0"/>
              <a:pPr/>
              <a:t>‹#›</a:t>
            </a:fld>
            <a:r>
              <a:rPr lang="en-US" altLang="ja-JP" dirty="0" smtClean="0"/>
              <a:t>/36</a:t>
            </a:r>
            <a:endParaRPr lang="ja-JP" altLang="en-US" dirty="0"/>
          </a:p>
        </p:txBody>
      </p:sp>
    </p:spTree>
    <p:extLst>
      <p:ext uri="{BB962C8B-B14F-4D97-AF65-F5344CB8AC3E}">
        <p14:creationId xmlns:p14="http://schemas.microsoft.com/office/powerpoint/2010/main" val="3673985314"/>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1942416" y="2136706"/>
            <a:ext cx="3197531" cy="3767397"/>
          </a:xfrm>
        </p:spPr>
        <p:txBody>
          <a:bodyPr>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5337307" y="2136706"/>
            <a:ext cx="3197093" cy="3767397"/>
          </a:xfrm>
        </p:spPr>
        <p:txBody>
          <a:bodyPr>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F4D978E4-C974-47CF-BEEA-26BA792A7D34}" type="datetime1">
              <a:rPr kumimoji="1" lang="ja-JP" altLang="en-US" smtClean="0"/>
              <a:t>2018/6/21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9"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0" name="Slide Number Placeholder 5"/>
          <p:cNvSpPr>
            <a:spLocks noGrp="1"/>
          </p:cNvSpPr>
          <p:nvPr>
            <p:ph type="sldNum" sz="quarter" idx="12"/>
          </p:nvPr>
        </p:nvSpPr>
        <p:spPr>
          <a:xfrm>
            <a:off x="511228" y="787783"/>
            <a:ext cx="584978" cy="365125"/>
          </a:xfrm>
          <a:prstGeom prst="rect">
            <a:avLst/>
          </a:prstGeom>
        </p:spPr>
        <p:txBody>
          <a:bodyPr/>
          <a:lstStyle/>
          <a:p>
            <a:fld id="{EB0E6812-4CB6-42DC-830A-B0E2507B5F49}" type="slidenum">
              <a:rPr kumimoji="1" lang="ja-JP" altLang="en-US" smtClean="0"/>
              <a:t>‹#›</a:t>
            </a:fld>
            <a:endParaRPr kumimoji="1" lang="ja-JP" altLang="en-US"/>
          </a:p>
        </p:txBody>
      </p:sp>
      <p:sp>
        <p:nvSpPr>
          <p:cNvPr id="13" name="スライド番号プレースホルダー 5"/>
          <p:cNvSpPr txBox="1">
            <a:spLocks/>
          </p:cNvSpPr>
          <p:nvPr userDrawn="1"/>
        </p:nvSpPr>
        <p:spPr>
          <a:xfrm>
            <a:off x="7086600" y="20769"/>
            <a:ext cx="20574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28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fld id="{4175A306-45E5-48EB-85B2-9FB6C62A437C}" type="slidenum">
              <a:rPr lang="ja-JP" altLang="en-US" smtClean="0"/>
              <a:pPr/>
              <a:t>‹#›</a:t>
            </a:fld>
            <a:r>
              <a:rPr lang="en-US" altLang="ja-JP" dirty="0" smtClean="0"/>
              <a:t>/36</a:t>
            </a:r>
            <a:endParaRPr lang="ja-JP" altLang="en-US" dirty="0"/>
          </a:p>
        </p:txBody>
      </p:sp>
    </p:spTree>
    <p:extLst>
      <p:ext uri="{BB962C8B-B14F-4D97-AF65-F5344CB8AC3E}">
        <p14:creationId xmlns:p14="http://schemas.microsoft.com/office/powerpoint/2010/main" val="3324719245"/>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2265352" y="2226626"/>
            <a:ext cx="2874596"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1942415" y="2802888"/>
            <a:ext cx="3197532" cy="3105703"/>
          </a:xfrm>
        </p:spPr>
        <p:txBody>
          <a:bodyPr>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5656154" y="2223398"/>
            <a:ext cx="2873239"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5333715" y="2799660"/>
            <a:ext cx="3195680" cy="3105703"/>
          </a:xfrm>
        </p:spPr>
        <p:txBody>
          <a:bodyPr>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16A3F9E8-61D4-4D4C-8399-2055D700403D}" type="datetime1">
              <a:rPr kumimoji="1" lang="ja-JP" altLang="en-US" smtClean="0"/>
              <a:t>2018/6/21</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11"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2" name="Slide Number Placeholder 5"/>
          <p:cNvSpPr>
            <a:spLocks noGrp="1"/>
          </p:cNvSpPr>
          <p:nvPr>
            <p:ph type="sldNum" sz="quarter" idx="12"/>
          </p:nvPr>
        </p:nvSpPr>
        <p:spPr>
          <a:xfrm>
            <a:off x="511228" y="787783"/>
            <a:ext cx="584978" cy="365125"/>
          </a:xfrm>
          <a:prstGeom prst="rect">
            <a:avLst/>
          </a:prstGeom>
        </p:spPr>
        <p:txBody>
          <a:bodyPr/>
          <a:lstStyle/>
          <a:p>
            <a:fld id="{EB0E6812-4CB6-42DC-830A-B0E2507B5F49}" type="slidenum">
              <a:rPr kumimoji="1" lang="ja-JP" altLang="en-US" smtClean="0"/>
              <a:t>‹#›</a:t>
            </a:fld>
            <a:endParaRPr kumimoji="1" lang="ja-JP" altLang="en-US"/>
          </a:p>
        </p:txBody>
      </p:sp>
      <p:sp>
        <p:nvSpPr>
          <p:cNvPr id="14" name="スライド番号プレースホルダー 5"/>
          <p:cNvSpPr txBox="1">
            <a:spLocks/>
          </p:cNvSpPr>
          <p:nvPr userDrawn="1"/>
        </p:nvSpPr>
        <p:spPr>
          <a:xfrm>
            <a:off x="7086600" y="20769"/>
            <a:ext cx="20574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28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fld id="{4175A306-45E5-48EB-85B2-9FB6C62A437C}" type="slidenum">
              <a:rPr lang="ja-JP" altLang="en-US" smtClean="0"/>
              <a:pPr/>
              <a:t>‹#›</a:t>
            </a:fld>
            <a:r>
              <a:rPr lang="en-US" altLang="ja-JP" dirty="0" smtClean="0"/>
              <a:t>/36</a:t>
            </a:r>
            <a:endParaRPr lang="ja-JP" altLang="en-US" dirty="0"/>
          </a:p>
        </p:txBody>
      </p:sp>
    </p:spTree>
    <p:extLst>
      <p:ext uri="{BB962C8B-B14F-4D97-AF65-F5344CB8AC3E}">
        <p14:creationId xmlns:p14="http://schemas.microsoft.com/office/powerpoint/2010/main" val="1300858534"/>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a:xfrm>
            <a:off x="1945200" y="624110"/>
            <a:ext cx="6589200" cy="1280890"/>
          </a:xfrm>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598B0C8A-090E-4917-9A0B-3145223F9B40}" type="datetime1">
              <a:rPr kumimoji="1" lang="ja-JP" altLang="en-US" smtClean="0"/>
              <a:t>2018/6/21</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8"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9" name="スライド番号プレースホルダー 5"/>
          <p:cNvSpPr txBox="1">
            <a:spLocks/>
          </p:cNvSpPr>
          <p:nvPr userDrawn="1"/>
        </p:nvSpPr>
        <p:spPr>
          <a:xfrm>
            <a:off x="7086600" y="20769"/>
            <a:ext cx="20574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28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fld id="{4175A306-45E5-48EB-85B2-9FB6C62A437C}" type="slidenum">
              <a:rPr lang="ja-JP" altLang="en-US" smtClean="0"/>
              <a:pPr/>
              <a:t>‹#›</a:t>
            </a:fld>
            <a:r>
              <a:rPr lang="en-US" altLang="ja-JP" dirty="0" smtClean="0"/>
              <a:t>/36</a:t>
            </a:r>
            <a:endParaRPr lang="ja-JP" altLang="en-US" dirty="0"/>
          </a:p>
        </p:txBody>
      </p:sp>
    </p:spTree>
    <p:extLst>
      <p:ext uri="{BB962C8B-B14F-4D97-AF65-F5344CB8AC3E}">
        <p14:creationId xmlns:p14="http://schemas.microsoft.com/office/powerpoint/2010/main" val="20571896"/>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D2D7AB0-2FB9-4E98-9145-FA4C5A88A74E}" type="datetime1">
              <a:rPr kumimoji="1" lang="ja-JP" altLang="en-US" smtClean="0"/>
              <a:t>2018/6/21</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6"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8" name="スライド番号プレースホルダー 5"/>
          <p:cNvSpPr txBox="1">
            <a:spLocks/>
          </p:cNvSpPr>
          <p:nvPr userDrawn="1"/>
        </p:nvSpPr>
        <p:spPr>
          <a:xfrm>
            <a:off x="7086600" y="20769"/>
            <a:ext cx="20574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28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fld id="{4175A306-45E5-48EB-85B2-9FB6C62A437C}" type="slidenum">
              <a:rPr lang="ja-JP" altLang="en-US" smtClean="0"/>
              <a:pPr/>
              <a:t>‹#›</a:t>
            </a:fld>
            <a:r>
              <a:rPr lang="en-US" altLang="ja-JP" dirty="0" smtClean="0"/>
              <a:t>/36</a:t>
            </a:r>
            <a:endParaRPr lang="ja-JP" altLang="en-US" dirty="0"/>
          </a:p>
        </p:txBody>
      </p:sp>
    </p:spTree>
    <p:extLst>
      <p:ext uri="{BB962C8B-B14F-4D97-AF65-F5344CB8AC3E}">
        <p14:creationId xmlns:p14="http://schemas.microsoft.com/office/powerpoint/2010/main" val="2638747868"/>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36" name="Group 35"/>
          <p:cNvGrpSpPr/>
          <p:nvPr/>
        </p:nvGrpSpPr>
        <p:grpSpPr>
          <a:xfrm>
            <a:off x="1" y="228600"/>
            <a:ext cx="1981200" cy="6638628"/>
            <a:chOff x="2487613" y="285750"/>
            <a:chExt cx="2428875" cy="5654676"/>
          </a:xfrm>
        </p:grpSpPr>
        <p:sp>
          <p:nvSpPr>
            <p:cNvPr id="37"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38"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39"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40"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41"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42"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43"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44"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45"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46"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47"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48"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49" name="Group 48"/>
          <p:cNvGrpSpPr/>
          <p:nvPr/>
        </p:nvGrpSpPr>
        <p:grpSpPr>
          <a:xfrm>
            <a:off x="20421" y="285"/>
            <a:ext cx="1952272" cy="6852968"/>
            <a:chOff x="6627813" y="195717"/>
            <a:chExt cx="1952625" cy="5678034"/>
          </a:xfrm>
        </p:grpSpPr>
        <p:sp>
          <p:nvSpPr>
            <p:cNvPr id="50" name="Freeform 27"/>
            <p:cNvSpPr/>
            <p:nvPr/>
          </p:nvSpPr>
          <p:spPr bwMode="auto">
            <a:xfrm>
              <a:off x="6627813" y="195717"/>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51"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52"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53"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54"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55"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56"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57"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58"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59"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60"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61"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62" name="Rectangle 61"/>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1945200" y="624110"/>
            <a:ext cx="6589200" cy="1280890"/>
          </a:xfrm>
          <a:prstGeom prst="rect">
            <a:avLst/>
          </a:prstGeom>
        </p:spPr>
        <p:txBody>
          <a:bodyPr vert="horz" lIns="91440" tIns="45720" rIns="91440" bIns="45720" rtlCol="0" anchor="t">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1942415" y="2133600"/>
            <a:ext cx="6591985" cy="3886200"/>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7772400" y="6135089"/>
            <a:ext cx="766380" cy="370171"/>
          </a:xfrm>
          <a:prstGeom prst="rect">
            <a:avLst/>
          </a:prstGeom>
        </p:spPr>
        <p:txBody>
          <a:bodyPr vert="horz" lIns="91440" tIns="45720" rIns="91440" bIns="45720" rtlCol="0" anchor="ctr"/>
          <a:lstStyle>
            <a:lvl1pPr algn="r">
              <a:defRPr sz="900">
                <a:solidFill>
                  <a:schemeClr val="tx1">
                    <a:tint val="75000"/>
                  </a:schemeClr>
                </a:solidFill>
              </a:defRPr>
            </a:lvl1pPr>
          </a:lstStyle>
          <a:p>
            <a:fld id="{54000900-D91A-411D-AD1C-53BBE9D601CE}" type="datetime1">
              <a:rPr kumimoji="1" lang="ja-JP" altLang="en-US" smtClean="0"/>
              <a:t>2018/6/21</a:t>
            </a:fld>
            <a:endParaRPr kumimoji="1" lang="ja-JP" altLang="en-US"/>
          </a:p>
        </p:txBody>
      </p:sp>
      <p:sp>
        <p:nvSpPr>
          <p:cNvPr id="5" name="Footer Placeholder 4"/>
          <p:cNvSpPr>
            <a:spLocks noGrp="1"/>
          </p:cNvSpPr>
          <p:nvPr>
            <p:ph type="ftr" sz="quarter" idx="3"/>
          </p:nvPr>
        </p:nvSpPr>
        <p:spPr>
          <a:xfrm>
            <a:off x="1942415" y="6135809"/>
            <a:ext cx="5716488"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kumimoji="1" lang="ja-JP" altLang="en-US" dirty="0"/>
          </a:p>
        </p:txBody>
      </p:sp>
      <p:sp>
        <p:nvSpPr>
          <p:cNvPr id="6" name="スライド番号プレースホルダー 5"/>
          <p:cNvSpPr>
            <a:spLocks noGrp="1"/>
          </p:cNvSpPr>
          <p:nvPr>
            <p:ph type="sldNum" sz="quarter" idx="4"/>
          </p:nvPr>
        </p:nvSpPr>
        <p:spPr>
          <a:xfrm>
            <a:off x="7086600" y="20769"/>
            <a:ext cx="2057400" cy="365125"/>
          </a:xfrm>
          <a:prstGeom prst="rect">
            <a:avLst/>
          </a:prstGeom>
        </p:spPr>
        <p:txBody>
          <a:bodyPr vert="horz" lIns="91440" tIns="45720" rIns="91440" bIns="45720" rtlCol="0" anchor="ctr"/>
          <a:lstStyle>
            <a:lvl1pPr algn="r">
              <a:defRPr sz="2800">
                <a:solidFill>
                  <a:schemeClr val="tx1">
                    <a:tint val="75000"/>
                  </a:schemeClr>
                </a:solidFill>
              </a:defRPr>
            </a:lvl1pPr>
          </a:lstStyle>
          <a:p>
            <a:fld id="{4175A306-45E5-48EB-85B2-9FB6C62A437C}" type="slidenum">
              <a:rPr lang="ja-JP" altLang="en-US" smtClean="0"/>
              <a:pPr/>
              <a:t>‹#›</a:t>
            </a:fld>
            <a:r>
              <a:rPr lang="en-US" altLang="ja-JP" dirty="0" smtClean="0"/>
              <a:t>/36</a:t>
            </a:r>
            <a:endParaRPr lang="ja-JP" altLang="en-US" dirty="0"/>
          </a:p>
        </p:txBody>
      </p:sp>
    </p:spTree>
    <p:extLst>
      <p:ext uri="{BB962C8B-B14F-4D97-AF65-F5344CB8AC3E}">
        <p14:creationId xmlns:p14="http://schemas.microsoft.com/office/powerpoint/2010/main" val="3688863037"/>
      </p:ext>
    </p:extLst>
  </p:cSld>
  <p:clrMap bg1="lt1" tx1="dk1" bg2="lt2" tx2="dk2" accent1="accent1" accent2="accent2" accent3="accent3" accent4="accent4" accent5="accent5" accent6="accent6" hlink="hlink" folHlink="folHlink"/>
  <p:sldLayoutIdLst>
    <p:sldLayoutId id="2147483673" r:id="rId1"/>
    <p:sldLayoutId id="2147483680" r:id="rId2"/>
    <p:sldLayoutId id="2147483674" r:id="rId3"/>
    <p:sldLayoutId id="2147483675" r:id="rId4"/>
    <p:sldLayoutId id="2147483676" r:id="rId5"/>
    <p:sldLayoutId id="2147483677" r:id="rId6"/>
    <p:sldLayoutId id="2147483678" r:id="rId7"/>
    <p:sldLayoutId id="2147483679" r:id="rId8"/>
  </p:sldLayoutIdLst>
  <p:timing>
    <p:tnLst>
      <p:par>
        <p:cTn id="1" dur="indefinite" restart="never" nodeType="tmRoot"/>
      </p:par>
    </p:tnLst>
  </p:timing>
  <p:hf hdr="0" ftr="0" dt="0"/>
  <p:txStyles>
    <p:titleStyle>
      <a:lvl1pPr algn="l" defTabSz="457200" rtl="0" eaLnBrk="1" latinLnBrk="0" hangingPunct="1">
        <a:spcBef>
          <a:spcPct val="0"/>
        </a:spcBef>
        <a:buNone/>
        <a:defRPr kumimoji="1" sz="3600" kern="1200">
          <a:solidFill>
            <a:schemeClr val="tx1">
              <a:lumMod val="85000"/>
              <a:lumOff val="15000"/>
            </a:schemeClr>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kumimoji="1"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kumimoji="1"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kumimoji="1"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slide" Target="slide26.xml"/><Relationship Id="rId3" Type="http://schemas.openxmlformats.org/officeDocument/2006/relationships/slide" Target="slide2.xml"/><Relationship Id="rId7" Type="http://schemas.openxmlformats.org/officeDocument/2006/relationships/slide" Target="slide20.xm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slide" Target="slide13.xml"/><Relationship Id="rId5" Type="http://schemas.openxmlformats.org/officeDocument/2006/relationships/slide" Target="slide7.xml"/><Relationship Id="rId4" Type="http://schemas.openxmlformats.org/officeDocument/2006/relationships/slide" Target="slide5.xml"/><Relationship Id="rId9" Type="http://schemas.openxmlformats.org/officeDocument/2006/relationships/slide" Target="slide34.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slide" Target="slide37.xml"/><Relationship Id="rId7" Type="http://schemas.openxmlformats.org/officeDocument/2006/relationships/slide" Target="slide41.xml"/><Relationship Id="rId2" Type="http://schemas.openxmlformats.org/officeDocument/2006/relationships/notesSlide" Target="../notesSlides/notesSlide14.xml"/><Relationship Id="rId1" Type="http://schemas.openxmlformats.org/officeDocument/2006/relationships/slideLayout" Target="../slideLayouts/slideLayout3.xml"/><Relationship Id="rId6" Type="http://schemas.openxmlformats.org/officeDocument/2006/relationships/slide" Target="slide40.xml"/><Relationship Id="rId5" Type="http://schemas.openxmlformats.org/officeDocument/2006/relationships/slide" Target="slide39.xml"/><Relationship Id="rId4" Type="http://schemas.openxmlformats.org/officeDocument/2006/relationships/slide" Target="slide38.xml"/></Relationships>
</file>

<file path=ppt/slides/_rels/slide15.xml.rels><?xml version="1.0" encoding="UTF-8" standalone="yes"?>
<Relationships xmlns="http://schemas.openxmlformats.org/package/2006/relationships"><Relationship Id="rId3" Type="http://schemas.openxmlformats.org/officeDocument/2006/relationships/slide" Target="slide37.xml"/><Relationship Id="rId7" Type="http://schemas.openxmlformats.org/officeDocument/2006/relationships/slide" Target="slide41.xml"/><Relationship Id="rId2" Type="http://schemas.openxmlformats.org/officeDocument/2006/relationships/notesSlide" Target="../notesSlides/notesSlide15.xml"/><Relationship Id="rId1" Type="http://schemas.openxmlformats.org/officeDocument/2006/relationships/slideLayout" Target="../slideLayouts/slideLayout3.xml"/><Relationship Id="rId6" Type="http://schemas.openxmlformats.org/officeDocument/2006/relationships/slide" Target="slide40.xml"/><Relationship Id="rId5" Type="http://schemas.openxmlformats.org/officeDocument/2006/relationships/slide" Target="slide39.xml"/><Relationship Id="rId4" Type="http://schemas.openxmlformats.org/officeDocument/2006/relationships/slide" Target="slide38.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3" Type="http://schemas.openxmlformats.org/officeDocument/2006/relationships/slide" Target="slide43.xml"/><Relationship Id="rId2" Type="http://schemas.openxmlformats.org/officeDocument/2006/relationships/notesSlide" Target="../notesSlides/notesSlide22.xml"/><Relationship Id="rId1" Type="http://schemas.openxmlformats.org/officeDocument/2006/relationships/slideLayout" Target="../slideLayouts/slideLayout3.xml"/><Relationship Id="rId5" Type="http://schemas.openxmlformats.org/officeDocument/2006/relationships/slide" Target="slide44.xml"/><Relationship Id="rId4" Type="http://schemas.openxmlformats.org/officeDocument/2006/relationships/slide" Target="slide4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ctrTitle"/>
          </p:nvPr>
        </p:nvSpPr>
        <p:spPr>
          <a:xfrm>
            <a:off x="927557" y="438151"/>
            <a:ext cx="7615309" cy="2262781"/>
          </a:xfrm>
        </p:spPr>
        <p:txBody>
          <a:bodyPr>
            <a:noAutofit/>
          </a:bodyPr>
          <a:lstStyle/>
          <a:p>
            <a:pPr algn="just"/>
            <a:r>
              <a:rPr kumimoji="1" lang="en-US" altLang="ja-JP" sz="4400" dirty="0" smtClean="0">
                <a:latin typeface="Arial" panose="020B0604020202020204" pitchFamily="34" charset="0"/>
                <a:cs typeface="Arial" panose="020B0604020202020204" pitchFamily="34" charset="0"/>
              </a:rPr>
              <a:t>The Tutorial of Steps of Risk Assessment for Preventing Process Accidents</a:t>
            </a:r>
            <a:endParaRPr kumimoji="1" lang="ja-JP" altLang="en-US" sz="4400" dirty="0">
              <a:latin typeface="Arial" panose="020B0604020202020204" pitchFamily="34" charset="0"/>
              <a:cs typeface="Arial" panose="020B0604020202020204" pitchFamily="34" charset="0"/>
            </a:endParaRPr>
          </a:p>
        </p:txBody>
      </p:sp>
      <p:sp>
        <p:nvSpPr>
          <p:cNvPr id="5" name="サブタイトル 4"/>
          <p:cNvSpPr>
            <a:spLocks noGrp="1"/>
          </p:cNvSpPr>
          <p:nvPr>
            <p:ph type="subTitle" idx="1"/>
          </p:nvPr>
        </p:nvSpPr>
        <p:spPr>
          <a:xfrm>
            <a:off x="1690777" y="2700933"/>
            <a:ext cx="6852090" cy="3223618"/>
          </a:xfrm>
        </p:spPr>
        <p:txBody>
          <a:bodyPr anchor="ctr">
            <a:normAutofit lnSpcReduction="10000"/>
          </a:bodyPr>
          <a:lstStyle/>
          <a:p>
            <a:r>
              <a:rPr kumimoji="1" lang="en-US" altLang="ja-JP" sz="2000" dirty="0" smtClean="0">
                <a:latin typeface="Arial" panose="020B0604020202020204" pitchFamily="34" charset="0"/>
                <a:cs typeface="Arial" panose="020B0604020202020204" pitchFamily="34" charset="0"/>
                <a:hlinkClick r:id="rId3" action="ppaction://hlinksldjump"/>
              </a:rPr>
              <a:t>Summary of the Process </a:t>
            </a:r>
            <a:r>
              <a:rPr kumimoji="1" lang="en-US" altLang="ja-JP" sz="2000" dirty="0" smtClean="0">
                <a:latin typeface="Arial" panose="020B0604020202020204" pitchFamily="34" charset="0"/>
                <a:cs typeface="Arial" panose="020B0604020202020204" pitchFamily="34" charset="0"/>
              </a:rPr>
              <a:t>- </a:t>
            </a:r>
            <a:r>
              <a:rPr kumimoji="1" lang="en-US" altLang="ja-JP" sz="2000" dirty="0" smtClean="0">
                <a:latin typeface="Arial" panose="020B0604020202020204" pitchFamily="34" charset="0"/>
                <a:cs typeface="Arial" panose="020B0604020202020204" pitchFamily="34" charset="0"/>
                <a:hlinkClick r:id="rId4" action="ppaction://hlinksldjump"/>
              </a:rPr>
              <a:t>Target Operation</a:t>
            </a:r>
            <a:endParaRPr kumimoji="1" lang="ja-JP" altLang="en-US" sz="2000" dirty="0" smtClean="0">
              <a:latin typeface="Arial" panose="020B0604020202020204" pitchFamily="34" charset="0"/>
              <a:cs typeface="Arial" panose="020B0604020202020204" pitchFamily="34" charset="0"/>
            </a:endParaRPr>
          </a:p>
          <a:p>
            <a:pPr marL="252000" indent="-457200"/>
            <a:r>
              <a:rPr lang="en-US" altLang="ja-JP" sz="2000" dirty="0" smtClean="0">
                <a:latin typeface="Arial" panose="020B0604020202020204" pitchFamily="34" charset="0"/>
                <a:cs typeface="Arial" panose="020B0604020202020204" pitchFamily="34" charset="0"/>
              </a:rPr>
              <a:t>STEP1 </a:t>
            </a:r>
            <a:r>
              <a:rPr lang="en-US" altLang="ja-JP" sz="2000" dirty="0" smtClean="0">
                <a:latin typeface="Arial" panose="020B0604020202020204" pitchFamily="34" charset="0"/>
                <a:cs typeface="Arial" panose="020B0604020202020204" pitchFamily="34" charset="0"/>
                <a:hlinkClick r:id="rId5" action="ppaction://hlinksldjump"/>
              </a:rPr>
              <a:t>Grasp of Hazards regarding the Substances and the Process</a:t>
            </a:r>
            <a:r>
              <a:rPr lang="en-US" altLang="ja-JP" sz="2000" dirty="0" smtClean="0">
                <a:latin typeface="Arial" panose="020B0604020202020204" pitchFamily="34" charset="0"/>
                <a:cs typeface="Arial" panose="020B0604020202020204" pitchFamily="34" charset="0"/>
              </a:rPr>
              <a:t> </a:t>
            </a:r>
            <a:endParaRPr lang="ja-JP" altLang="en-US" sz="2000" dirty="0" smtClean="0">
              <a:latin typeface="Arial" panose="020B0604020202020204" pitchFamily="34" charset="0"/>
              <a:cs typeface="Arial" panose="020B0604020202020204" pitchFamily="34" charset="0"/>
            </a:endParaRPr>
          </a:p>
          <a:p>
            <a:r>
              <a:rPr kumimoji="1" lang="en-US" altLang="ja-JP" sz="2000" dirty="0" smtClean="0">
                <a:latin typeface="Arial" panose="020B0604020202020204" pitchFamily="34" charset="0"/>
                <a:cs typeface="Arial" panose="020B0604020202020204" pitchFamily="34" charset="0"/>
              </a:rPr>
              <a:t>STEP2 </a:t>
            </a:r>
            <a:r>
              <a:rPr kumimoji="1" lang="en-US" altLang="ja-JP" sz="2000" dirty="0" smtClean="0">
                <a:latin typeface="Arial" panose="020B0604020202020204" pitchFamily="34" charset="0"/>
                <a:cs typeface="Arial" panose="020B0604020202020204" pitchFamily="34" charset="0"/>
                <a:hlinkClick r:id="rId6" action="ppaction://hlinksldjump"/>
              </a:rPr>
              <a:t>Implement Risk Assessment</a:t>
            </a:r>
            <a:endParaRPr kumimoji="1" lang="ja-JP" altLang="en-US" sz="2000" dirty="0" smtClean="0">
              <a:latin typeface="Arial" panose="020B0604020202020204" pitchFamily="34" charset="0"/>
              <a:cs typeface="Arial" panose="020B0604020202020204" pitchFamily="34" charset="0"/>
            </a:endParaRPr>
          </a:p>
          <a:p>
            <a:pPr marL="432000" indent="-252000"/>
            <a:r>
              <a:rPr kumimoji="1" lang="ja-JP" altLang="en-US" sz="2000" dirty="0" smtClean="0">
                <a:latin typeface="Arial" panose="020B0604020202020204" pitchFamily="34" charset="0"/>
                <a:cs typeface="Arial" panose="020B0604020202020204" pitchFamily="34" charset="0"/>
                <a:hlinkClick r:id="rId6" action="ppaction://hlinksldjump"/>
              </a:rPr>
              <a:t>① </a:t>
            </a:r>
            <a:r>
              <a:rPr kumimoji="1" lang="en-US" altLang="ja-JP" sz="2000" dirty="0" smtClean="0">
                <a:latin typeface="Arial" panose="020B0604020202020204" pitchFamily="34" charset="0"/>
                <a:cs typeface="Arial" panose="020B0604020202020204" pitchFamily="34" charset="0"/>
                <a:hlinkClick r:id="rId6" action="ppaction://hlinksldjump"/>
              </a:rPr>
              <a:t>Identify trigger events and hazard scenarios</a:t>
            </a:r>
            <a:endParaRPr kumimoji="1" lang="ja-JP" altLang="en-US" sz="2000" dirty="0" smtClean="0">
              <a:latin typeface="Arial" panose="020B0604020202020204" pitchFamily="34" charset="0"/>
              <a:cs typeface="Arial" panose="020B0604020202020204" pitchFamily="34" charset="0"/>
            </a:endParaRPr>
          </a:p>
          <a:p>
            <a:pPr marL="432000" indent="-252000"/>
            <a:r>
              <a:rPr kumimoji="1" lang="ja-JP" altLang="en-US" sz="2000" dirty="0" smtClean="0">
                <a:latin typeface="Arial" panose="020B0604020202020204" pitchFamily="34" charset="0"/>
                <a:cs typeface="Arial" panose="020B0604020202020204" pitchFamily="34" charset="0"/>
                <a:hlinkClick r:id="rId7" action="ppaction://hlinksldjump"/>
              </a:rPr>
              <a:t>②</a:t>
            </a:r>
            <a:r>
              <a:rPr kumimoji="1" lang="en-US" altLang="ja-JP" sz="2000" dirty="0" smtClean="0">
                <a:latin typeface="Arial" panose="020B0604020202020204" pitchFamily="34" charset="0"/>
                <a:cs typeface="Arial" panose="020B0604020202020204" pitchFamily="34" charset="0"/>
                <a:hlinkClick r:id="rId7" action="ppaction://hlinksldjump"/>
              </a:rPr>
              <a:t> </a:t>
            </a:r>
            <a:r>
              <a:rPr lang="en-US" altLang="ja-JP" sz="2000" dirty="0">
                <a:latin typeface="Arial" panose="020B0604020202020204" pitchFamily="34" charset="0"/>
                <a:cs typeface="Arial" panose="020B0604020202020204" pitchFamily="34" charset="0"/>
                <a:hlinkClick r:id="rId7" action="ppaction://hlinksldjump"/>
              </a:rPr>
              <a:t>Estimation and evaluation of risk of the </a:t>
            </a:r>
            <a:r>
              <a:rPr lang="en-US" altLang="ja-JP" sz="2000" dirty="0" smtClean="0">
                <a:latin typeface="Arial" panose="020B0604020202020204" pitchFamily="34" charset="0"/>
                <a:cs typeface="Arial" panose="020B0604020202020204" pitchFamily="34" charset="0"/>
                <a:hlinkClick r:id="rId7" action="ppaction://hlinksldjump"/>
              </a:rPr>
              <a:t>scenarios</a:t>
            </a:r>
            <a:endParaRPr kumimoji="1" lang="ja-JP" altLang="en-US" sz="2000" dirty="0" smtClean="0">
              <a:latin typeface="Arial" panose="020B0604020202020204" pitchFamily="34" charset="0"/>
              <a:cs typeface="Arial" panose="020B0604020202020204" pitchFamily="34" charset="0"/>
            </a:endParaRPr>
          </a:p>
          <a:p>
            <a:pPr marL="432000" indent="-252000"/>
            <a:r>
              <a:rPr kumimoji="1" lang="ja-JP" altLang="en-US" sz="2000" dirty="0" smtClean="0">
                <a:latin typeface="Arial" panose="020B0604020202020204" pitchFamily="34" charset="0"/>
                <a:cs typeface="Arial" panose="020B0604020202020204" pitchFamily="34" charset="0"/>
                <a:hlinkClick r:id="rId8" action="ppaction://hlinksldjump"/>
              </a:rPr>
              <a:t>③ </a:t>
            </a:r>
            <a:r>
              <a:rPr lang="en-US" altLang="ja-JP" sz="2000" dirty="0">
                <a:latin typeface="Arial" panose="020B0604020202020204" pitchFamily="34" charset="0"/>
                <a:cs typeface="Arial" panose="020B0604020202020204" pitchFamily="34" charset="0"/>
                <a:hlinkClick r:id="rId8" action="ppaction://hlinksldjump"/>
              </a:rPr>
              <a:t>Consideration of  additional risk reduction </a:t>
            </a:r>
            <a:r>
              <a:rPr lang="en-US" altLang="ja-JP" sz="2000" dirty="0" smtClean="0">
                <a:latin typeface="Arial" panose="020B0604020202020204" pitchFamily="34" charset="0"/>
                <a:cs typeface="Arial" panose="020B0604020202020204" pitchFamily="34" charset="0"/>
                <a:hlinkClick r:id="rId8" action="ppaction://hlinksldjump"/>
              </a:rPr>
              <a:t>measures</a:t>
            </a:r>
            <a:endParaRPr kumimoji="1" lang="ja-JP" altLang="en-US" sz="1600" dirty="0" smtClean="0">
              <a:latin typeface="Arial" panose="020B0604020202020204" pitchFamily="34" charset="0"/>
              <a:cs typeface="Arial" panose="020B0604020202020204" pitchFamily="34" charset="0"/>
            </a:endParaRPr>
          </a:p>
          <a:p>
            <a:r>
              <a:rPr kumimoji="1" lang="en-US" altLang="ja-JP" sz="2000" dirty="0" smtClean="0">
                <a:latin typeface="Arial" panose="020B0604020202020204" pitchFamily="34" charset="0"/>
                <a:cs typeface="Arial" panose="020B0604020202020204" pitchFamily="34" charset="0"/>
              </a:rPr>
              <a:t>STEP3 </a:t>
            </a:r>
            <a:r>
              <a:rPr kumimoji="1" lang="en-US" altLang="ja-JP" sz="2000" dirty="0" smtClean="0">
                <a:latin typeface="Arial" panose="020B0604020202020204" pitchFamily="34" charset="0"/>
                <a:cs typeface="Arial" panose="020B0604020202020204" pitchFamily="34" charset="0"/>
                <a:hlinkClick r:id="rId9" action="ppaction://hlinksldjump"/>
              </a:rPr>
              <a:t>Decision of the risk reduction measure</a:t>
            </a:r>
            <a:endParaRPr kumimoji="1" lang="ja-JP" altLang="en-US" sz="2000" dirty="0">
              <a:latin typeface="Arial" panose="020B0604020202020204" pitchFamily="34" charset="0"/>
              <a:cs typeface="Arial" panose="020B0604020202020204" pitchFamily="34" charset="0"/>
            </a:endParaRPr>
          </a:p>
        </p:txBody>
      </p:sp>
      <p:sp>
        <p:nvSpPr>
          <p:cNvPr id="6" name="テキスト ボックス 5"/>
          <p:cNvSpPr txBox="1"/>
          <p:nvPr/>
        </p:nvSpPr>
        <p:spPr>
          <a:xfrm>
            <a:off x="2233566" y="6282769"/>
            <a:ext cx="4126130" cy="369332"/>
          </a:xfrm>
          <a:prstGeom prst="rect">
            <a:avLst/>
          </a:prstGeom>
          <a:solidFill>
            <a:srgbClr val="FFFF00"/>
          </a:solidFill>
          <a:ln w="19050">
            <a:solidFill>
              <a:schemeClr val="tx1"/>
            </a:solidFill>
          </a:ln>
        </p:spPr>
        <p:txBody>
          <a:bodyPr wrap="none" rtlCol="0">
            <a:spAutoFit/>
          </a:bodyPr>
          <a:lstStyle/>
          <a:p>
            <a:r>
              <a:rPr kumimoji="1" lang="en-US" altLang="ja-JP" dirty="0" smtClean="0">
                <a:latin typeface="Arial" panose="020B0604020202020204" pitchFamily="34" charset="0"/>
                <a:cs typeface="Arial" panose="020B0604020202020204" pitchFamily="34" charset="0"/>
              </a:rPr>
              <a:t>You can start from every step </a:t>
            </a:r>
            <a:r>
              <a:rPr kumimoji="1" lang="en-US" altLang="ja-JP" smtClean="0">
                <a:latin typeface="Arial" panose="020B0604020202020204" pitchFamily="34" charset="0"/>
                <a:cs typeface="Arial" panose="020B0604020202020204" pitchFamily="34" charset="0"/>
              </a:rPr>
              <a:t>by Click</a:t>
            </a:r>
            <a:endParaRPr kumimoji="1" lang="ja-JP" altLang="en-US" dirty="0">
              <a:latin typeface="Arial" panose="020B0604020202020204" pitchFamily="34" charset="0"/>
              <a:cs typeface="Arial" panose="020B0604020202020204" pitchFamily="34" charset="0"/>
            </a:endParaRPr>
          </a:p>
        </p:txBody>
      </p:sp>
      <p:sp>
        <p:nvSpPr>
          <p:cNvPr id="7" name="スライド番号プレースホルダー 6"/>
          <p:cNvSpPr>
            <a:spLocks noGrp="1"/>
          </p:cNvSpPr>
          <p:nvPr>
            <p:ph type="sldNum" sz="quarter" idx="12"/>
          </p:nvPr>
        </p:nvSpPr>
        <p:spPr/>
        <p:txBody>
          <a:bodyPr/>
          <a:lstStyle/>
          <a:p>
            <a:fld id="{EB0E6812-4CB6-42DC-830A-B0E2507B5F49}" type="slidenum">
              <a:rPr kumimoji="1" lang="ja-JP" altLang="en-US" smtClean="0"/>
              <a:t>1</a:t>
            </a:fld>
            <a:endParaRPr kumimoji="1" lang="ja-JP" altLang="en-US"/>
          </a:p>
        </p:txBody>
      </p:sp>
    </p:spTree>
    <p:extLst>
      <p:ext uri="{BB962C8B-B14F-4D97-AF65-F5344CB8AC3E}">
        <p14:creationId xmlns:p14="http://schemas.microsoft.com/office/powerpoint/2010/main" val="42570688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1+#ppt_w/2"/>
                                          </p:val>
                                        </p:tav>
                                        <p:tav tm="100000">
                                          <p:val>
                                            <p:strVal val="#ppt_x"/>
                                          </p:val>
                                        </p:tav>
                                      </p:tavLst>
                                    </p:anim>
                                    <p:anim calcmode="lin" valueType="num">
                                      <p:cBhvr additive="base">
                                        <p:cTn id="8" dur="500" fill="hold"/>
                                        <p:tgtEl>
                                          <p:spTgt spid="6"/>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xit" presetSubtype="8" fill="hold" grpId="1" nodeType="afterEffect">
                                  <p:stCondLst>
                                    <p:cond delay="2000"/>
                                  </p:stCondLst>
                                  <p:childTnLst>
                                    <p:anim calcmode="lin" valueType="num">
                                      <p:cBhvr additive="base">
                                        <p:cTn id="11" dur="500"/>
                                        <p:tgtEl>
                                          <p:spTgt spid="6"/>
                                        </p:tgtEl>
                                        <p:attrNameLst>
                                          <p:attrName>ppt_x</p:attrName>
                                        </p:attrNameLst>
                                      </p:cBhvr>
                                      <p:tavLst>
                                        <p:tav tm="0">
                                          <p:val>
                                            <p:strVal val="ppt_x"/>
                                          </p:val>
                                        </p:tav>
                                        <p:tav tm="100000">
                                          <p:val>
                                            <p:strVal val="0-ppt_w/2"/>
                                          </p:val>
                                        </p:tav>
                                      </p:tavLst>
                                    </p:anim>
                                    <p:anim calcmode="lin" valueType="num">
                                      <p:cBhvr additive="base">
                                        <p:cTn id="12" dur="500"/>
                                        <p:tgtEl>
                                          <p:spTgt spid="6"/>
                                        </p:tgtEl>
                                        <p:attrNameLst>
                                          <p:attrName>ppt_y</p:attrName>
                                        </p:attrNameLst>
                                      </p:cBhvr>
                                      <p:tavLst>
                                        <p:tav tm="0">
                                          <p:val>
                                            <p:strVal val="ppt_y"/>
                                          </p:val>
                                        </p:tav>
                                        <p:tav tm="100000">
                                          <p:val>
                                            <p:strVal val="ppt_y"/>
                                          </p:val>
                                        </p:tav>
                                      </p:tavLst>
                                    </p:anim>
                                    <p:set>
                                      <p:cBhvr>
                                        <p:cTn id="13" dur="1" fill="hold">
                                          <p:stCondLst>
                                            <p:cond delay="499"/>
                                          </p:stCondLst>
                                        </p:cTn>
                                        <p:tgtEl>
                                          <p:spTgt spid="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6" grpId="1"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956643" y="1400175"/>
            <a:ext cx="6591985" cy="4259408"/>
          </a:xfrm>
        </p:spPr>
        <p:txBody>
          <a:bodyPr>
            <a:normAutofit/>
          </a:bodyPr>
          <a:lstStyle/>
          <a:p>
            <a:r>
              <a:rPr lang="en-US" altLang="ja-JP" dirty="0" smtClean="0">
                <a:latin typeface="Arial" panose="020B0604020202020204" pitchFamily="34" charset="0"/>
                <a:cs typeface="Arial" panose="020B0604020202020204" pitchFamily="34" charset="0"/>
              </a:rPr>
              <a:t>Q15. Does </a:t>
            </a:r>
            <a:r>
              <a:rPr lang="en-US" altLang="ja-JP" dirty="0">
                <a:latin typeface="Arial" panose="020B0604020202020204" pitchFamily="34" charset="0"/>
                <a:cs typeface="Arial" panose="020B0604020202020204" pitchFamily="34" charset="0"/>
              </a:rPr>
              <a:t>the plant have parts prone to corrosion?</a:t>
            </a:r>
          </a:p>
          <a:p>
            <a:r>
              <a:rPr lang="en-US" altLang="ja-JP" dirty="0" smtClean="0">
                <a:latin typeface="Arial" panose="020B0604020202020204" pitchFamily="34" charset="0"/>
                <a:cs typeface="Arial" panose="020B0604020202020204" pitchFamily="34" charset="0"/>
              </a:rPr>
              <a:t>Q16. Are </a:t>
            </a:r>
            <a:r>
              <a:rPr lang="en-US" altLang="ja-JP" dirty="0">
                <a:latin typeface="Arial" panose="020B0604020202020204" pitchFamily="34" charset="0"/>
                <a:cs typeface="Arial" panose="020B0604020202020204" pitchFamily="34" charset="0"/>
              </a:rPr>
              <a:t>there effect factors from the outside world (e.g. external corrosion due to rainwater, material degradation due to ultraviolet ray)?</a:t>
            </a:r>
          </a:p>
          <a:p>
            <a:r>
              <a:rPr lang="en-US" altLang="ja-JP" dirty="0" smtClean="0">
                <a:latin typeface="Arial" panose="020B0604020202020204" pitchFamily="34" charset="0"/>
                <a:cs typeface="Arial" panose="020B0604020202020204" pitchFamily="34" charset="0"/>
              </a:rPr>
              <a:t>Q17. Does </a:t>
            </a:r>
            <a:r>
              <a:rPr lang="en-US" altLang="ja-JP" dirty="0">
                <a:latin typeface="Arial" panose="020B0604020202020204" pitchFamily="34" charset="0"/>
                <a:cs typeface="Arial" panose="020B0604020202020204" pitchFamily="34" charset="0"/>
              </a:rPr>
              <a:t>the process plant have high-voltage/ current places</a:t>
            </a:r>
            <a:r>
              <a:rPr lang="en-US" altLang="ja-JP" dirty="0" smtClean="0">
                <a:latin typeface="Arial" panose="020B0604020202020204" pitchFamily="34" charset="0"/>
                <a:cs typeface="Arial" panose="020B0604020202020204" pitchFamily="34" charset="0"/>
              </a:rPr>
              <a:t>?</a:t>
            </a:r>
          </a:p>
        </p:txBody>
      </p:sp>
      <p:sp>
        <p:nvSpPr>
          <p:cNvPr id="7" name="テキスト ボックス 6"/>
          <p:cNvSpPr txBox="1"/>
          <p:nvPr/>
        </p:nvSpPr>
        <p:spPr>
          <a:xfrm>
            <a:off x="1146028" y="1257746"/>
            <a:ext cx="7377878" cy="4429125"/>
          </a:xfrm>
          <a:prstGeom prst="rect">
            <a:avLst/>
          </a:prstGeom>
          <a:solidFill>
            <a:srgbClr val="FFFF00"/>
          </a:solidFill>
          <a:ln w="12700">
            <a:solidFill>
              <a:schemeClr val="tx1"/>
            </a:solidFill>
          </a:ln>
        </p:spPr>
        <p:txBody>
          <a:bodyPr wrap="square" rtlCol="0" anchor="ctr">
            <a:noAutofit/>
          </a:bodyPr>
          <a:lstStyle/>
          <a:p>
            <a:pPr algn="ctr"/>
            <a:r>
              <a:rPr lang="en-US" altLang="ja-JP" sz="4800" dirty="0" smtClean="0">
                <a:latin typeface="Arial" panose="020B0604020202020204" pitchFamily="34" charset="0"/>
                <a:cs typeface="Arial" panose="020B0604020202020204" pitchFamily="34" charset="0"/>
              </a:rPr>
              <a:t>Finally</a:t>
            </a:r>
            <a:r>
              <a:rPr lang="en-US" altLang="ja-JP" sz="4800" dirty="0">
                <a:latin typeface="Arial" panose="020B0604020202020204" pitchFamily="34" charset="0"/>
                <a:cs typeface="Arial" panose="020B0604020202020204" pitchFamily="34" charset="0"/>
              </a:rPr>
              <a:t>, let's answer </a:t>
            </a:r>
            <a:r>
              <a:rPr lang="en-US" altLang="ja-JP" sz="4800" dirty="0" smtClean="0">
                <a:latin typeface="Arial" panose="020B0604020202020204" pitchFamily="34" charset="0"/>
                <a:cs typeface="Arial" panose="020B0604020202020204" pitchFamily="34" charset="0"/>
              </a:rPr>
              <a:t>to </a:t>
            </a:r>
            <a:endParaRPr kumimoji="1" lang="ja-JP" altLang="en-US" sz="4800" dirty="0" smtClean="0">
              <a:latin typeface="Arial" panose="020B0604020202020204" pitchFamily="34" charset="0"/>
              <a:cs typeface="Arial" panose="020B0604020202020204" pitchFamily="34" charset="0"/>
            </a:endParaRPr>
          </a:p>
          <a:p>
            <a:pPr algn="ctr"/>
            <a:r>
              <a:rPr lang="en-US" altLang="ja-JP" sz="4800" dirty="0" smtClean="0">
                <a:solidFill>
                  <a:srgbClr val="FF0000"/>
                </a:solidFill>
                <a:latin typeface="Arial" panose="020B0604020202020204" pitchFamily="34" charset="0"/>
                <a:cs typeface="Arial" panose="020B0604020202020204" pitchFamily="34" charset="0"/>
              </a:rPr>
              <a:t>hazards </a:t>
            </a:r>
            <a:r>
              <a:rPr lang="en-US" altLang="ja-JP" sz="4800" dirty="0">
                <a:solidFill>
                  <a:srgbClr val="FF0000"/>
                </a:solidFill>
                <a:latin typeface="Arial" panose="020B0604020202020204" pitchFamily="34" charset="0"/>
                <a:cs typeface="Arial" panose="020B0604020202020204" pitchFamily="34" charset="0"/>
              </a:rPr>
              <a:t>due to other </a:t>
            </a:r>
            <a:r>
              <a:rPr lang="en-US" altLang="ja-JP" sz="4800" dirty="0" smtClean="0">
                <a:solidFill>
                  <a:srgbClr val="FF0000"/>
                </a:solidFill>
                <a:latin typeface="Arial" panose="020B0604020202020204" pitchFamily="34" charset="0"/>
                <a:cs typeface="Arial" panose="020B0604020202020204" pitchFamily="34" charset="0"/>
              </a:rPr>
              <a:t>factors</a:t>
            </a:r>
            <a:endParaRPr kumimoji="1" lang="ja-JP" altLang="en-US" sz="4800" dirty="0">
              <a:solidFill>
                <a:srgbClr val="FF0000"/>
              </a:solidFill>
              <a:latin typeface="Arial" panose="020B0604020202020204" pitchFamily="34" charset="0"/>
              <a:cs typeface="Arial" panose="020B0604020202020204" pitchFamily="34" charset="0"/>
            </a:endParaRPr>
          </a:p>
        </p:txBody>
      </p:sp>
      <p:sp>
        <p:nvSpPr>
          <p:cNvPr id="8" name="テキスト ボックス 7"/>
          <p:cNvSpPr txBox="1"/>
          <p:nvPr/>
        </p:nvSpPr>
        <p:spPr>
          <a:xfrm>
            <a:off x="7614672" y="1400175"/>
            <a:ext cx="1529328" cy="1785104"/>
          </a:xfrm>
          <a:prstGeom prst="rect">
            <a:avLst/>
          </a:prstGeom>
          <a:noFill/>
        </p:spPr>
        <p:txBody>
          <a:bodyPr wrap="square" rtlCol="0">
            <a:spAutoFit/>
          </a:bodyPr>
          <a:lstStyle/>
          <a:p>
            <a:r>
              <a:rPr kumimoji="1" lang="en-US" altLang="ja-JP" dirty="0" smtClean="0">
                <a:latin typeface="Arial" panose="020B0604020202020204" pitchFamily="34" charset="0"/>
                <a:cs typeface="Arial" panose="020B0604020202020204" pitchFamily="34" charset="0"/>
              </a:rPr>
              <a:t>“No”</a:t>
            </a:r>
            <a:endParaRPr kumimoji="1" lang="ja-JP" altLang="en-US" dirty="0" smtClean="0">
              <a:latin typeface="Arial" panose="020B0604020202020204" pitchFamily="34" charset="0"/>
              <a:cs typeface="Arial" panose="020B0604020202020204" pitchFamily="34" charset="0"/>
            </a:endParaRPr>
          </a:p>
          <a:p>
            <a:endParaRPr lang="ja-JP" altLang="en-US" sz="1000" dirty="0">
              <a:latin typeface="Arial" panose="020B0604020202020204" pitchFamily="34" charset="0"/>
              <a:cs typeface="Arial" panose="020B0604020202020204" pitchFamily="34" charset="0"/>
            </a:endParaRPr>
          </a:p>
          <a:p>
            <a:r>
              <a:rPr kumimoji="1" lang="en-US" altLang="ja-JP" dirty="0" smtClean="0">
                <a:latin typeface="Arial" panose="020B0604020202020204" pitchFamily="34" charset="0"/>
                <a:cs typeface="Arial" panose="020B0604020202020204" pitchFamily="34" charset="0"/>
              </a:rPr>
              <a:t>“No”</a:t>
            </a:r>
            <a:endParaRPr kumimoji="1" lang="ja-JP" altLang="en-US" dirty="0" smtClean="0">
              <a:latin typeface="Arial" panose="020B0604020202020204" pitchFamily="34" charset="0"/>
              <a:cs typeface="Arial" panose="020B0604020202020204" pitchFamily="34" charset="0"/>
            </a:endParaRPr>
          </a:p>
          <a:p>
            <a:endParaRPr lang="ja-JP" altLang="en-US" dirty="0">
              <a:latin typeface="Arial" panose="020B0604020202020204" pitchFamily="34" charset="0"/>
              <a:cs typeface="Arial" panose="020B0604020202020204" pitchFamily="34" charset="0"/>
            </a:endParaRPr>
          </a:p>
          <a:p>
            <a:endParaRPr kumimoji="1" lang="ja-JP" altLang="en-US" dirty="0" smtClean="0">
              <a:latin typeface="Arial" panose="020B0604020202020204" pitchFamily="34" charset="0"/>
              <a:cs typeface="Arial" panose="020B0604020202020204" pitchFamily="34" charset="0"/>
            </a:endParaRPr>
          </a:p>
          <a:p>
            <a:endParaRPr lang="ja-JP" altLang="en-US" sz="1000" b="1" dirty="0" smtClean="0">
              <a:solidFill>
                <a:srgbClr val="FF0000"/>
              </a:solidFill>
              <a:latin typeface="Arial" panose="020B0604020202020204" pitchFamily="34" charset="0"/>
              <a:cs typeface="Arial" panose="020B0604020202020204" pitchFamily="34" charset="0"/>
            </a:endParaRPr>
          </a:p>
          <a:p>
            <a:r>
              <a:rPr lang="en-US" altLang="ja-JP" b="1" dirty="0" smtClean="0">
                <a:solidFill>
                  <a:srgbClr val="FF0000"/>
                </a:solidFill>
                <a:latin typeface="Arial" panose="020B0604020202020204" pitchFamily="34" charset="0"/>
                <a:cs typeface="Arial" panose="020B0604020202020204" pitchFamily="34" charset="0"/>
              </a:rPr>
              <a:t>”Yes”</a:t>
            </a:r>
            <a:endParaRPr lang="ja-JP" altLang="en-US" b="1" dirty="0" smtClean="0">
              <a:solidFill>
                <a:srgbClr val="FF0000"/>
              </a:solidFill>
              <a:latin typeface="Arial" panose="020B0604020202020204" pitchFamily="34" charset="0"/>
              <a:cs typeface="Arial" panose="020B0604020202020204" pitchFamily="34" charset="0"/>
            </a:endParaRPr>
          </a:p>
        </p:txBody>
      </p:sp>
      <p:sp>
        <p:nvSpPr>
          <p:cNvPr id="2" name="タイトル 1"/>
          <p:cNvSpPr>
            <a:spLocks noGrp="1"/>
          </p:cNvSpPr>
          <p:nvPr>
            <p:ph type="title"/>
          </p:nvPr>
        </p:nvSpPr>
        <p:spPr>
          <a:xfrm>
            <a:off x="1385741" y="624110"/>
            <a:ext cx="7148660" cy="804640"/>
          </a:xfrm>
        </p:spPr>
        <p:txBody>
          <a:bodyPr>
            <a:normAutofit fontScale="90000"/>
          </a:bodyPr>
          <a:lstStyle/>
          <a:p>
            <a:r>
              <a:rPr lang="en-US" altLang="ja-JP" dirty="0" smtClean="0">
                <a:latin typeface="Arial" panose="020B0604020202020204" pitchFamily="34" charset="0"/>
                <a:cs typeface="Arial" panose="020B0604020202020204" pitchFamily="34" charset="0"/>
              </a:rPr>
              <a:t>STEP1 </a:t>
            </a:r>
            <a:r>
              <a:rPr lang="en-US" altLang="ja-JP" dirty="0">
                <a:latin typeface="Arial" panose="020B0604020202020204" pitchFamily="34" charset="0"/>
                <a:cs typeface="Arial" panose="020B0604020202020204" pitchFamily="34" charset="0"/>
              </a:rPr>
              <a:t>Answering the questions(3)</a:t>
            </a:r>
            <a:endParaRPr kumimoji="1" lang="ja-JP" altLang="en-US" dirty="0"/>
          </a:p>
        </p:txBody>
      </p:sp>
      <p:sp>
        <p:nvSpPr>
          <p:cNvPr id="5" name="テキスト ボックス 4"/>
          <p:cNvSpPr txBox="1"/>
          <p:nvPr/>
        </p:nvSpPr>
        <p:spPr>
          <a:xfrm>
            <a:off x="439934" y="1257746"/>
            <a:ext cx="8260839" cy="4093428"/>
          </a:xfrm>
          <a:prstGeom prst="rect">
            <a:avLst/>
          </a:prstGeom>
          <a:solidFill>
            <a:schemeClr val="accent2">
              <a:lumMod val="20000"/>
              <a:lumOff val="80000"/>
            </a:schemeClr>
          </a:solidFill>
          <a:ln>
            <a:solidFill>
              <a:schemeClr val="tx1"/>
            </a:solidFill>
          </a:ln>
        </p:spPr>
        <p:txBody>
          <a:bodyPr wrap="square" rtlCol="0">
            <a:spAutoFit/>
          </a:bodyPr>
          <a:lstStyle/>
          <a:p>
            <a:r>
              <a:rPr lang="en-US" altLang="ja-JP" sz="2800" dirty="0" smtClean="0">
                <a:latin typeface="Arial" panose="020B0604020202020204" pitchFamily="34" charset="0"/>
                <a:cs typeface="Arial" panose="020B0604020202020204" pitchFamily="34" charset="0"/>
              </a:rPr>
              <a:t>Q15. Does </a:t>
            </a:r>
            <a:r>
              <a:rPr lang="en-US" altLang="ja-JP" sz="2800" dirty="0">
                <a:latin typeface="Arial" panose="020B0604020202020204" pitchFamily="34" charset="0"/>
                <a:cs typeface="Arial" panose="020B0604020202020204" pitchFamily="34" charset="0"/>
              </a:rPr>
              <a:t>the plant have parts prone to corrosion</a:t>
            </a:r>
            <a:r>
              <a:rPr lang="en-US" altLang="ja-JP" sz="2800" dirty="0" smtClean="0">
                <a:latin typeface="Arial" panose="020B0604020202020204" pitchFamily="34" charset="0"/>
                <a:cs typeface="Arial" panose="020B0604020202020204" pitchFamily="34" charset="0"/>
              </a:rPr>
              <a:t>?</a:t>
            </a:r>
            <a:endParaRPr lang="ja-JP" altLang="en-US" sz="2800" dirty="0" smtClean="0">
              <a:latin typeface="Arial" panose="020B0604020202020204" pitchFamily="34" charset="0"/>
              <a:cs typeface="Arial" panose="020B0604020202020204" pitchFamily="34" charset="0"/>
            </a:endParaRPr>
          </a:p>
          <a:p>
            <a:endParaRPr lang="ja-JP" altLang="en-US" dirty="0"/>
          </a:p>
          <a:p>
            <a:r>
              <a:rPr lang="en-US" altLang="ja-JP" dirty="0"/>
              <a:t>There is </a:t>
            </a:r>
            <a:r>
              <a:rPr lang="en-US" altLang="ja-JP" sz="2400" dirty="0">
                <a:solidFill>
                  <a:srgbClr val="FF0000"/>
                </a:solidFill>
              </a:rPr>
              <a:t>no part</a:t>
            </a:r>
            <a:r>
              <a:rPr lang="en-US" altLang="ja-JP" dirty="0"/>
              <a:t> prone to corrosion</a:t>
            </a:r>
            <a:r>
              <a:rPr lang="en-US" altLang="ja-JP" dirty="0" smtClean="0"/>
              <a:t>. </a:t>
            </a:r>
            <a:r>
              <a:rPr lang="en-US" altLang="ja-JP" dirty="0"/>
              <a:t>Answer is </a:t>
            </a:r>
            <a:r>
              <a:rPr lang="en-US" altLang="ja-JP" sz="2400" dirty="0" smtClean="0">
                <a:solidFill>
                  <a:srgbClr val="FF0000"/>
                </a:solidFill>
              </a:rPr>
              <a:t>“No”</a:t>
            </a:r>
            <a:r>
              <a:rPr lang="en-US" altLang="ja-JP" dirty="0" smtClean="0"/>
              <a:t>.</a:t>
            </a:r>
            <a:endParaRPr lang="ja-JP" altLang="en-US" dirty="0" smtClean="0"/>
          </a:p>
          <a:p>
            <a:endParaRPr lang="ja-JP" altLang="en-US" dirty="0" smtClean="0"/>
          </a:p>
          <a:p>
            <a:r>
              <a:rPr kumimoji="1" lang="en-US" altLang="ja-JP" dirty="0" smtClean="0"/>
              <a:t>Point </a:t>
            </a:r>
            <a:r>
              <a:rPr kumimoji="1" lang="ja-JP" altLang="en-US" dirty="0" smtClean="0"/>
              <a:t>： </a:t>
            </a:r>
            <a:r>
              <a:rPr lang="en-US" altLang="ja-JP" dirty="0" smtClean="0"/>
              <a:t>Metal equipment/devices corrode due to adoption of inappropriate steel types or use in an inappropriate environment and the like, which causes leak of the content. Air, water or other substances may enter through corroded pores and react with the content. Furthermore, lowering of strength of the corroded part may lead to rupture of the equipment/device if pressure is applied to them. Corrosion is caused not only by corrosive substances, but by various factors including contact of dissimilar metals, swift flow of the content and the effect of stress on the material.</a:t>
            </a:r>
            <a:endParaRPr kumimoji="1" lang="ja-JP" altLang="en-US" dirty="0"/>
          </a:p>
        </p:txBody>
      </p:sp>
      <p:sp>
        <p:nvSpPr>
          <p:cNvPr id="9" name="テキスト ボックス 8"/>
          <p:cNvSpPr txBox="1"/>
          <p:nvPr/>
        </p:nvSpPr>
        <p:spPr>
          <a:xfrm>
            <a:off x="442798" y="1257746"/>
            <a:ext cx="8260839" cy="3877985"/>
          </a:xfrm>
          <a:prstGeom prst="rect">
            <a:avLst/>
          </a:prstGeom>
          <a:solidFill>
            <a:schemeClr val="accent2">
              <a:lumMod val="20000"/>
              <a:lumOff val="80000"/>
            </a:schemeClr>
          </a:solidFill>
          <a:ln>
            <a:solidFill>
              <a:schemeClr val="tx1"/>
            </a:solidFill>
          </a:ln>
        </p:spPr>
        <p:txBody>
          <a:bodyPr wrap="square" rtlCol="0">
            <a:spAutoFit/>
          </a:bodyPr>
          <a:lstStyle/>
          <a:p>
            <a:r>
              <a:rPr lang="en-US" altLang="ja-JP" sz="2800" dirty="0" smtClean="0">
                <a:latin typeface="Arial" panose="020B0604020202020204" pitchFamily="34" charset="0"/>
                <a:cs typeface="Arial" panose="020B0604020202020204" pitchFamily="34" charset="0"/>
              </a:rPr>
              <a:t>Q16. Are </a:t>
            </a:r>
            <a:r>
              <a:rPr lang="en-US" altLang="ja-JP" sz="2800" dirty="0">
                <a:latin typeface="Arial" panose="020B0604020202020204" pitchFamily="34" charset="0"/>
                <a:cs typeface="Arial" panose="020B0604020202020204" pitchFamily="34" charset="0"/>
              </a:rPr>
              <a:t>there effect factors from the outside world (e.g. external corrosion due to rainwater, material degradation due to ultraviolet ray</a:t>
            </a:r>
            <a:r>
              <a:rPr lang="en-US" altLang="ja-JP" sz="2800" dirty="0" smtClean="0">
                <a:latin typeface="Arial" panose="020B0604020202020204" pitchFamily="34" charset="0"/>
                <a:cs typeface="Arial" panose="020B0604020202020204" pitchFamily="34" charset="0"/>
              </a:rPr>
              <a:t>)?</a:t>
            </a:r>
            <a:endParaRPr lang="ja-JP" altLang="en-US" dirty="0">
              <a:latin typeface="Arial" panose="020B0604020202020204" pitchFamily="34" charset="0"/>
              <a:cs typeface="Arial" panose="020B0604020202020204" pitchFamily="34" charset="0"/>
            </a:endParaRPr>
          </a:p>
          <a:p>
            <a:endParaRPr lang="ja-JP" altLang="en-US" dirty="0" smtClean="0"/>
          </a:p>
          <a:p>
            <a:r>
              <a:rPr lang="en-US" altLang="ja-JP" dirty="0" smtClean="0"/>
              <a:t>Since the equipment is </a:t>
            </a:r>
            <a:r>
              <a:rPr lang="en-US" altLang="ja-JP" sz="2400" dirty="0">
                <a:solidFill>
                  <a:srgbClr val="FF0000"/>
                </a:solidFill>
              </a:rPr>
              <a:t>indoors</a:t>
            </a:r>
            <a:r>
              <a:rPr lang="en-US" altLang="ja-JP" dirty="0"/>
              <a:t>, </a:t>
            </a:r>
            <a:r>
              <a:rPr lang="en-US" altLang="ja-JP" dirty="0" smtClean="0"/>
              <a:t>that is </a:t>
            </a:r>
            <a:r>
              <a:rPr lang="en-US" altLang="ja-JP" dirty="0"/>
              <a:t>not influenced from </a:t>
            </a:r>
            <a:r>
              <a:rPr lang="en-US" altLang="ja-JP" dirty="0" smtClean="0"/>
              <a:t>ambient</a:t>
            </a:r>
            <a:r>
              <a:rPr lang="en-US" altLang="ja-JP" dirty="0"/>
              <a:t>. </a:t>
            </a:r>
            <a:r>
              <a:rPr lang="en-US" altLang="ja-JP" dirty="0" smtClean="0"/>
              <a:t>Answer is </a:t>
            </a:r>
            <a:r>
              <a:rPr lang="en-US" altLang="ja-JP" sz="2400" dirty="0" smtClean="0">
                <a:solidFill>
                  <a:srgbClr val="FF0000"/>
                </a:solidFill>
              </a:rPr>
              <a:t>“No”</a:t>
            </a:r>
            <a:r>
              <a:rPr lang="en-US" altLang="ja-JP" dirty="0" smtClean="0"/>
              <a:t>.</a:t>
            </a:r>
            <a:endParaRPr lang="ja-JP" altLang="en-US" dirty="0"/>
          </a:p>
          <a:p>
            <a:endParaRPr lang="ja-JP" altLang="en-US" dirty="0"/>
          </a:p>
          <a:p>
            <a:r>
              <a:rPr kumimoji="1" lang="en-US" altLang="ja-JP" dirty="0" smtClean="0"/>
              <a:t>Point </a:t>
            </a:r>
            <a:r>
              <a:rPr kumimoji="1" lang="ja-JP" altLang="en-US" dirty="0" smtClean="0"/>
              <a:t>：</a:t>
            </a:r>
            <a:r>
              <a:rPr lang="en-US" altLang="ja-JP" dirty="0" smtClean="0"/>
              <a:t> </a:t>
            </a:r>
            <a:r>
              <a:rPr lang="en-US" altLang="ja-JP" dirty="0"/>
              <a:t>External corrosion due to rainwater and material degradation caused by ultraviolet rays are effect factors </a:t>
            </a:r>
            <a:r>
              <a:rPr lang="en-US" altLang="ja-JP" sz="2400" dirty="0">
                <a:solidFill>
                  <a:srgbClr val="FF0000"/>
                </a:solidFill>
              </a:rPr>
              <a:t>easily overlooked</a:t>
            </a:r>
            <a:r>
              <a:rPr lang="en-US" altLang="ja-JP" dirty="0"/>
              <a:t> when identifying latent hazards based on defects in operation, defects in equipment/devices, natural disasters and other external factors</a:t>
            </a:r>
            <a:r>
              <a:rPr lang="en-US" altLang="ja-JP" dirty="0" smtClean="0"/>
              <a:t>.</a:t>
            </a:r>
            <a:endParaRPr kumimoji="1" lang="ja-JP" altLang="en-US" dirty="0"/>
          </a:p>
        </p:txBody>
      </p:sp>
      <p:sp>
        <p:nvSpPr>
          <p:cNvPr id="10" name="テキスト ボックス 9"/>
          <p:cNvSpPr txBox="1"/>
          <p:nvPr/>
        </p:nvSpPr>
        <p:spPr>
          <a:xfrm>
            <a:off x="434203" y="1259314"/>
            <a:ext cx="8260839" cy="3077766"/>
          </a:xfrm>
          <a:prstGeom prst="rect">
            <a:avLst/>
          </a:prstGeom>
          <a:solidFill>
            <a:schemeClr val="accent2">
              <a:lumMod val="20000"/>
              <a:lumOff val="80000"/>
            </a:schemeClr>
          </a:solidFill>
          <a:ln>
            <a:solidFill>
              <a:schemeClr val="tx1"/>
            </a:solidFill>
          </a:ln>
        </p:spPr>
        <p:txBody>
          <a:bodyPr wrap="square" rtlCol="0">
            <a:spAutoFit/>
          </a:bodyPr>
          <a:lstStyle/>
          <a:p>
            <a:r>
              <a:rPr lang="en-US" altLang="ja-JP" sz="2800" dirty="0" smtClean="0">
                <a:latin typeface="Arial" panose="020B0604020202020204" pitchFamily="34" charset="0"/>
                <a:cs typeface="Arial" panose="020B0604020202020204" pitchFamily="34" charset="0"/>
              </a:rPr>
              <a:t>Q17. Does </a:t>
            </a:r>
            <a:r>
              <a:rPr lang="en-US" altLang="ja-JP" sz="2800" dirty="0">
                <a:latin typeface="Arial" panose="020B0604020202020204" pitchFamily="34" charset="0"/>
                <a:cs typeface="Arial" panose="020B0604020202020204" pitchFamily="34" charset="0"/>
              </a:rPr>
              <a:t>the process plant have high-voltage/ current places</a:t>
            </a:r>
            <a:r>
              <a:rPr lang="en-US" altLang="ja-JP" sz="2800" dirty="0" smtClean="0">
                <a:latin typeface="Arial" panose="020B0604020202020204" pitchFamily="34" charset="0"/>
                <a:cs typeface="Arial" panose="020B0604020202020204" pitchFamily="34" charset="0"/>
              </a:rPr>
              <a:t>?</a:t>
            </a:r>
            <a:endParaRPr lang="ja-JP" altLang="en-US" dirty="0" smtClean="0">
              <a:latin typeface="Arial" panose="020B0604020202020204" pitchFamily="34" charset="0"/>
              <a:cs typeface="Arial" panose="020B0604020202020204" pitchFamily="34" charset="0"/>
            </a:endParaRPr>
          </a:p>
          <a:p>
            <a:endParaRPr lang="ja-JP" altLang="en-US" dirty="0" smtClean="0"/>
          </a:p>
          <a:p>
            <a:r>
              <a:rPr lang="en-US" altLang="ja-JP" dirty="0"/>
              <a:t>Since there is an </a:t>
            </a:r>
            <a:r>
              <a:rPr lang="en-US" altLang="ja-JP" sz="2400" dirty="0">
                <a:solidFill>
                  <a:srgbClr val="FF0000"/>
                </a:solidFill>
              </a:rPr>
              <a:t>agitator for mixing operation</a:t>
            </a:r>
            <a:r>
              <a:rPr lang="en-US" altLang="ja-JP" dirty="0"/>
              <a:t>, there is high-voltage / current place. Answer is </a:t>
            </a:r>
            <a:r>
              <a:rPr lang="en-US" altLang="ja-JP" sz="2400" dirty="0" smtClean="0">
                <a:solidFill>
                  <a:srgbClr val="FF0000"/>
                </a:solidFill>
              </a:rPr>
              <a:t>“Yes”</a:t>
            </a:r>
            <a:r>
              <a:rPr lang="en-US" altLang="ja-JP" dirty="0" smtClean="0"/>
              <a:t>.</a:t>
            </a:r>
            <a:endParaRPr lang="ja-JP" altLang="en-US" dirty="0"/>
          </a:p>
          <a:p>
            <a:endParaRPr lang="ja-JP" altLang="en-US" dirty="0"/>
          </a:p>
          <a:p>
            <a:r>
              <a:rPr kumimoji="1" lang="en-US" altLang="ja-JP" dirty="0" smtClean="0"/>
              <a:t>Point</a:t>
            </a:r>
            <a:r>
              <a:rPr kumimoji="1" lang="ja-JP" altLang="en-US" dirty="0" smtClean="0"/>
              <a:t> ： </a:t>
            </a:r>
            <a:r>
              <a:rPr lang="en-US" altLang="ja-JP" dirty="0" smtClean="0"/>
              <a:t>Electrification </a:t>
            </a:r>
            <a:r>
              <a:rPr lang="en-US" altLang="ja-JP" dirty="0"/>
              <a:t>is an obvious hazard, but short circuit and earth defects themselves can cause ignition. Joule heat can cause explosion of electric wire materials.</a:t>
            </a:r>
            <a:endParaRPr kumimoji="1" lang="ja-JP" altLang="en-US" dirty="0"/>
          </a:p>
        </p:txBody>
      </p:sp>
    </p:spTree>
    <p:extLst>
      <p:ext uri="{BB962C8B-B14F-4D97-AF65-F5344CB8AC3E}">
        <p14:creationId xmlns:p14="http://schemas.microsoft.com/office/powerpoint/2010/main" val="33905879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100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grpId="1" nodeType="clickEffect">
                                  <p:stCondLst>
                                    <p:cond delay="0"/>
                                  </p:stCondLst>
                                  <p:childTnLst>
                                    <p:animEffect transition="out" filter="fade">
                                      <p:cBhvr>
                                        <p:cTn id="11" dur="500"/>
                                        <p:tgtEl>
                                          <p:spTgt spid="7"/>
                                        </p:tgtEl>
                                      </p:cBhvr>
                                    </p:animEffect>
                                    <p:set>
                                      <p:cBhvr>
                                        <p:cTn id="12" dur="1" fill="hold">
                                          <p:stCondLst>
                                            <p:cond delay="499"/>
                                          </p:stCondLst>
                                        </p:cTn>
                                        <p:tgtEl>
                                          <p:spTgt spid="7"/>
                                        </p:tgtEl>
                                        <p:attrNameLst>
                                          <p:attrName>style.visibility</p:attrName>
                                        </p:attrNameLst>
                                      </p:cBhvr>
                                      <p:to>
                                        <p:strVal val="hidden"/>
                                      </p:to>
                                    </p:set>
                                  </p:childTnLst>
                                </p:cTn>
                              </p:par>
                            </p:childTnLst>
                          </p:cTn>
                        </p:par>
                        <p:par>
                          <p:cTn id="13" fill="hold">
                            <p:stCondLst>
                              <p:cond delay="500"/>
                            </p:stCondLst>
                            <p:childTnLst>
                              <p:par>
                                <p:cTn id="14" presetID="2" presetClass="entr" presetSubtype="2" fill="hold" grpId="0" nodeType="afterEffect">
                                  <p:stCondLst>
                                    <p:cond delay="0"/>
                                  </p:stCondLst>
                                  <p:childTnLst>
                                    <p:set>
                                      <p:cBhvr>
                                        <p:cTn id="15" dur="1" fill="hold">
                                          <p:stCondLst>
                                            <p:cond delay="0"/>
                                          </p:stCondLst>
                                        </p:cTn>
                                        <p:tgtEl>
                                          <p:spTgt spid="5"/>
                                        </p:tgtEl>
                                        <p:attrNameLst>
                                          <p:attrName>style.visibility</p:attrName>
                                        </p:attrNameLst>
                                      </p:cBhvr>
                                      <p:to>
                                        <p:strVal val="visible"/>
                                      </p:to>
                                    </p:set>
                                    <p:anim calcmode="lin" valueType="num">
                                      <p:cBhvr additive="base">
                                        <p:cTn id="16" dur="500" fill="hold"/>
                                        <p:tgtEl>
                                          <p:spTgt spid="5"/>
                                        </p:tgtEl>
                                        <p:attrNameLst>
                                          <p:attrName>ppt_x</p:attrName>
                                        </p:attrNameLst>
                                      </p:cBhvr>
                                      <p:tavLst>
                                        <p:tav tm="0">
                                          <p:val>
                                            <p:strVal val="1+#ppt_w/2"/>
                                          </p:val>
                                        </p:tav>
                                        <p:tav tm="100000">
                                          <p:val>
                                            <p:strVal val="#ppt_x"/>
                                          </p:val>
                                        </p:tav>
                                      </p:tavLst>
                                    </p:anim>
                                    <p:anim calcmode="lin" valueType="num">
                                      <p:cBhvr additive="base">
                                        <p:cTn id="17" dur="500" fill="hold"/>
                                        <p:tgtEl>
                                          <p:spTgt spid="5"/>
                                        </p:tgtEl>
                                        <p:attrNameLst>
                                          <p:attrName>ppt_y</p:attrName>
                                        </p:attrNameLst>
                                      </p:cBhvr>
                                      <p:tavLst>
                                        <p:tav tm="0">
                                          <p:val>
                                            <p:strVal val="#ppt_y"/>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2" presetClass="exit" presetSubtype="2" fill="hold" grpId="1" nodeType="clickEffect">
                                  <p:stCondLst>
                                    <p:cond delay="0"/>
                                  </p:stCondLst>
                                  <p:childTnLst>
                                    <p:anim calcmode="lin" valueType="num">
                                      <p:cBhvr additive="base">
                                        <p:cTn id="21" dur="500"/>
                                        <p:tgtEl>
                                          <p:spTgt spid="5"/>
                                        </p:tgtEl>
                                        <p:attrNameLst>
                                          <p:attrName>ppt_x</p:attrName>
                                        </p:attrNameLst>
                                      </p:cBhvr>
                                      <p:tavLst>
                                        <p:tav tm="0">
                                          <p:val>
                                            <p:strVal val="ppt_x"/>
                                          </p:val>
                                        </p:tav>
                                        <p:tav tm="100000">
                                          <p:val>
                                            <p:strVal val="1+ppt_w/2"/>
                                          </p:val>
                                        </p:tav>
                                      </p:tavLst>
                                    </p:anim>
                                    <p:anim calcmode="lin" valueType="num">
                                      <p:cBhvr additive="base">
                                        <p:cTn id="22" dur="500"/>
                                        <p:tgtEl>
                                          <p:spTgt spid="5"/>
                                        </p:tgtEl>
                                        <p:attrNameLst>
                                          <p:attrName>ppt_y</p:attrName>
                                        </p:attrNameLst>
                                      </p:cBhvr>
                                      <p:tavLst>
                                        <p:tav tm="0">
                                          <p:val>
                                            <p:strVal val="ppt_y"/>
                                          </p:val>
                                        </p:tav>
                                        <p:tav tm="100000">
                                          <p:val>
                                            <p:strVal val="ppt_y"/>
                                          </p:val>
                                        </p:tav>
                                      </p:tavLst>
                                    </p:anim>
                                    <p:set>
                                      <p:cBhvr>
                                        <p:cTn id="23" dur="1" fill="hold">
                                          <p:stCondLst>
                                            <p:cond delay="499"/>
                                          </p:stCondLst>
                                        </p:cTn>
                                        <p:tgtEl>
                                          <p:spTgt spid="5"/>
                                        </p:tgtEl>
                                        <p:attrNameLst>
                                          <p:attrName>style.visibility</p:attrName>
                                        </p:attrNameLst>
                                      </p:cBhvr>
                                      <p:to>
                                        <p:strVal val="hidden"/>
                                      </p:to>
                                    </p:set>
                                  </p:childTnLst>
                                </p:cTn>
                              </p:par>
                            </p:childTnLst>
                          </p:cTn>
                        </p:par>
                        <p:par>
                          <p:cTn id="24" fill="hold">
                            <p:stCondLst>
                              <p:cond delay="500"/>
                            </p:stCondLst>
                            <p:childTnLst>
                              <p:par>
                                <p:cTn id="25" presetID="2" presetClass="entr" presetSubtype="2" fill="hold" nodeType="afterEffect">
                                  <p:stCondLst>
                                    <p:cond delay="0"/>
                                  </p:stCondLst>
                                  <p:childTnLst>
                                    <p:set>
                                      <p:cBhvr>
                                        <p:cTn id="26" dur="1" fill="hold">
                                          <p:stCondLst>
                                            <p:cond delay="0"/>
                                          </p:stCondLst>
                                        </p:cTn>
                                        <p:tgtEl>
                                          <p:spTgt spid="3">
                                            <p:txEl>
                                              <p:pRg st="0" end="0"/>
                                            </p:txEl>
                                          </p:spTgt>
                                        </p:tgtEl>
                                        <p:attrNameLst>
                                          <p:attrName>style.visibility</p:attrName>
                                        </p:attrNameLst>
                                      </p:cBhvr>
                                      <p:to>
                                        <p:strVal val="visible"/>
                                      </p:to>
                                    </p:set>
                                    <p:anim calcmode="lin" valueType="num">
                                      <p:cBhvr additive="base">
                                        <p:cTn id="27" dur="5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2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par>
                          <p:cTn id="29" fill="hold">
                            <p:stCondLst>
                              <p:cond delay="1000"/>
                            </p:stCondLst>
                            <p:childTnLst>
                              <p:par>
                                <p:cTn id="30" presetID="2" presetClass="entr" presetSubtype="2" fill="hold" nodeType="afterEffect">
                                  <p:stCondLst>
                                    <p:cond delay="0"/>
                                  </p:stCondLst>
                                  <p:childTnLst>
                                    <p:set>
                                      <p:cBhvr>
                                        <p:cTn id="31" dur="1" fill="hold">
                                          <p:stCondLst>
                                            <p:cond delay="0"/>
                                          </p:stCondLst>
                                        </p:cTn>
                                        <p:tgtEl>
                                          <p:spTgt spid="8">
                                            <p:txEl>
                                              <p:pRg st="0" end="0"/>
                                            </p:txEl>
                                          </p:spTgt>
                                        </p:tgtEl>
                                        <p:attrNameLst>
                                          <p:attrName>style.visibility</p:attrName>
                                        </p:attrNameLst>
                                      </p:cBhvr>
                                      <p:to>
                                        <p:strVal val="visible"/>
                                      </p:to>
                                    </p:set>
                                    <p:anim calcmode="lin" valueType="num">
                                      <p:cBhvr additive="base">
                                        <p:cTn id="32" dur="500" fill="hold"/>
                                        <p:tgtEl>
                                          <p:spTgt spid="8">
                                            <p:txEl>
                                              <p:pRg st="0" end="0"/>
                                            </p:txEl>
                                          </p:spTgt>
                                        </p:tgtEl>
                                        <p:attrNameLst>
                                          <p:attrName>ppt_x</p:attrName>
                                        </p:attrNameLst>
                                      </p:cBhvr>
                                      <p:tavLst>
                                        <p:tav tm="0">
                                          <p:val>
                                            <p:strVal val="1+#ppt_w/2"/>
                                          </p:val>
                                        </p:tav>
                                        <p:tav tm="100000">
                                          <p:val>
                                            <p:strVal val="#ppt_x"/>
                                          </p:val>
                                        </p:tav>
                                      </p:tavLst>
                                    </p:anim>
                                    <p:anim calcmode="lin" valueType="num">
                                      <p:cBhvr additive="base">
                                        <p:cTn id="33" dur="500" fill="hold"/>
                                        <p:tgtEl>
                                          <p:spTgt spid="8">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2" presetClass="entr" presetSubtype="2" fill="hold" grpId="0" nodeType="clickEffect">
                                  <p:stCondLst>
                                    <p:cond delay="0"/>
                                  </p:stCondLst>
                                  <p:childTnLst>
                                    <p:set>
                                      <p:cBhvr>
                                        <p:cTn id="37" dur="1" fill="hold">
                                          <p:stCondLst>
                                            <p:cond delay="0"/>
                                          </p:stCondLst>
                                        </p:cTn>
                                        <p:tgtEl>
                                          <p:spTgt spid="9"/>
                                        </p:tgtEl>
                                        <p:attrNameLst>
                                          <p:attrName>style.visibility</p:attrName>
                                        </p:attrNameLst>
                                      </p:cBhvr>
                                      <p:to>
                                        <p:strVal val="visible"/>
                                      </p:to>
                                    </p:set>
                                    <p:anim calcmode="lin" valueType="num">
                                      <p:cBhvr additive="base">
                                        <p:cTn id="38" dur="500" fill="hold"/>
                                        <p:tgtEl>
                                          <p:spTgt spid="9"/>
                                        </p:tgtEl>
                                        <p:attrNameLst>
                                          <p:attrName>ppt_x</p:attrName>
                                        </p:attrNameLst>
                                      </p:cBhvr>
                                      <p:tavLst>
                                        <p:tav tm="0">
                                          <p:val>
                                            <p:strVal val="1+#ppt_w/2"/>
                                          </p:val>
                                        </p:tav>
                                        <p:tav tm="100000">
                                          <p:val>
                                            <p:strVal val="#ppt_x"/>
                                          </p:val>
                                        </p:tav>
                                      </p:tavLst>
                                    </p:anim>
                                    <p:anim calcmode="lin" valueType="num">
                                      <p:cBhvr additive="base">
                                        <p:cTn id="39" dur="500" fill="hold"/>
                                        <p:tgtEl>
                                          <p:spTgt spid="9"/>
                                        </p:tgtEl>
                                        <p:attrNameLst>
                                          <p:attrName>ppt_y</p:attrName>
                                        </p:attrNameLst>
                                      </p:cBhvr>
                                      <p:tavLst>
                                        <p:tav tm="0">
                                          <p:val>
                                            <p:strVal val="#ppt_y"/>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2" presetClass="exit" presetSubtype="2" fill="hold" grpId="1" nodeType="clickEffect">
                                  <p:stCondLst>
                                    <p:cond delay="0"/>
                                  </p:stCondLst>
                                  <p:childTnLst>
                                    <p:anim calcmode="lin" valueType="num">
                                      <p:cBhvr additive="base">
                                        <p:cTn id="43" dur="500"/>
                                        <p:tgtEl>
                                          <p:spTgt spid="9"/>
                                        </p:tgtEl>
                                        <p:attrNameLst>
                                          <p:attrName>ppt_x</p:attrName>
                                        </p:attrNameLst>
                                      </p:cBhvr>
                                      <p:tavLst>
                                        <p:tav tm="0">
                                          <p:val>
                                            <p:strVal val="ppt_x"/>
                                          </p:val>
                                        </p:tav>
                                        <p:tav tm="100000">
                                          <p:val>
                                            <p:strVal val="1+ppt_w/2"/>
                                          </p:val>
                                        </p:tav>
                                      </p:tavLst>
                                    </p:anim>
                                    <p:anim calcmode="lin" valueType="num">
                                      <p:cBhvr additive="base">
                                        <p:cTn id="44" dur="500"/>
                                        <p:tgtEl>
                                          <p:spTgt spid="9"/>
                                        </p:tgtEl>
                                        <p:attrNameLst>
                                          <p:attrName>ppt_y</p:attrName>
                                        </p:attrNameLst>
                                      </p:cBhvr>
                                      <p:tavLst>
                                        <p:tav tm="0">
                                          <p:val>
                                            <p:strVal val="ppt_y"/>
                                          </p:val>
                                        </p:tav>
                                        <p:tav tm="100000">
                                          <p:val>
                                            <p:strVal val="ppt_y"/>
                                          </p:val>
                                        </p:tav>
                                      </p:tavLst>
                                    </p:anim>
                                    <p:set>
                                      <p:cBhvr>
                                        <p:cTn id="45" dur="1" fill="hold">
                                          <p:stCondLst>
                                            <p:cond delay="499"/>
                                          </p:stCondLst>
                                        </p:cTn>
                                        <p:tgtEl>
                                          <p:spTgt spid="9"/>
                                        </p:tgtEl>
                                        <p:attrNameLst>
                                          <p:attrName>style.visibility</p:attrName>
                                        </p:attrNameLst>
                                      </p:cBhvr>
                                      <p:to>
                                        <p:strVal val="hidden"/>
                                      </p:to>
                                    </p:set>
                                  </p:childTnLst>
                                </p:cTn>
                              </p:par>
                            </p:childTnLst>
                          </p:cTn>
                        </p:par>
                        <p:par>
                          <p:cTn id="46" fill="hold">
                            <p:stCondLst>
                              <p:cond delay="500"/>
                            </p:stCondLst>
                            <p:childTnLst>
                              <p:par>
                                <p:cTn id="47" presetID="2" presetClass="entr" presetSubtype="2" fill="hold" nodeType="afterEffect">
                                  <p:stCondLst>
                                    <p:cond delay="0"/>
                                  </p:stCondLst>
                                  <p:childTnLst>
                                    <p:set>
                                      <p:cBhvr>
                                        <p:cTn id="48" dur="1" fill="hold">
                                          <p:stCondLst>
                                            <p:cond delay="0"/>
                                          </p:stCondLst>
                                        </p:cTn>
                                        <p:tgtEl>
                                          <p:spTgt spid="3">
                                            <p:txEl>
                                              <p:pRg st="1" end="1"/>
                                            </p:txEl>
                                          </p:spTgt>
                                        </p:tgtEl>
                                        <p:attrNameLst>
                                          <p:attrName>style.visibility</p:attrName>
                                        </p:attrNameLst>
                                      </p:cBhvr>
                                      <p:to>
                                        <p:strVal val="visible"/>
                                      </p:to>
                                    </p:set>
                                    <p:anim calcmode="lin" valueType="num">
                                      <p:cBhvr additive="base">
                                        <p:cTn id="49" dur="5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50"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par>
                          <p:cTn id="51" fill="hold">
                            <p:stCondLst>
                              <p:cond delay="1000"/>
                            </p:stCondLst>
                            <p:childTnLst>
                              <p:par>
                                <p:cTn id="52" presetID="2" presetClass="entr" presetSubtype="2" fill="hold" nodeType="afterEffect">
                                  <p:stCondLst>
                                    <p:cond delay="0"/>
                                  </p:stCondLst>
                                  <p:childTnLst>
                                    <p:set>
                                      <p:cBhvr>
                                        <p:cTn id="53" dur="1" fill="hold">
                                          <p:stCondLst>
                                            <p:cond delay="0"/>
                                          </p:stCondLst>
                                        </p:cTn>
                                        <p:tgtEl>
                                          <p:spTgt spid="8">
                                            <p:txEl>
                                              <p:pRg st="2" end="2"/>
                                            </p:txEl>
                                          </p:spTgt>
                                        </p:tgtEl>
                                        <p:attrNameLst>
                                          <p:attrName>style.visibility</p:attrName>
                                        </p:attrNameLst>
                                      </p:cBhvr>
                                      <p:to>
                                        <p:strVal val="visible"/>
                                      </p:to>
                                    </p:set>
                                    <p:anim calcmode="lin" valueType="num">
                                      <p:cBhvr additive="base">
                                        <p:cTn id="54" dur="500" fill="hold"/>
                                        <p:tgtEl>
                                          <p:spTgt spid="8">
                                            <p:txEl>
                                              <p:pRg st="2" end="2"/>
                                            </p:txEl>
                                          </p:spTgt>
                                        </p:tgtEl>
                                        <p:attrNameLst>
                                          <p:attrName>ppt_x</p:attrName>
                                        </p:attrNameLst>
                                      </p:cBhvr>
                                      <p:tavLst>
                                        <p:tav tm="0">
                                          <p:val>
                                            <p:strVal val="1+#ppt_w/2"/>
                                          </p:val>
                                        </p:tav>
                                        <p:tav tm="100000">
                                          <p:val>
                                            <p:strVal val="#ppt_x"/>
                                          </p:val>
                                        </p:tav>
                                      </p:tavLst>
                                    </p:anim>
                                    <p:anim calcmode="lin" valueType="num">
                                      <p:cBhvr additive="base">
                                        <p:cTn id="55" dur="500" fill="hold"/>
                                        <p:tgtEl>
                                          <p:spTgt spid="8">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56" fill="hold">
                      <p:stCondLst>
                        <p:cond delay="indefinite"/>
                      </p:stCondLst>
                      <p:childTnLst>
                        <p:par>
                          <p:cTn id="57" fill="hold">
                            <p:stCondLst>
                              <p:cond delay="0"/>
                            </p:stCondLst>
                            <p:childTnLst>
                              <p:par>
                                <p:cTn id="58" presetID="2" presetClass="entr" presetSubtype="2" fill="hold" grpId="0" nodeType="clickEffect">
                                  <p:stCondLst>
                                    <p:cond delay="0"/>
                                  </p:stCondLst>
                                  <p:childTnLst>
                                    <p:set>
                                      <p:cBhvr>
                                        <p:cTn id="59" dur="1" fill="hold">
                                          <p:stCondLst>
                                            <p:cond delay="0"/>
                                          </p:stCondLst>
                                        </p:cTn>
                                        <p:tgtEl>
                                          <p:spTgt spid="10"/>
                                        </p:tgtEl>
                                        <p:attrNameLst>
                                          <p:attrName>style.visibility</p:attrName>
                                        </p:attrNameLst>
                                      </p:cBhvr>
                                      <p:to>
                                        <p:strVal val="visible"/>
                                      </p:to>
                                    </p:set>
                                    <p:anim calcmode="lin" valueType="num">
                                      <p:cBhvr additive="base">
                                        <p:cTn id="60" dur="500" fill="hold"/>
                                        <p:tgtEl>
                                          <p:spTgt spid="10"/>
                                        </p:tgtEl>
                                        <p:attrNameLst>
                                          <p:attrName>ppt_x</p:attrName>
                                        </p:attrNameLst>
                                      </p:cBhvr>
                                      <p:tavLst>
                                        <p:tav tm="0">
                                          <p:val>
                                            <p:strVal val="1+#ppt_w/2"/>
                                          </p:val>
                                        </p:tav>
                                        <p:tav tm="100000">
                                          <p:val>
                                            <p:strVal val="#ppt_x"/>
                                          </p:val>
                                        </p:tav>
                                      </p:tavLst>
                                    </p:anim>
                                    <p:anim calcmode="lin" valueType="num">
                                      <p:cBhvr additive="base">
                                        <p:cTn id="61" dur="500" fill="hold"/>
                                        <p:tgtEl>
                                          <p:spTgt spid="10"/>
                                        </p:tgtEl>
                                        <p:attrNameLst>
                                          <p:attrName>ppt_y</p:attrName>
                                        </p:attrNameLst>
                                      </p:cBhvr>
                                      <p:tavLst>
                                        <p:tav tm="0">
                                          <p:val>
                                            <p:strVal val="#ppt_y"/>
                                          </p:val>
                                        </p:tav>
                                        <p:tav tm="100000">
                                          <p:val>
                                            <p:strVal val="#ppt_y"/>
                                          </p:val>
                                        </p:tav>
                                      </p:tavLst>
                                    </p:anim>
                                  </p:childTnLst>
                                </p:cTn>
                              </p:par>
                            </p:childTnLst>
                          </p:cTn>
                        </p:par>
                      </p:childTnLst>
                    </p:cTn>
                  </p:par>
                  <p:par>
                    <p:cTn id="62" fill="hold">
                      <p:stCondLst>
                        <p:cond delay="indefinite"/>
                      </p:stCondLst>
                      <p:childTnLst>
                        <p:par>
                          <p:cTn id="63" fill="hold">
                            <p:stCondLst>
                              <p:cond delay="0"/>
                            </p:stCondLst>
                            <p:childTnLst>
                              <p:par>
                                <p:cTn id="64" presetID="2" presetClass="exit" presetSubtype="2" fill="hold" grpId="1" nodeType="clickEffect">
                                  <p:stCondLst>
                                    <p:cond delay="0"/>
                                  </p:stCondLst>
                                  <p:childTnLst>
                                    <p:anim calcmode="lin" valueType="num">
                                      <p:cBhvr additive="base">
                                        <p:cTn id="65" dur="500"/>
                                        <p:tgtEl>
                                          <p:spTgt spid="10"/>
                                        </p:tgtEl>
                                        <p:attrNameLst>
                                          <p:attrName>ppt_x</p:attrName>
                                        </p:attrNameLst>
                                      </p:cBhvr>
                                      <p:tavLst>
                                        <p:tav tm="0">
                                          <p:val>
                                            <p:strVal val="ppt_x"/>
                                          </p:val>
                                        </p:tav>
                                        <p:tav tm="100000">
                                          <p:val>
                                            <p:strVal val="1+ppt_w/2"/>
                                          </p:val>
                                        </p:tav>
                                      </p:tavLst>
                                    </p:anim>
                                    <p:anim calcmode="lin" valueType="num">
                                      <p:cBhvr additive="base">
                                        <p:cTn id="66" dur="500"/>
                                        <p:tgtEl>
                                          <p:spTgt spid="10"/>
                                        </p:tgtEl>
                                        <p:attrNameLst>
                                          <p:attrName>ppt_y</p:attrName>
                                        </p:attrNameLst>
                                      </p:cBhvr>
                                      <p:tavLst>
                                        <p:tav tm="0">
                                          <p:val>
                                            <p:strVal val="ppt_y"/>
                                          </p:val>
                                        </p:tav>
                                        <p:tav tm="100000">
                                          <p:val>
                                            <p:strVal val="ppt_y"/>
                                          </p:val>
                                        </p:tav>
                                      </p:tavLst>
                                    </p:anim>
                                    <p:set>
                                      <p:cBhvr>
                                        <p:cTn id="67" dur="1" fill="hold">
                                          <p:stCondLst>
                                            <p:cond delay="499"/>
                                          </p:stCondLst>
                                        </p:cTn>
                                        <p:tgtEl>
                                          <p:spTgt spid="10"/>
                                        </p:tgtEl>
                                        <p:attrNameLst>
                                          <p:attrName>style.visibility</p:attrName>
                                        </p:attrNameLst>
                                      </p:cBhvr>
                                      <p:to>
                                        <p:strVal val="hidden"/>
                                      </p:to>
                                    </p:set>
                                  </p:childTnLst>
                                </p:cTn>
                              </p:par>
                            </p:childTnLst>
                          </p:cTn>
                        </p:par>
                        <p:par>
                          <p:cTn id="68" fill="hold">
                            <p:stCondLst>
                              <p:cond delay="500"/>
                            </p:stCondLst>
                            <p:childTnLst>
                              <p:par>
                                <p:cTn id="69" presetID="2" presetClass="entr" presetSubtype="2" fill="hold" nodeType="afterEffect">
                                  <p:stCondLst>
                                    <p:cond delay="0"/>
                                  </p:stCondLst>
                                  <p:childTnLst>
                                    <p:set>
                                      <p:cBhvr>
                                        <p:cTn id="70" dur="1" fill="hold">
                                          <p:stCondLst>
                                            <p:cond delay="0"/>
                                          </p:stCondLst>
                                        </p:cTn>
                                        <p:tgtEl>
                                          <p:spTgt spid="3">
                                            <p:txEl>
                                              <p:pRg st="2" end="2"/>
                                            </p:txEl>
                                          </p:spTgt>
                                        </p:tgtEl>
                                        <p:attrNameLst>
                                          <p:attrName>style.visibility</p:attrName>
                                        </p:attrNameLst>
                                      </p:cBhvr>
                                      <p:to>
                                        <p:strVal val="visible"/>
                                      </p:to>
                                    </p:set>
                                    <p:anim calcmode="lin" valueType="num">
                                      <p:cBhvr additive="base">
                                        <p:cTn id="71" dur="5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72"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par>
                          <p:cTn id="73" fill="hold">
                            <p:stCondLst>
                              <p:cond delay="1000"/>
                            </p:stCondLst>
                            <p:childTnLst>
                              <p:par>
                                <p:cTn id="74" presetID="2" presetClass="entr" presetSubtype="2" fill="hold" nodeType="afterEffect">
                                  <p:stCondLst>
                                    <p:cond delay="0"/>
                                  </p:stCondLst>
                                  <p:childTnLst>
                                    <p:set>
                                      <p:cBhvr>
                                        <p:cTn id="75" dur="1" fill="hold">
                                          <p:stCondLst>
                                            <p:cond delay="0"/>
                                          </p:stCondLst>
                                        </p:cTn>
                                        <p:tgtEl>
                                          <p:spTgt spid="8">
                                            <p:txEl>
                                              <p:pRg st="6" end="6"/>
                                            </p:txEl>
                                          </p:spTgt>
                                        </p:tgtEl>
                                        <p:attrNameLst>
                                          <p:attrName>style.visibility</p:attrName>
                                        </p:attrNameLst>
                                      </p:cBhvr>
                                      <p:to>
                                        <p:strVal val="visible"/>
                                      </p:to>
                                    </p:set>
                                    <p:anim calcmode="lin" valueType="num">
                                      <p:cBhvr additive="base">
                                        <p:cTn id="76" dur="500" fill="hold"/>
                                        <p:tgtEl>
                                          <p:spTgt spid="8">
                                            <p:txEl>
                                              <p:pRg st="6" end="6"/>
                                            </p:txEl>
                                          </p:spTgt>
                                        </p:tgtEl>
                                        <p:attrNameLst>
                                          <p:attrName>ppt_x</p:attrName>
                                        </p:attrNameLst>
                                      </p:cBhvr>
                                      <p:tavLst>
                                        <p:tav tm="0">
                                          <p:val>
                                            <p:strVal val="1+#ppt_w/2"/>
                                          </p:val>
                                        </p:tav>
                                        <p:tav tm="100000">
                                          <p:val>
                                            <p:strVal val="#ppt_x"/>
                                          </p:val>
                                        </p:tav>
                                      </p:tavLst>
                                    </p:anim>
                                    <p:anim calcmode="lin" valueType="num">
                                      <p:cBhvr additive="base">
                                        <p:cTn id="77" dur="500" fill="hold"/>
                                        <p:tgtEl>
                                          <p:spTgt spid="8">
                                            <p:txEl>
                                              <p:pRg st="6" end="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7" grpId="1" animBg="1"/>
      <p:bldP spid="5" grpId="0" animBg="1"/>
      <p:bldP spid="5" grpId="1" animBg="1"/>
      <p:bldP spid="9" grpId="0" animBg="1"/>
      <p:bldP spid="9" grpId="1" animBg="1"/>
      <p:bldP spid="10" grpId="0" animBg="1"/>
      <p:bldP spid="10" grpId="1"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p:cNvSpPr txBox="1"/>
          <p:nvPr/>
        </p:nvSpPr>
        <p:spPr>
          <a:xfrm>
            <a:off x="7614672" y="1417931"/>
            <a:ext cx="1529328" cy="4093428"/>
          </a:xfrm>
          <a:prstGeom prst="rect">
            <a:avLst/>
          </a:prstGeom>
          <a:noFill/>
        </p:spPr>
        <p:txBody>
          <a:bodyPr wrap="square" rtlCol="0">
            <a:spAutoFit/>
          </a:bodyPr>
          <a:lstStyle/>
          <a:p>
            <a:r>
              <a:rPr kumimoji="1" lang="en-US" altLang="ja-JP" b="1" dirty="0" smtClean="0">
                <a:solidFill>
                  <a:srgbClr val="FF0000"/>
                </a:solidFill>
              </a:rPr>
              <a:t>”Yes”</a:t>
            </a:r>
            <a:endParaRPr kumimoji="1" lang="ja-JP" altLang="en-US" b="1" dirty="0" smtClean="0">
              <a:solidFill>
                <a:srgbClr val="FF0000"/>
              </a:solidFill>
            </a:endParaRPr>
          </a:p>
          <a:p>
            <a:endParaRPr lang="ja-JP" altLang="en-US" dirty="0" smtClean="0"/>
          </a:p>
          <a:p>
            <a:endParaRPr lang="ja-JP" altLang="en-US" sz="1000" dirty="0"/>
          </a:p>
          <a:p>
            <a:r>
              <a:rPr lang="en-US" altLang="ja-JP" b="1" dirty="0" smtClean="0">
                <a:solidFill>
                  <a:srgbClr val="FF0000"/>
                </a:solidFill>
              </a:rPr>
              <a:t>”</a:t>
            </a:r>
            <a:r>
              <a:rPr lang="en-US" altLang="ja-JP" b="1" dirty="0">
                <a:solidFill>
                  <a:srgbClr val="FF0000"/>
                </a:solidFill>
              </a:rPr>
              <a:t>Yes”</a:t>
            </a:r>
            <a:endParaRPr lang="ja-JP" altLang="en-US" b="1" dirty="0">
              <a:solidFill>
                <a:srgbClr val="FF0000"/>
              </a:solidFill>
            </a:endParaRPr>
          </a:p>
          <a:p>
            <a:endParaRPr kumimoji="1" lang="ja-JP" altLang="en-US" b="1" dirty="0" smtClean="0">
              <a:solidFill>
                <a:srgbClr val="FF0000"/>
              </a:solidFill>
            </a:endParaRPr>
          </a:p>
          <a:p>
            <a:endParaRPr lang="ja-JP" altLang="en-US" b="1" dirty="0">
              <a:solidFill>
                <a:srgbClr val="FF0000"/>
              </a:solidFill>
            </a:endParaRPr>
          </a:p>
          <a:p>
            <a:endParaRPr kumimoji="1" lang="ja-JP" altLang="en-US" b="1" dirty="0" smtClean="0">
              <a:solidFill>
                <a:srgbClr val="FF0000"/>
              </a:solidFill>
            </a:endParaRPr>
          </a:p>
          <a:p>
            <a:endParaRPr lang="en-US" altLang="ja-JP" b="1" dirty="0" smtClean="0">
              <a:solidFill>
                <a:srgbClr val="FF0000"/>
              </a:solidFill>
            </a:endParaRPr>
          </a:p>
          <a:p>
            <a:r>
              <a:rPr lang="en-US" altLang="ja-JP" b="1" dirty="0" smtClean="0">
                <a:solidFill>
                  <a:srgbClr val="FF0000"/>
                </a:solidFill>
              </a:rPr>
              <a:t>”</a:t>
            </a:r>
            <a:r>
              <a:rPr lang="en-US" altLang="ja-JP" b="1" dirty="0">
                <a:solidFill>
                  <a:srgbClr val="FF0000"/>
                </a:solidFill>
              </a:rPr>
              <a:t>Yes</a:t>
            </a:r>
            <a:r>
              <a:rPr lang="en-US" altLang="ja-JP" b="1" dirty="0" smtClean="0">
                <a:solidFill>
                  <a:srgbClr val="FF0000"/>
                </a:solidFill>
              </a:rPr>
              <a:t>”</a:t>
            </a:r>
            <a:endParaRPr kumimoji="1" lang="ja-JP" altLang="en-US" b="1" dirty="0" smtClean="0">
              <a:solidFill>
                <a:srgbClr val="FF0000"/>
              </a:solidFill>
            </a:endParaRPr>
          </a:p>
          <a:p>
            <a:endParaRPr lang="ja-JP" altLang="en-US" b="1" dirty="0" smtClean="0">
              <a:solidFill>
                <a:srgbClr val="FF0000"/>
              </a:solidFill>
            </a:endParaRPr>
          </a:p>
          <a:p>
            <a:endParaRPr lang="ja-JP" altLang="en-US" b="1" dirty="0" smtClean="0">
              <a:solidFill>
                <a:srgbClr val="FF0000"/>
              </a:solidFill>
            </a:endParaRPr>
          </a:p>
          <a:p>
            <a:endParaRPr lang="ja-JP" altLang="en-US" b="1" dirty="0">
              <a:solidFill>
                <a:srgbClr val="FF0000"/>
              </a:solidFill>
            </a:endParaRPr>
          </a:p>
          <a:p>
            <a:endParaRPr lang="ja-JP" altLang="en-US" b="1" dirty="0" smtClean="0">
              <a:solidFill>
                <a:srgbClr val="FF0000"/>
              </a:solidFill>
            </a:endParaRPr>
          </a:p>
          <a:p>
            <a:endParaRPr lang="ja-JP" altLang="en-US" sz="1600" b="1" dirty="0">
              <a:solidFill>
                <a:srgbClr val="FF0000"/>
              </a:solidFill>
            </a:endParaRPr>
          </a:p>
          <a:p>
            <a:r>
              <a:rPr lang="en-US" altLang="ja-JP" b="1" dirty="0">
                <a:solidFill>
                  <a:srgbClr val="FF0000"/>
                </a:solidFill>
              </a:rPr>
              <a:t>”Yes</a:t>
            </a:r>
            <a:r>
              <a:rPr lang="en-US" altLang="ja-JP" b="1" dirty="0" smtClean="0">
                <a:solidFill>
                  <a:srgbClr val="FF0000"/>
                </a:solidFill>
              </a:rPr>
              <a:t>”</a:t>
            </a:r>
            <a:endParaRPr lang="ja-JP" altLang="en-US" b="1" dirty="0" smtClean="0">
              <a:solidFill>
                <a:srgbClr val="FF0000"/>
              </a:solidFill>
            </a:endParaRPr>
          </a:p>
        </p:txBody>
      </p:sp>
      <p:sp>
        <p:nvSpPr>
          <p:cNvPr id="3" name="コンテンツ プレースホルダー 2"/>
          <p:cNvSpPr>
            <a:spLocks noGrp="1"/>
          </p:cNvSpPr>
          <p:nvPr>
            <p:ph idx="1"/>
          </p:nvPr>
        </p:nvSpPr>
        <p:spPr>
          <a:xfrm>
            <a:off x="1335601" y="1400176"/>
            <a:ext cx="6233544" cy="5027258"/>
          </a:xfrm>
        </p:spPr>
        <p:txBody>
          <a:bodyPr>
            <a:normAutofit lnSpcReduction="10000"/>
          </a:bodyPr>
          <a:lstStyle/>
          <a:p>
            <a:r>
              <a:rPr lang="en-US" altLang="ja-JP" dirty="0" smtClean="0"/>
              <a:t>3. </a:t>
            </a:r>
            <a:r>
              <a:rPr lang="en-US" altLang="ja-JP" dirty="0"/>
              <a:t>Is the substance </a:t>
            </a:r>
            <a:r>
              <a:rPr lang="en-US" altLang="ja-JP" dirty="0">
                <a:solidFill>
                  <a:srgbClr val="FF0000"/>
                </a:solidFill>
              </a:rPr>
              <a:t>combustible or flammable</a:t>
            </a:r>
            <a:r>
              <a:rPr lang="en-US" altLang="ja-JP" dirty="0" smtClean="0"/>
              <a:t>?</a:t>
            </a:r>
            <a:endParaRPr lang="ja-JP" altLang="en-US" dirty="0" smtClean="0"/>
          </a:p>
          <a:p>
            <a:pPr lvl="1">
              <a:spcBef>
                <a:spcPts val="0"/>
              </a:spcBef>
            </a:pPr>
            <a:r>
              <a:rPr lang="en-US" altLang="ja-JP" dirty="0" smtClean="0"/>
              <a:t>Flammable </a:t>
            </a:r>
            <a:r>
              <a:rPr lang="en-US" altLang="ja-JP" dirty="0"/>
              <a:t>gas is more likely to </a:t>
            </a:r>
            <a:r>
              <a:rPr lang="en-US" altLang="ja-JP" dirty="0">
                <a:solidFill>
                  <a:srgbClr val="FF0000"/>
                </a:solidFill>
              </a:rPr>
              <a:t>cause fire/explosions</a:t>
            </a:r>
            <a:r>
              <a:rPr lang="en-US" altLang="ja-JP" dirty="0" smtClean="0"/>
              <a:t>.</a:t>
            </a:r>
            <a:endParaRPr lang="ja-JP" altLang="en-US" b="1" dirty="0" smtClean="0">
              <a:solidFill>
                <a:srgbClr val="FF0000"/>
              </a:solidFill>
            </a:endParaRPr>
          </a:p>
          <a:p>
            <a:r>
              <a:rPr lang="en-US" altLang="ja-JP" dirty="0" smtClean="0"/>
              <a:t>5. Is </a:t>
            </a:r>
            <a:r>
              <a:rPr lang="en-US" altLang="ja-JP" dirty="0"/>
              <a:t>the substance a combustible (e.g. organic, metal) powder (</a:t>
            </a:r>
            <a:r>
              <a:rPr lang="en-US" altLang="ja-JP" dirty="0">
                <a:solidFill>
                  <a:srgbClr val="FF0000"/>
                </a:solidFill>
              </a:rPr>
              <a:t>combustible dust</a:t>
            </a:r>
            <a:r>
              <a:rPr lang="en-US" altLang="ja-JP" dirty="0"/>
              <a:t>)? </a:t>
            </a:r>
            <a:endParaRPr lang="ja-JP" altLang="en-US" dirty="0" smtClean="0"/>
          </a:p>
          <a:p>
            <a:pPr lvl="1">
              <a:spcBef>
                <a:spcPts val="0"/>
              </a:spcBef>
            </a:pPr>
            <a:r>
              <a:rPr lang="en-US" altLang="ja-JP" dirty="0"/>
              <a:t>Combustible dusts </a:t>
            </a:r>
            <a:r>
              <a:rPr lang="en-US" altLang="ja-JP" dirty="0" smtClean="0"/>
              <a:t>may </a:t>
            </a:r>
            <a:r>
              <a:rPr lang="en-US" altLang="ja-JP" dirty="0"/>
              <a:t>cause explosions when they disperse in the atmosphere and are ignited. They may also fire spontaneously when piled up</a:t>
            </a:r>
            <a:r>
              <a:rPr lang="en-US" altLang="ja-JP" dirty="0" smtClean="0"/>
              <a:t>.</a:t>
            </a:r>
            <a:endParaRPr lang="ja-JP" altLang="en-US" dirty="0"/>
          </a:p>
          <a:p>
            <a:r>
              <a:rPr lang="en-US" altLang="ja-JP" dirty="0" smtClean="0"/>
              <a:t>13. Does </a:t>
            </a:r>
            <a:r>
              <a:rPr lang="en-US" altLang="ja-JP" dirty="0"/>
              <a:t>the process plant have parts that are not at ordinary temperatures and pressures (high/low temperature, </a:t>
            </a:r>
            <a:r>
              <a:rPr lang="en-US" altLang="ja-JP" dirty="0">
                <a:solidFill>
                  <a:srgbClr val="FF0000"/>
                </a:solidFill>
              </a:rPr>
              <a:t>high pressure</a:t>
            </a:r>
            <a:r>
              <a:rPr lang="en-US" altLang="ja-JP" dirty="0"/>
              <a:t>, vacuum (low pressure), repeated temperature/</a:t>
            </a:r>
            <a:r>
              <a:rPr lang="en-US" altLang="ja-JP" dirty="0">
                <a:solidFill>
                  <a:srgbClr val="FF0000"/>
                </a:solidFill>
              </a:rPr>
              <a:t>pressure</a:t>
            </a:r>
            <a:r>
              <a:rPr lang="en-US" altLang="ja-JP" dirty="0"/>
              <a:t> </a:t>
            </a:r>
            <a:r>
              <a:rPr lang="en-US" altLang="ja-JP" dirty="0">
                <a:solidFill>
                  <a:srgbClr val="FF0000"/>
                </a:solidFill>
              </a:rPr>
              <a:t>increase</a:t>
            </a:r>
            <a:r>
              <a:rPr lang="en-US" altLang="ja-JP" dirty="0"/>
              <a:t>/decrease)? </a:t>
            </a:r>
            <a:r>
              <a:rPr lang="ja-JP" altLang="en-US" dirty="0" smtClean="0"/>
              <a:t>？</a:t>
            </a:r>
            <a:endParaRPr lang="ja-JP" altLang="en-US" dirty="0"/>
          </a:p>
          <a:p>
            <a:pPr lvl="1">
              <a:spcBef>
                <a:spcPts val="0"/>
              </a:spcBef>
            </a:pPr>
            <a:r>
              <a:rPr lang="en-US" altLang="ja-JP" dirty="0"/>
              <a:t>Contents may leak by deterioration of sealed </a:t>
            </a:r>
            <a:r>
              <a:rPr lang="en-US" altLang="ja-JP" dirty="0" smtClean="0"/>
              <a:t>parts. Conversely</a:t>
            </a:r>
            <a:r>
              <a:rPr lang="en-US" altLang="ja-JP" dirty="0"/>
              <a:t>, if air or other substances enter the process, contents may react</a:t>
            </a:r>
            <a:r>
              <a:rPr lang="en-US" altLang="ja-JP" dirty="0" smtClean="0"/>
              <a:t>.</a:t>
            </a:r>
            <a:endParaRPr kumimoji="1" lang="ja-JP" altLang="en-US" dirty="0" smtClean="0"/>
          </a:p>
          <a:p>
            <a:r>
              <a:rPr lang="en-US" altLang="ja-JP" dirty="0" smtClean="0"/>
              <a:t>17. Does the process plant have high-voltage/ current places?</a:t>
            </a:r>
            <a:endParaRPr lang="ja-JP" altLang="en-US" dirty="0" smtClean="0"/>
          </a:p>
          <a:p>
            <a:pPr lvl="1">
              <a:spcBef>
                <a:spcPts val="0"/>
              </a:spcBef>
            </a:pPr>
            <a:r>
              <a:rPr lang="en-US" altLang="ja-JP" dirty="0" smtClean="0"/>
              <a:t>Short </a:t>
            </a:r>
            <a:r>
              <a:rPr lang="en-US" altLang="ja-JP" dirty="0"/>
              <a:t>circuit and earth defects themselves </a:t>
            </a:r>
            <a:r>
              <a:rPr lang="en-US" altLang="ja-JP" dirty="0" smtClean="0"/>
              <a:t>may </a:t>
            </a:r>
            <a:r>
              <a:rPr lang="en-US" altLang="ja-JP" dirty="0"/>
              <a:t>cause ignition. Joule heat </a:t>
            </a:r>
            <a:r>
              <a:rPr lang="en-US" altLang="ja-JP" dirty="0" smtClean="0"/>
              <a:t>may </a:t>
            </a:r>
            <a:r>
              <a:rPr lang="en-US" altLang="ja-JP" dirty="0"/>
              <a:t>cause explosion of electric </a:t>
            </a:r>
            <a:r>
              <a:rPr lang="en-US" altLang="ja-JP" dirty="0" smtClean="0"/>
              <a:t>wire.</a:t>
            </a:r>
            <a:endParaRPr lang="ja-JP" altLang="en-US" dirty="0" smtClean="0"/>
          </a:p>
        </p:txBody>
      </p:sp>
      <p:sp>
        <p:nvSpPr>
          <p:cNvPr id="2" name="タイトル 1"/>
          <p:cNvSpPr>
            <a:spLocks noGrp="1"/>
          </p:cNvSpPr>
          <p:nvPr>
            <p:ph type="title"/>
          </p:nvPr>
        </p:nvSpPr>
        <p:spPr>
          <a:xfrm>
            <a:off x="1335601" y="624110"/>
            <a:ext cx="7198799" cy="843743"/>
          </a:xfrm>
        </p:spPr>
        <p:txBody>
          <a:bodyPr>
            <a:normAutofit/>
          </a:bodyPr>
          <a:lstStyle/>
          <a:p>
            <a:pPr algn="ctr"/>
            <a:r>
              <a:rPr lang="en-US" altLang="ja-JP" sz="4000" dirty="0" smtClean="0"/>
              <a:t>Answer of STEP1</a:t>
            </a:r>
            <a:endParaRPr kumimoji="1" lang="ja-JP" altLang="en-US" dirty="0"/>
          </a:p>
        </p:txBody>
      </p:sp>
      <p:sp>
        <p:nvSpPr>
          <p:cNvPr id="7" name="テキスト ボックス 6"/>
          <p:cNvSpPr txBox="1"/>
          <p:nvPr/>
        </p:nvSpPr>
        <p:spPr>
          <a:xfrm>
            <a:off x="661225" y="2069026"/>
            <a:ext cx="8260839" cy="2985433"/>
          </a:xfrm>
          <a:prstGeom prst="rect">
            <a:avLst/>
          </a:prstGeom>
          <a:solidFill>
            <a:schemeClr val="accent2">
              <a:lumMod val="20000"/>
              <a:lumOff val="80000"/>
            </a:schemeClr>
          </a:solidFill>
          <a:ln>
            <a:solidFill>
              <a:schemeClr val="tx1"/>
            </a:solidFill>
          </a:ln>
        </p:spPr>
        <p:txBody>
          <a:bodyPr wrap="square" rtlCol="0">
            <a:spAutoFit/>
          </a:bodyPr>
          <a:lstStyle/>
          <a:p>
            <a:r>
              <a:rPr lang="en-US" altLang="ja-JP" sz="2000" dirty="0" smtClean="0">
                <a:latin typeface="Arial" panose="020B0604020202020204" pitchFamily="34" charset="0"/>
                <a:cs typeface="Arial" panose="020B0604020202020204" pitchFamily="34" charset="0"/>
              </a:rPr>
              <a:t>Explanation </a:t>
            </a:r>
            <a:r>
              <a:rPr lang="en-US" altLang="ja-JP" sz="2000" dirty="0">
                <a:latin typeface="Arial" panose="020B0604020202020204" pitchFamily="34" charset="0"/>
                <a:cs typeface="Arial" panose="020B0604020202020204" pitchFamily="34" charset="0"/>
              </a:rPr>
              <a:t>of Table 4, </a:t>
            </a:r>
            <a:r>
              <a:rPr lang="en-US" altLang="ja-JP" sz="2000" dirty="0" smtClean="0">
                <a:latin typeface="Arial" panose="020B0604020202020204" pitchFamily="34" charset="0"/>
                <a:cs typeface="Arial" panose="020B0604020202020204" pitchFamily="34" charset="0"/>
              </a:rPr>
              <a:t>Q.3</a:t>
            </a:r>
            <a:endParaRPr lang="en-US" altLang="ja-JP" sz="2000" dirty="0">
              <a:latin typeface="Arial" panose="020B0604020202020204" pitchFamily="34" charset="0"/>
              <a:cs typeface="Arial" panose="020B0604020202020204" pitchFamily="34" charset="0"/>
            </a:endParaRPr>
          </a:p>
          <a:p>
            <a:r>
              <a:rPr lang="en-US" altLang="ja-JP" sz="2800" dirty="0" smtClean="0"/>
              <a:t>Some </a:t>
            </a:r>
            <a:r>
              <a:rPr lang="en-US" altLang="ja-JP" sz="2800" dirty="0"/>
              <a:t>substances (gas, liquid, solid) without SDS that are not products can also </a:t>
            </a:r>
            <a:r>
              <a:rPr lang="en-US" altLang="ja-JP" sz="2800" dirty="0">
                <a:solidFill>
                  <a:srgbClr val="FF0000"/>
                </a:solidFill>
              </a:rPr>
              <a:t>cause fire/explosion</a:t>
            </a:r>
            <a:r>
              <a:rPr lang="en-US" altLang="ja-JP" sz="2800" dirty="0"/>
              <a:t> (e.g. exhaust gas from petroleum refining, organic waste liquid, combustible waste.) Among them flammable gas is very commonly used. For this reason, it is more likely to </a:t>
            </a:r>
            <a:r>
              <a:rPr lang="en-US" altLang="ja-JP" sz="2800" dirty="0">
                <a:solidFill>
                  <a:srgbClr val="FF0000"/>
                </a:solidFill>
              </a:rPr>
              <a:t>cause fire/explosions</a:t>
            </a:r>
            <a:r>
              <a:rPr lang="en-US" altLang="ja-JP" sz="2800" dirty="0"/>
              <a:t>.</a:t>
            </a:r>
            <a:endParaRPr kumimoji="1" lang="ja-JP" altLang="en-US" dirty="0"/>
          </a:p>
        </p:txBody>
      </p:sp>
      <p:sp>
        <p:nvSpPr>
          <p:cNvPr id="8" name="テキスト ボックス 7"/>
          <p:cNvSpPr txBox="1"/>
          <p:nvPr/>
        </p:nvSpPr>
        <p:spPr>
          <a:xfrm>
            <a:off x="652153" y="2591838"/>
            <a:ext cx="8260839" cy="1692771"/>
          </a:xfrm>
          <a:prstGeom prst="rect">
            <a:avLst/>
          </a:prstGeom>
          <a:solidFill>
            <a:schemeClr val="accent2">
              <a:lumMod val="20000"/>
              <a:lumOff val="80000"/>
            </a:schemeClr>
          </a:solidFill>
          <a:ln>
            <a:solidFill>
              <a:schemeClr val="tx1"/>
            </a:solidFill>
          </a:ln>
        </p:spPr>
        <p:txBody>
          <a:bodyPr wrap="square" rtlCol="0">
            <a:spAutoFit/>
          </a:bodyPr>
          <a:lstStyle/>
          <a:p>
            <a:r>
              <a:rPr lang="en-US" altLang="ja-JP" sz="2000" dirty="0" smtClean="0">
                <a:latin typeface="Arial" panose="020B0604020202020204" pitchFamily="34" charset="0"/>
                <a:cs typeface="Arial" panose="020B0604020202020204" pitchFamily="34" charset="0"/>
              </a:rPr>
              <a:t>Explanation </a:t>
            </a:r>
            <a:r>
              <a:rPr lang="en-US" altLang="ja-JP" sz="2000" dirty="0">
                <a:latin typeface="Arial" panose="020B0604020202020204" pitchFamily="34" charset="0"/>
                <a:cs typeface="Arial" panose="020B0604020202020204" pitchFamily="34" charset="0"/>
              </a:rPr>
              <a:t>of Table 4, </a:t>
            </a:r>
            <a:r>
              <a:rPr lang="en-US" altLang="ja-JP" sz="2000" dirty="0" smtClean="0">
                <a:latin typeface="Arial" panose="020B0604020202020204" pitchFamily="34" charset="0"/>
                <a:cs typeface="Arial" panose="020B0604020202020204" pitchFamily="34" charset="0"/>
              </a:rPr>
              <a:t>Q.5</a:t>
            </a:r>
            <a:endParaRPr lang="ja-JP" altLang="en-US" sz="2000" dirty="0" smtClean="0"/>
          </a:p>
          <a:p>
            <a:r>
              <a:rPr lang="en-US" altLang="ja-JP" sz="2800" dirty="0" smtClean="0">
                <a:latin typeface="Arial" panose="020B0604020202020204" pitchFamily="34" charset="0"/>
                <a:cs typeface="Arial" panose="020B0604020202020204" pitchFamily="34" charset="0"/>
              </a:rPr>
              <a:t>Combustible </a:t>
            </a:r>
            <a:r>
              <a:rPr lang="en-US" altLang="ja-JP" sz="2800" dirty="0">
                <a:latin typeface="Arial" panose="020B0604020202020204" pitchFamily="34" charset="0"/>
                <a:cs typeface="Arial" panose="020B0604020202020204" pitchFamily="34" charset="0"/>
              </a:rPr>
              <a:t>dusts can cause </a:t>
            </a:r>
            <a:r>
              <a:rPr lang="en-US" altLang="ja-JP" sz="2800" dirty="0">
                <a:solidFill>
                  <a:srgbClr val="FF0000"/>
                </a:solidFill>
                <a:latin typeface="Arial" panose="020B0604020202020204" pitchFamily="34" charset="0"/>
                <a:cs typeface="Arial" panose="020B0604020202020204" pitchFamily="34" charset="0"/>
              </a:rPr>
              <a:t>explosions when they disperse in the atmosphere and are ignited</a:t>
            </a:r>
            <a:r>
              <a:rPr lang="en-US" altLang="ja-JP" sz="2800" dirty="0">
                <a:latin typeface="Arial" panose="020B0604020202020204" pitchFamily="34" charset="0"/>
                <a:cs typeface="Arial" panose="020B0604020202020204" pitchFamily="34" charset="0"/>
              </a:rPr>
              <a:t>. They may also </a:t>
            </a:r>
            <a:r>
              <a:rPr lang="en-US" altLang="ja-JP" sz="2800" dirty="0">
                <a:solidFill>
                  <a:srgbClr val="FF0000"/>
                </a:solidFill>
                <a:latin typeface="Arial" panose="020B0604020202020204" pitchFamily="34" charset="0"/>
                <a:cs typeface="Arial" panose="020B0604020202020204" pitchFamily="34" charset="0"/>
              </a:rPr>
              <a:t>fire spontaneously when piled up</a:t>
            </a:r>
            <a:r>
              <a:rPr lang="en-US" altLang="ja-JP" sz="2800" dirty="0" smtClean="0">
                <a:latin typeface="Arial" panose="020B0604020202020204" pitchFamily="34" charset="0"/>
                <a:cs typeface="Arial" panose="020B0604020202020204" pitchFamily="34" charset="0"/>
              </a:rPr>
              <a:t>.</a:t>
            </a:r>
            <a:endParaRPr kumimoji="1" lang="ja-JP" altLang="en-US" dirty="0"/>
          </a:p>
        </p:txBody>
      </p:sp>
      <p:sp>
        <p:nvSpPr>
          <p:cNvPr id="9" name="テキスト ボックス 8"/>
          <p:cNvSpPr txBox="1"/>
          <p:nvPr/>
        </p:nvSpPr>
        <p:spPr>
          <a:xfrm>
            <a:off x="661228" y="4322017"/>
            <a:ext cx="8260839" cy="2339102"/>
          </a:xfrm>
          <a:prstGeom prst="rect">
            <a:avLst/>
          </a:prstGeom>
          <a:solidFill>
            <a:schemeClr val="accent2">
              <a:lumMod val="20000"/>
              <a:lumOff val="80000"/>
            </a:schemeClr>
          </a:solidFill>
          <a:ln>
            <a:solidFill>
              <a:schemeClr val="tx1"/>
            </a:solidFill>
          </a:ln>
        </p:spPr>
        <p:txBody>
          <a:bodyPr wrap="square" rtlCol="0">
            <a:spAutoFit/>
          </a:bodyPr>
          <a:lstStyle/>
          <a:p>
            <a:r>
              <a:rPr lang="en-US" altLang="ja-JP" sz="2000" dirty="0" smtClean="0">
                <a:latin typeface="Arial" panose="020B0604020202020204" pitchFamily="34" charset="0"/>
                <a:cs typeface="Arial" panose="020B0604020202020204" pitchFamily="34" charset="0"/>
              </a:rPr>
              <a:t>Explanation </a:t>
            </a:r>
            <a:r>
              <a:rPr lang="en-US" altLang="ja-JP" sz="2000" dirty="0">
                <a:latin typeface="Arial" panose="020B0604020202020204" pitchFamily="34" charset="0"/>
                <a:cs typeface="Arial" panose="020B0604020202020204" pitchFamily="34" charset="0"/>
              </a:rPr>
              <a:t>of Table 4, </a:t>
            </a:r>
            <a:r>
              <a:rPr lang="en-US" altLang="ja-JP" sz="2000" dirty="0" smtClean="0">
                <a:latin typeface="Arial" panose="020B0604020202020204" pitchFamily="34" charset="0"/>
                <a:cs typeface="Arial" panose="020B0604020202020204" pitchFamily="34" charset="0"/>
              </a:rPr>
              <a:t>Q.13</a:t>
            </a:r>
            <a:endParaRPr lang="en-US" altLang="ja-JP" sz="2000" dirty="0">
              <a:latin typeface="Arial" panose="020B0604020202020204" pitchFamily="34" charset="0"/>
              <a:cs typeface="Arial" panose="020B0604020202020204" pitchFamily="34" charset="0"/>
            </a:endParaRPr>
          </a:p>
          <a:p>
            <a:pPr>
              <a:lnSpc>
                <a:spcPct val="90000"/>
              </a:lnSpc>
            </a:pPr>
            <a:r>
              <a:rPr lang="en-US" altLang="ja-JP" sz="2800" dirty="0" smtClean="0"/>
              <a:t>Parts </a:t>
            </a:r>
            <a:r>
              <a:rPr lang="en-US" altLang="ja-JP" sz="2800" dirty="0"/>
              <a:t>that are not at ordinary temperatures and pressures can lead to a </a:t>
            </a:r>
            <a:r>
              <a:rPr lang="en-US" altLang="ja-JP" sz="2800" dirty="0">
                <a:solidFill>
                  <a:srgbClr val="FF0000"/>
                </a:solidFill>
              </a:rPr>
              <a:t>leak of contents</a:t>
            </a:r>
            <a:r>
              <a:rPr lang="en-US" altLang="ja-JP" sz="2800" dirty="0"/>
              <a:t> due to deterioration of sealed parts. Conversely, air or other substances </a:t>
            </a:r>
            <a:r>
              <a:rPr lang="en-US" altLang="ja-JP" sz="2800" dirty="0">
                <a:solidFill>
                  <a:srgbClr val="FF0000"/>
                </a:solidFill>
              </a:rPr>
              <a:t>can enter the process and react with the contents</a:t>
            </a:r>
            <a:r>
              <a:rPr lang="en-US" altLang="ja-JP" sz="2800" dirty="0"/>
              <a:t>.</a:t>
            </a:r>
            <a:endParaRPr kumimoji="1" lang="ja-JP" altLang="en-US" dirty="0"/>
          </a:p>
        </p:txBody>
      </p:sp>
      <p:sp>
        <p:nvSpPr>
          <p:cNvPr id="11" name="テキスト ボックス 10"/>
          <p:cNvSpPr txBox="1"/>
          <p:nvPr/>
        </p:nvSpPr>
        <p:spPr>
          <a:xfrm>
            <a:off x="1580072" y="6292386"/>
            <a:ext cx="5309467" cy="400110"/>
          </a:xfrm>
          <a:prstGeom prst="rect">
            <a:avLst/>
          </a:prstGeom>
          <a:noFill/>
        </p:spPr>
        <p:txBody>
          <a:bodyPr wrap="none" rtlCol="0">
            <a:spAutoFit/>
          </a:bodyPr>
          <a:lstStyle/>
          <a:p>
            <a:r>
              <a:rPr lang="en-US" altLang="ja-JP" sz="2000" dirty="0" smtClean="0"/>
              <a:t>All </a:t>
            </a:r>
            <a:r>
              <a:rPr lang="en-US" altLang="ja-JP" sz="2000" dirty="0"/>
              <a:t>of the answer of other questions are </a:t>
            </a:r>
            <a:r>
              <a:rPr lang="en-US" altLang="ja-JP" sz="2000" dirty="0" smtClean="0"/>
              <a:t>“No”. </a:t>
            </a:r>
            <a:endParaRPr kumimoji="1" lang="ja-JP" altLang="en-US" dirty="0"/>
          </a:p>
        </p:txBody>
      </p:sp>
      <p:sp>
        <p:nvSpPr>
          <p:cNvPr id="12" name="テキスト ボックス 11"/>
          <p:cNvSpPr txBox="1"/>
          <p:nvPr/>
        </p:nvSpPr>
        <p:spPr>
          <a:xfrm>
            <a:off x="661211" y="2895947"/>
            <a:ext cx="8260839" cy="2123658"/>
          </a:xfrm>
          <a:prstGeom prst="rect">
            <a:avLst/>
          </a:prstGeom>
          <a:solidFill>
            <a:schemeClr val="accent2">
              <a:lumMod val="20000"/>
              <a:lumOff val="80000"/>
            </a:schemeClr>
          </a:solidFill>
          <a:ln>
            <a:solidFill>
              <a:schemeClr val="tx1"/>
            </a:solidFill>
          </a:ln>
        </p:spPr>
        <p:txBody>
          <a:bodyPr wrap="square" rtlCol="0">
            <a:spAutoFit/>
          </a:bodyPr>
          <a:lstStyle/>
          <a:p>
            <a:r>
              <a:rPr lang="en-US" altLang="ja-JP" sz="2000" dirty="0">
                <a:latin typeface="Arial" panose="020B0604020202020204" pitchFamily="34" charset="0"/>
                <a:cs typeface="Arial" panose="020B0604020202020204" pitchFamily="34" charset="0"/>
              </a:rPr>
              <a:t>Explanation of Table 4, </a:t>
            </a:r>
            <a:r>
              <a:rPr lang="en-US" altLang="ja-JP" sz="2000" dirty="0" smtClean="0">
                <a:latin typeface="Arial" panose="020B0604020202020204" pitchFamily="34" charset="0"/>
                <a:cs typeface="Arial" panose="020B0604020202020204" pitchFamily="34" charset="0"/>
              </a:rPr>
              <a:t>Q.17</a:t>
            </a:r>
            <a:endParaRPr lang="en-US" altLang="ja-JP" sz="2000" dirty="0">
              <a:latin typeface="Arial" panose="020B0604020202020204" pitchFamily="34" charset="0"/>
              <a:cs typeface="Arial" panose="020B0604020202020204" pitchFamily="34" charset="0"/>
            </a:endParaRPr>
          </a:p>
          <a:p>
            <a:r>
              <a:rPr lang="en-US" altLang="ja-JP" sz="2800" dirty="0"/>
              <a:t>Electrification is an obvious hazard, but short circuit and earth defects themselves </a:t>
            </a:r>
            <a:r>
              <a:rPr lang="en-US" altLang="ja-JP" sz="2800" dirty="0">
                <a:solidFill>
                  <a:srgbClr val="FF0000"/>
                </a:solidFill>
              </a:rPr>
              <a:t>can cause ignition</a:t>
            </a:r>
            <a:r>
              <a:rPr lang="en-US" altLang="ja-JP" sz="2800" dirty="0"/>
              <a:t>. Joule heat </a:t>
            </a:r>
            <a:r>
              <a:rPr lang="en-US" altLang="ja-JP" sz="2800" dirty="0">
                <a:solidFill>
                  <a:srgbClr val="FF0000"/>
                </a:solidFill>
              </a:rPr>
              <a:t>can cause explosion </a:t>
            </a:r>
            <a:r>
              <a:rPr lang="en-US" altLang="ja-JP" sz="2800" dirty="0"/>
              <a:t>of electric wire materials</a:t>
            </a:r>
            <a:r>
              <a:rPr lang="en-US" altLang="ja-JP" sz="2800" dirty="0" smtClean="0"/>
              <a:t>.</a:t>
            </a:r>
            <a:endParaRPr kumimoji="1" lang="ja-JP" altLang="en-US" dirty="0"/>
          </a:p>
        </p:txBody>
      </p:sp>
    </p:spTree>
    <p:extLst>
      <p:ext uri="{BB962C8B-B14F-4D97-AF65-F5344CB8AC3E}">
        <p14:creationId xmlns:p14="http://schemas.microsoft.com/office/powerpoint/2010/main" val="35299886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nodeType="afterEffect">
                                  <p:stCondLst>
                                    <p:cond delay="100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par>
                          <p:cTn id="9" fill="hold">
                            <p:stCondLst>
                              <p:cond delay="1500"/>
                            </p:stCondLst>
                            <p:childTnLst>
                              <p:par>
                                <p:cTn id="10" presetID="2" presetClass="entr" presetSubtype="2" fill="hold" nodeType="afterEffect">
                                  <p:stCondLst>
                                    <p:cond delay="0"/>
                                  </p:stCondLst>
                                  <p:childTnLst>
                                    <p:set>
                                      <p:cBhvr>
                                        <p:cTn id="11" dur="1" fill="hold">
                                          <p:stCondLst>
                                            <p:cond delay="0"/>
                                          </p:stCondLst>
                                        </p:cTn>
                                        <p:tgtEl>
                                          <p:spTgt spid="6">
                                            <p:txEl>
                                              <p:pRg st="0" end="0"/>
                                            </p:txEl>
                                          </p:spTgt>
                                        </p:tgtEl>
                                        <p:attrNameLst>
                                          <p:attrName>style.visibility</p:attrName>
                                        </p:attrNameLst>
                                      </p:cBhvr>
                                      <p:to>
                                        <p:strVal val="visible"/>
                                      </p:to>
                                    </p:set>
                                    <p:anim calcmode="lin" valueType="num">
                                      <p:cBhvr additive="base">
                                        <p:cTn id="12" dur="500" fill="hold"/>
                                        <p:tgtEl>
                                          <p:spTgt spid="6">
                                            <p:txEl>
                                              <p:pRg st="0" end="0"/>
                                            </p:txEl>
                                          </p:spTgt>
                                        </p:tgtEl>
                                        <p:attrNameLst>
                                          <p:attrName>ppt_x</p:attrName>
                                        </p:attrNameLst>
                                      </p:cBhvr>
                                      <p:tavLst>
                                        <p:tav tm="0">
                                          <p:val>
                                            <p:strVal val="1+#ppt_w/2"/>
                                          </p:val>
                                        </p:tav>
                                        <p:tav tm="100000">
                                          <p:val>
                                            <p:strVal val="#ppt_x"/>
                                          </p:val>
                                        </p:tav>
                                      </p:tavLst>
                                    </p:anim>
                                    <p:anim calcmode="lin" valueType="num">
                                      <p:cBhvr additive="base">
                                        <p:cTn id="13" dur="500" fill="hold"/>
                                        <p:tgtEl>
                                          <p:spTgt spid="6">
                                            <p:txEl>
                                              <p:pRg st="0" end="0"/>
                                            </p:txEl>
                                          </p:spTgt>
                                        </p:tgtEl>
                                        <p:attrNameLst>
                                          <p:attrName>ppt_y</p:attrName>
                                        </p:attrNameLst>
                                      </p:cBhvr>
                                      <p:tavLst>
                                        <p:tav tm="0">
                                          <p:val>
                                            <p:strVal val="#ppt_y"/>
                                          </p:val>
                                        </p:tav>
                                        <p:tav tm="100000">
                                          <p:val>
                                            <p:strVal val="#ppt_y"/>
                                          </p:val>
                                        </p:tav>
                                      </p:tavLst>
                                    </p:anim>
                                  </p:childTnLst>
                                </p:cTn>
                              </p:par>
                            </p:childTnLst>
                          </p:cTn>
                        </p:par>
                        <p:par>
                          <p:cTn id="14" fill="hold">
                            <p:stCondLst>
                              <p:cond delay="2000"/>
                            </p:stCondLst>
                            <p:childTnLst>
                              <p:par>
                                <p:cTn id="15" presetID="2" presetClass="entr" presetSubtype="2" fill="hold" nodeType="after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par>
                          <p:cTn id="19" fill="hold">
                            <p:stCondLst>
                              <p:cond delay="2500"/>
                            </p:stCondLst>
                            <p:childTnLst>
                              <p:par>
                                <p:cTn id="20" presetID="2" presetClass="entr" presetSubtype="2" fill="hold" nodeType="afterEffect">
                                  <p:stCondLst>
                                    <p:cond delay="0"/>
                                  </p:stCondLst>
                                  <p:childTnLst>
                                    <p:set>
                                      <p:cBhvr>
                                        <p:cTn id="21" dur="1" fill="hold">
                                          <p:stCondLst>
                                            <p:cond delay="0"/>
                                          </p:stCondLst>
                                        </p:cTn>
                                        <p:tgtEl>
                                          <p:spTgt spid="6">
                                            <p:txEl>
                                              <p:pRg st="3" end="3"/>
                                            </p:txEl>
                                          </p:spTgt>
                                        </p:tgtEl>
                                        <p:attrNameLst>
                                          <p:attrName>style.visibility</p:attrName>
                                        </p:attrNameLst>
                                      </p:cBhvr>
                                      <p:to>
                                        <p:strVal val="visible"/>
                                      </p:to>
                                    </p:set>
                                    <p:anim calcmode="lin" valueType="num">
                                      <p:cBhvr additive="base">
                                        <p:cTn id="22" dur="500" fill="hold"/>
                                        <p:tgtEl>
                                          <p:spTgt spid="6">
                                            <p:txEl>
                                              <p:pRg st="3" end="3"/>
                                            </p:txEl>
                                          </p:spTgt>
                                        </p:tgtEl>
                                        <p:attrNameLst>
                                          <p:attrName>ppt_x</p:attrName>
                                        </p:attrNameLst>
                                      </p:cBhvr>
                                      <p:tavLst>
                                        <p:tav tm="0">
                                          <p:val>
                                            <p:strVal val="1+#ppt_w/2"/>
                                          </p:val>
                                        </p:tav>
                                        <p:tav tm="100000">
                                          <p:val>
                                            <p:strVal val="#ppt_x"/>
                                          </p:val>
                                        </p:tav>
                                      </p:tavLst>
                                    </p:anim>
                                    <p:anim calcmode="lin" valueType="num">
                                      <p:cBhvr additive="base">
                                        <p:cTn id="23" dur="500" fill="hold"/>
                                        <p:tgtEl>
                                          <p:spTgt spid="6">
                                            <p:txEl>
                                              <p:pRg st="3" end="3"/>
                                            </p:txEl>
                                          </p:spTgt>
                                        </p:tgtEl>
                                        <p:attrNameLst>
                                          <p:attrName>ppt_y</p:attrName>
                                        </p:attrNameLst>
                                      </p:cBhvr>
                                      <p:tavLst>
                                        <p:tav tm="0">
                                          <p:val>
                                            <p:strVal val="#ppt_y"/>
                                          </p:val>
                                        </p:tav>
                                        <p:tav tm="100000">
                                          <p:val>
                                            <p:strVal val="#ppt_y"/>
                                          </p:val>
                                        </p:tav>
                                      </p:tavLst>
                                    </p:anim>
                                  </p:childTnLst>
                                </p:cTn>
                              </p:par>
                            </p:childTnLst>
                          </p:cTn>
                        </p:par>
                        <p:par>
                          <p:cTn id="24" fill="hold">
                            <p:stCondLst>
                              <p:cond delay="3000"/>
                            </p:stCondLst>
                            <p:childTnLst>
                              <p:par>
                                <p:cTn id="25" presetID="2" presetClass="entr" presetSubtype="2" fill="hold" nodeType="after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additive="base">
                                        <p:cTn id="27" dur="500" fill="hold"/>
                                        <p:tgtEl>
                                          <p:spTgt spid="3">
                                            <p:txEl>
                                              <p:pRg st="4" end="4"/>
                                            </p:txEl>
                                          </p:spTgt>
                                        </p:tgtEl>
                                        <p:attrNameLst>
                                          <p:attrName>ppt_x</p:attrName>
                                        </p:attrNameLst>
                                      </p:cBhvr>
                                      <p:tavLst>
                                        <p:tav tm="0">
                                          <p:val>
                                            <p:strVal val="1+#ppt_w/2"/>
                                          </p:val>
                                        </p:tav>
                                        <p:tav tm="100000">
                                          <p:val>
                                            <p:strVal val="#ppt_x"/>
                                          </p:val>
                                        </p:tav>
                                      </p:tavLst>
                                    </p:anim>
                                    <p:anim calcmode="lin" valueType="num">
                                      <p:cBhvr additive="base">
                                        <p:cTn id="28"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par>
                          <p:cTn id="29" fill="hold">
                            <p:stCondLst>
                              <p:cond delay="3500"/>
                            </p:stCondLst>
                            <p:childTnLst>
                              <p:par>
                                <p:cTn id="30" presetID="2" presetClass="entr" presetSubtype="2" fill="hold" nodeType="afterEffect">
                                  <p:stCondLst>
                                    <p:cond delay="0"/>
                                  </p:stCondLst>
                                  <p:childTnLst>
                                    <p:set>
                                      <p:cBhvr>
                                        <p:cTn id="31" dur="1" fill="hold">
                                          <p:stCondLst>
                                            <p:cond delay="0"/>
                                          </p:stCondLst>
                                        </p:cTn>
                                        <p:tgtEl>
                                          <p:spTgt spid="6">
                                            <p:txEl>
                                              <p:pRg st="8" end="8"/>
                                            </p:txEl>
                                          </p:spTgt>
                                        </p:tgtEl>
                                        <p:attrNameLst>
                                          <p:attrName>style.visibility</p:attrName>
                                        </p:attrNameLst>
                                      </p:cBhvr>
                                      <p:to>
                                        <p:strVal val="visible"/>
                                      </p:to>
                                    </p:set>
                                    <p:anim calcmode="lin" valueType="num">
                                      <p:cBhvr additive="base">
                                        <p:cTn id="32" dur="500" fill="hold"/>
                                        <p:tgtEl>
                                          <p:spTgt spid="6">
                                            <p:txEl>
                                              <p:pRg st="8" end="8"/>
                                            </p:txEl>
                                          </p:spTgt>
                                        </p:tgtEl>
                                        <p:attrNameLst>
                                          <p:attrName>ppt_x</p:attrName>
                                        </p:attrNameLst>
                                      </p:cBhvr>
                                      <p:tavLst>
                                        <p:tav tm="0">
                                          <p:val>
                                            <p:strVal val="1+#ppt_w/2"/>
                                          </p:val>
                                        </p:tav>
                                        <p:tav tm="100000">
                                          <p:val>
                                            <p:strVal val="#ppt_x"/>
                                          </p:val>
                                        </p:tav>
                                      </p:tavLst>
                                    </p:anim>
                                    <p:anim calcmode="lin" valueType="num">
                                      <p:cBhvr additive="base">
                                        <p:cTn id="33" dur="500" fill="hold"/>
                                        <p:tgtEl>
                                          <p:spTgt spid="6">
                                            <p:txEl>
                                              <p:pRg st="8" end="8"/>
                                            </p:txEl>
                                          </p:spTgt>
                                        </p:tgtEl>
                                        <p:attrNameLst>
                                          <p:attrName>ppt_y</p:attrName>
                                        </p:attrNameLst>
                                      </p:cBhvr>
                                      <p:tavLst>
                                        <p:tav tm="0">
                                          <p:val>
                                            <p:strVal val="#ppt_y"/>
                                          </p:val>
                                        </p:tav>
                                        <p:tav tm="100000">
                                          <p:val>
                                            <p:strVal val="#ppt_y"/>
                                          </p:val>
                                        </p:tav>
                                      </p:tavLst>
                                    </p:anim>
                                  </p:childTnLst>
                                </p:cTn>
                              </p:par>
                            </p:childTnLst>
                          </p:cTn>
                        </p:par>
                        <p:par>
                          <p:cTn id="34" fill="hold">
                            <p:stCondLst>
                              <p:cond delay="4000"/>
                            </p:stCondLst>
                            <p:childTnLst>
                              <p:par>
                                <p:cTn id="35" presetID="2" presetClass="entr" presetSubtype="2" fill="hold" nodeType="after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1+#ppt_w/2"/>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ppt_y"/>
                                          </p:val>
                                        </p:tav>
                                        <p:tav tm="100000">
                                          <p:val>
                                            <p:strVal val="#ppt_y"/>
                                          </p:val>
                                        </p:tav>
                                      </p:tavLst>
                                    </p:anim>
                                  </p:childTnLst>
                                </p:cTn>
                              </p:par>
                            </p:childTnLst>
                          </p:cTn>
                        </p:par>
                        <p:par>
                          <p:cTn id="39" fill="hold">
                            <p:stCondLst>
                              <p:cond delay="4500"/>
                            </p:stCondLst>
                            <p:childTnLst>
                              <p:par>
                                <p:cTn id="40" presetID="2" presetClass="entr" presetSubtype="2" fill="hold" nodeType="afterEffect">
                                  <p:stCondLst>
                                    <p:cond delay="0"/>
                                  </p:stCondLst>
                                  <p:childTnLst>
                                    <p:set>
                                      <p:cBhvr>
                                        <p:cTn id="41" dur="1" fill="hold">
                                          <p:stCondLst>
                                            <p:cond delay="0"/>
                                          </p:stCondLst>
                                        </p:cTn>
                                        <p:tgtEl>
                                          <p:spTgt spid="6">
                                            <p:txEl>
                                              <p:pRg st="14" end="14"/>
                                            </p:txEl>
                                          </p:spTgt>
                                        </p:tgtEl>
                                        <p:attrNameLst>
                                          <p:attrName>style.visibility</p:attrName>
                                        </p:attrNameLst>
                                      </p:cBhvr>
                                      <p:to>
                                        <p:strVal val="visible"/>
                                      </p:to>
                                    </p:set>
                                    <p:anim calcmode="lin" valueType="num">
                                      <p:cBhvr additive="base">
                                        <p:cTn id="42" dur="500" fill="hold"/>
                                        <p:tgtEl>
                                          <p:spTgt spid="6">
                                            <p:txEl>
                                              <p:pRg st="14" end="14"/>
                                            </p:txEl>
                                          </p:spTgt>
                                        </p:tgtEl>
                                        <p:attrNameLst>
                                          <p:attrName>ppt_x</p:attrName>
                                        </p:attrNameLst>
                                      </p:cBhvr>
                                      <p:tavLst>
                                        <p:tav tm="0">
                                          <p:val>
                                            <p:strVal val="1+#ppt_w/2"/>
                                          </p:val>
                                        </p:tav>
                                        <p:tav tm="100000">
                                          <p:val>
                                            <p:strVal val="#ppt_x"/>
                                          </p:val>
                                        </p:tav>
                                      </p:tavLst>
                                    </p:anim>
                                    <p:anim calcmode="lin" valueType="num">
                                      <p:cBhvr additive="base">
                                        <p:cTn id="43" dur="500" fill="hold"/>
                                        <p:tgtEl>
                                          <p:spTgt spid="6">
                                            <p:txEl>
                                              <p:pRg st="14" end="14"/>
                                            </p:txEl>
                                          </p:spTgt>
                                        </p:tgtEl>
                                        <p:attrNameLst>
                                          <p:attrName>ppt_y</p:attrName>
                                        </p:attrNameLst>
                                      </p:cBhvr>
                                      <p:tavLst>
                                        <p:tav tm="0">
                                          <p:val>
                                            <p:strVal val="#ppt_y"/>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2" presetClass="entr" presetSubtype="2" fill="hold" grpId="0" nodeType="clickEffect">
                                  <p:stCondLst>
                                    <p:cond delay="0"/>
                                  </p:stCondLst>
                                  <p:childTnLst>
                                    <p:set>
                                      <p:cBhvr>
                                        <p:cTn id="47" dur="1" fill="hold">
                                          <p:stCondLst>
                                            <p:cond delay="0"/>
                                          </p:stCondLst>
                                        </p:cTn>
                                        <p:tgtEl>
                                          <p:spTgt spid="7"/>
                                        </p:tgtEl>
                                        <p:attrNameLst>
                                          <p:attrName>style.visibility</p:attrName>
                                        </p:attrNameLst>
                                      </p:cBhvr>
                                      <p:to>
                                        <p:strVal val="visible"/>
                                      </p:to>
                                    </p:set>
                                    <p:anim calcmode="lin" valueType="num">
                                      <p:cBhvr additive="base">
                                        <p:cTn id="48" dur="500" fill="hold"/>
                                        <p:tgtEl>
                                          <p:spTgt spid="7"/>
                                        </p:tgtEl>
                                        <p:attrNameLst>
                                          <p:attrName>ppt_x</p:attrName>
                                        </p:attrNameLst>
                                      </p:cBhvr>
                                      <p:tavLst>
                                        <p:tav tm="0">
                                          <p:val>
                                            <p:strVal val="1+#ppt_w/2"/>
                                          </p:val>
                                        </p:tav>
                                        <p:tav tm="100000">
                                          <p:val>
                                            <p:strVal val="#ppt_x"/>
                                          </p:val>
                                        </p:tav>
                                      </p:tavLst>
                                    </p:anim>
                                    <p:anim calcmode="lin" valueType="num">
                                      <p:cBhvr additive="base">
                                        <p:cTn id="49" dur="500" fill="hold"/>
                                        <p:tgtEl>
                                          <p:spTgt spid="7"/>
                                        </p:tgtEl>
                                        <p:attrNameLst>
                                          <p:attrName>ppt_y</p:attrName>
                                        </p:attrNameLst>
                                      </p:cBhvr>
                                      <p:tavLst>
                                        <p:tav tm="0">
                                          <p:val>
                                            <p:strVal val="#ppt_y"/>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2" presetClass="exit" presetSubtype="2" fill="hold" grpId="1" nodeType="clickEffect">
                                  <p:stCondLst>
                                    <p:cond delay="0"/>
                                  </p:stCondLst>
                                  <p:childTnLst>
                                    <p:anim calcmode="lin" valueType="num">
                                      <p:cBhvr additive="base">
                                        <p:cTn id="53" dur="500"/>
                                        <p:tgtEl>
                                          <p:spTgt spid="7"/>
                                        </p:tgtEl>
                                        <p:attrNameLst>
                                          <p:attrName>ppt_x</p:attrName>
                                        </p:attrNameLst>
                                      </p:cBhvr>
                                      <p:tavLst>
                                        <p:tav tm="0">
                                          <p:val>
                                            <p:strVal val="ppt_x"/>
                                          </p:val>
                                        </p:tav>
                                        <p:tav tm="100000">
                                          <p:val>
                                            <p:strVal val="1+ppt_w/2"/>
                                          </p:val>
                                        </p:tav>
                                      </p:tavLst>
                                    </p:anim>
                                    <p:anim calcmode="lin" valueType="num">
                                      <p:cBhvr additive="base">
                                        <p:cTn id="54" dur="500"/>
                                        <p:tgtEl>
                                          <p:spTgt spid="7"/>
                                        </p:tgtEl>
                                        <p:attrNameLst>
                                          <p:attrName>ppt_y</p:attrName>
                                        </p:attrNameLst>
                                      </p:cBhvr>
                                      <p:tavLst>
                                        <p:tav tm="0">
                                          <p:val>
                                            <p:strVal val="ppt_y"/>
                                          </p:val>
                                        </p:tav>
                                        <p:tav tm="100000">
                                          <p:val>
                                            <p:strVal val="ppt_y"/>
                                          </p:val>
                                        </p:tav>
                                      </p:tavLst>
                                    </p:anim>
                                    <p:set>
                                      <p:cBhvr>
                                        <p:cTn id="55" dur="1" fill="hold">
                                          <p:stCondLst>
                                            <p:cond delay="499"/>
                                          </p:stCondLst>
                                        </p:cTn>
                                        <p:tgtEl>
                                          <p:spTgt spid="7"/>
                                        </p:tgtEl>
                                        <p:attrNameLst>
                                          <p:attrName>style.visibility</p:attrName>
                                        </p:attrNameLst>
                                      </p:cBhvr>
                                      <p:to>
                                        <p:strVal val="hidden"/>
                                      </p:to>
                                    </p:set>
                                  </p:childTnLst>
                                </p:cTn>
                              </p:par>
                            </p:childTnLst>
                          </p:cTn>
                        </p:par>
                        <p:par>
                          <p:cTn id="56" fill="hold">
                            <p:stCondLst>
                              <p:cond delay="500"/>
                            </p:stCondLst>
                            <p:childTnLst>
                              <p:par>
                                <p:cTn id="57" presetID="2" presetClass="entr" presetSubtype="2" fill="hold" nodeType="afterEffect">
                                  <p:stCondLst>
                                    <p:cond delay="0"/>
                                  </p:stCondLst>
                                  <p:childTnLst>
                                    <p:set>
                                      <p:cBhvr>
                                        <p:cTn id="58" dur="1" fill="hold">
                                          <p:stCondLst>
                                            <p:cond delay="0"/>
                                          </p:stCondLst>
                                        </p:cTn>
                                        <p:tgtEl>
                                          <p:spTgt spid="3">
                                            <p:txEl>
                                              <p:pRg st="1" end="1"/>
                                            </p:txEl>
                                          </p:spTgt>
                                        </p:tgtEl>
                                        <p:attrNameLst>
                                          <p:attrName>style.visibility</p:attrName>
                                        </p:attrNameLst>
                                      </p:cBhvr>
                                      <p:to>
                                        <p:strVal val="visible"/>
                                      </p:to>
                                    </p:set>
                                    <p:anim calcmode="lin" valueType="num">
                                      <p:cBhvr additive="base">
                                        <p:cTn id="59" dur="5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60"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61" fill="hold">
                      <p:stCondLst>
                        <p:cond delay="indefinite"/>
                      </p:stCondLst>
                      <p:childTnLst>
                        <p:par>
                          <p:cTn id="62" fill="hold">
                            <p:stCondLst>
                              <p:cond delay="0"/>
                            </p:stCondLst>
                            <p:childTnLst>
                              <p:par>
                                <p:cTn id="63" presetID="2" presetClass="entr" presetSubtype="2" fill="hold" grpId="0" nodeType="clickEffect">
                                  <p:stCondLst>
                                    <p:cond delay="0"/>
                                  </p:stCondLst>
                                  <p:childTnLst>
                                    <p:set>
                                      <p:cBhvr>
                                        <p:cTn id="64" dur="1" fill="hold">
                                          <p:stCondLst>
                                            <p:cond delay="0"/>
                                          </p:stCondLst>
                                        </p:cTn>
                                        <p:tgtEl>
                                          <p:spTgt spid="8"/>
                                        </p:tgtEl>
                                        <p:attrNameLst>
                                          <p:attrName>style.visibility</p:attrName>
                                        </p:attrNameLst>
                                      </p:cBhvr>
                                      <p:to>
                                        <p:strVal val="visible"/>
                                      </p:to>
                                    </p:set>
                                    <p:anim calcmode="lin" valueType="num">
                                      <p:cBhvr additive="base">
                                        <p:cTn id="65" dur="500" fill="hold"/>
                                        <p:tgtEl>
                                          <p:spTgt spid="8"/>
                                        </p:tgtEl>
                                        <p:attrNameLst>
                                          <p:attrName>ppt_x</p:attrName>
                                        </p:attrNameLst>
                                      </p:cBhvr>
                                      <p:tavLst>
                                        <p:tav tm="0">
                                          <p:val>
                                            <p:strVal val="1+#ppt_w/2"/>
                                          </p:val>
                                        </p:tav>
                                        <p:tav tm="100000">
                                          <p:val>
                                            <p:strVal val="#ppt_x"/>
                                          </p:val>
                                        </p:tav>
                                      </p:tavLst>
                                    </p:anim>
                                    <p:anim calcmode="lin" valueType="num">
                                      <p:cBhvr additive="base">
                                        <p:cTn id="66" dur="500" fill="hold"/>
                                        <p:tgtEl>
                                          <p:spTgt spid="8"/>
                                        </p:tgtEl>
                                        <p:attrNameLst>
                                          <p:attrName>ppt_y</p:attrName>
                                        </p:attrNameLst>
                                      </p:cBhvr>
                                      <p:tavLst>
                                        <p:tav tm="0">
                                          <p:val>
                                            <p:strVal val="#ppt_y"/>
                                          </p:val>
                                        </p:tav>
                                        <p:tav tm="100000">
                                          <p:val>
                                            <p:strVal val="#ppt_y"/>
                                          </p:val>
                                        </p:tav>
                                      </p:tavLst>
                                    </p:anim>
                                  </p:childTnLst>
                                </p:cTn>
                              </p:par>
                            </p:childTnLst>
                          </p:cTn>
                        </p:par>
                      </p:childTnLst>
                    </p:cTn>
                  </p:par>
                  <p:par>
                    <p:cTn id="67" fill="hold">
                      <p:stCondLst>
                        <p:cond delay="indefinite"/>
                      </p:stCondLst>
                      <p:childTnLst>
                        <p:par>
                          <p:cTn id="68" fill="hold">
                            <p:stCondLst>
                              <p:cond delay="0"/>
                            </p:stCondLst>
                            <p:childTnLst>
                              <p:par>
                                <p:cTn id="69" presetID="2" presetClass="exit" presetSubtype="2" fill="hold" grpId="1" nodeType="clickEffect">
                                  <p:stCondLst>
                                    <p:cond delay="0"/>
                                  </p:stCondLst>
                                  <p:childTnLst>
                                    <p:anim calcmode="lin" valueType="num">
                                      <p:cBhvr additive="base">
                                        <p:cTn id="70" dur="500"/>
                                        <p:tgtEl>
                                          <p:spTgt spid="8"/>
                                        </p:tgtEl>
                                        <p:attrNameLst>
                                          <p:attrName>ppt_x</p:attrName>
                                        </p:attrNameLst>
                                      </p:cBhvr>
                                      <p:tavLst>
                                        <p:tav tm="0">
                                          <p:val>
                                            <p:strVal val="ppt_x"/>
                                          </p:val>
                                        </p:tav>
                                        <p:tav tm="100000">
                                          <p:val>
                                            <p:strVal val="1+ppt_w/2"/>
                                          </p:val>
                                        </p:tav>
                                      </p:tavLst>
                                    </p:anim>
                                    <p:anim calcmode="lin" valueType="num">
                                      <p:cBhvr additive="base">
                                        <p:cTn id="71" dur="500"/>
                                        <p:tgtEl>
                                          <p:spTgt spid="8"/>
                                        </p:tgtEl>
                                        <p:attrNameLst>
                                          <p:attrName>ppt_y</p:attrName>
                                        </p:attrNameLst>
                                      </p:cBhvr>
                                      <p:tavLst>
                                        <p:tav tm="0">
                                          <p:val>
                                            <p:strVal val="ppt_y"/>
                                          </p:val>
                                        </p:tav>
                                        <p:tav tm="100000">
                                          <p:val>
                                            <p:strVal val="ppt_y"/>
                                          </p:val>
                                        </p:tav>
                                      </p:tavLst>
                                    </p:anim>
                                    <p:set>
                                      <p:cBhvr>
                                        <p:cTn id="72" dur="1" fill="hold">
                                          <p:stCondLst>
                                            <p:cond delay="499"/>
                                          </p:stCondLst>
                                        </p:cTn>
                                        <p:tgtEl>
                                          <p:spTgt spid="8"/>
                                        </p:tgtEl>
                                        <p:attrNameLst>
                                          <p:attrName>style.visibility</p:attrName>
                                        </p:attrNameLst>
                                      </p:cBhvr>
                                      <p:to>
                                        <p:strVal val="hidden"/>
                                      </p:to>
                                    </p:set>
                                  </p:childTnLst>
                                </p:cTn>
                              </p:par>
                            </p:childTnLst>
                          </p:cTn>
                        </p:par>
                        <p:par>
                          <p:cTn id="73" fill="hold">
                            <p:stCondLst>
                              <p:cond delay="500"/>
                            </p:stCondLst>
                            <p:childTnLst>
                              <p:par>
                                <p:cTn id="74" presetID="2" presetClass="entr" presetSubtype="2" fill="hold" nodeType="afterEffect">
                                  <p:stCondLst>
                                    <p:cond delay="0"/>
                                  </p:stCondLst>
                                  <p:childTnLst>
                                    <p:set>
                                      <p:cBhvr>
                                        <p:cTn id="75" dur="1" fill="hold">
                                          <p:stCondLst>
                                            <p:cond delay="0"/>
                                          </p:stCondLst>
                                        </p:cTn>
                                        <p:tgtEl>
                                          <p:spTgt spid="3">
                                            <p:txEl>
                                              <p:pRg st="3" end="3"/>
                                            </p:txEl>
                                          </p:spTgt>
                                        </p:tgtEl>
                                        <p:attrNameLst>
                                          <p:attrName>style.visibility</p:attrName>
                                        </p:attrNameLst>
                                      </p:cBhvr>
                                      <p:to>
                                        <p:strVal val="visible"/>
                                      </p:to>
                                    </p:set>
                                    <p:anim calcmode="lin" valueType="num">
                                      <p:cBhvr additive="base">
                                        <p:cTn id="76" dur="500" fill="hold"/>
                                        <p:tgtEl>
                                          <p:spTgt spid="3">
                                            <p:txEl>
                                              <p:pRg st="3" end="3"/>
                                            </p:txEl>
                                          </p:spTgt>
                                        </p:tgtEl>
                                        <p:attrNameLst>
                                          <p:attrName>ppt_x</p:attrName>
                                        </p:attrNameLst>
                                      </p:cBhvr>
                                      <p:tavLst>
                                        <p:tav tm="0">
                                          <p:val>
                                            <p:strVal val="1+#ppt_w/2"/>
                                          </p:val>
                                        </p:tav>
                                        <p:tav tm="100000">
                                          <p:val>
                                            <p:strVal val="#ppt_x"/>
                                          </p:val>
                                        </p:tav>
                                      </p:tavLst>
                                    </p:anim>
                                    <p:anim calcmode="lin" valueType="num">
                                      <p:cBhvr additive="base">
                                        <p:cTn id="77"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78" fill="hold">
                      <p:stCondLst>
                        <p:cond delay="indefinite"/>
                      </p:stCondLst>
                      <p:childTnLst>
                        <p:par>
                          <p:cTn id="79" fill="hold">
                            <p:stCondLst>
                              <p:cond delay="0"/>
                            </p:stCondLst>
                            <p:childTnLst>
                              <p:par>
                                <p:cTn id="80" presetID="2" presetClass="entr" presetSubtype="2" fill="hold" grpId="0" nodeType="clickEffect">
                                  <p:stCondLst>
                                    <p:cond delay="0"/>
                                  </p:stCondLst>
                                  <p:childTnLst>
                                    <p:set>
                                      <p:cBhvr>
                                        <p:cTn id="81" dur="1" fill="hold">
                                          <p:stCondLst>
                                            <p:cond delay="0"/>
                                          </p:stCondLst>
                                        </p:cTn>
                                        <p:tgtEl>
                                          <p:spTgt spid="9"/>
                                        </p:tgtEl>
                                        <p:attrNameLst>
                                          <p:attrName>style.visibility</p:attrName>
                                        </p:attrNameLst>
                                      </p:cBhvr>
                                      <p:to>
                                        <p:strVal val="visible"/>
                                      </p:to>
                                    </p:set>
                                    <p:anim calcmode="lin" valueType="num">
                                      <p:cBhvr additive="base">
                                        <p:cTn id="82" dur="500" fill="hold"/>
                                        <p:tgtEl>
                                          <p:spTgt spid="9"/>
                                        </p:tgtEl>
                                        <p:attrNameLst>
                                          <p:attrName>ppt_x</p:attrName>
                                        </p:attrNameLst>
                                      </p:cBhvr>
                                      <p:tavLst>
                                        <p:tav tm="0">
                                          <p:val>
                                            <p:strVal val="1+#ppt_w/2"/>
                                          </p:val>
                                        </p:tav>
                                        <p:tav tm="100000">
                                          <p:val>
                                            <p:strVal val="#ppt_x"/>
                                          </p:val>
                                        </p:tav>
                                      </p:tavLst>
                                    </p:anim>
                                    <p:anim calcmode="lin" valueType="num">
                                      <p:cBhvr additive="base">
                                        <p:cTn id="83" dur="500" fill="hold"/>
                                        <p:tgtEl>
                                          <p:spTgt spid="9"/>
                                        </p:tgtEl>
                                        <p:attrNameLst>
                                          <p:attrName>ppt_y</p:attrName>
                                        </p:attrNameLst>
                                      </p:cBhvr>
                                      <p:tavLst>
                                        <p:tav tm="0">
                                          <p:val>
                                            <p:strVal val="#ppt_y"/>
                                          </p:val>
                                        </p:tav>
                                        <p:tav tm="100000">
                                          <p:val>
                                            <p:strVal val="#ppt_y"/>
                                          </p:val>
                                        </p:tav>
                                      </p:tavLst>
                                    </p:anim>
                                  </p:childTnLst>
                                </p:cTn>
                              </p:par>
                            </p:childTnLst>
                          </p:cTn>
                        </p:par>
                      </p:childTnLst>
                    </p:cTn>
                  </p:par>
                  <p:par>
                    <p:cTn id="84" fill="hold">
                      <p:stCondLst>
                        <p:cond delay="indefinite"/>
                      </p:stCondLst>
                      <p:childTnLst>
                        <p:par>
                          <p:cTn id="85" fill="hold">
                            <p:stCondLst>
                              <p:cond delay="0"/>
                            </p:stCondLst>
                            <p:childTnLst>
                              <p:par>
                                <p:cTn id="86" presetID="2" presetClass="exit" presetSubtype="2" fill="hold" grpId="1" nodeType="clickEffect">
                                  <p:stCondLst>
                                    <p:cond delay="0"/>
                                  </p:stCondLst>
                                  <p:childTnLst>
                                    <p:anim calcmode="lin" valueType="num">
                                      <p:cBhvr additive="base">
                                        <p:cTn id="87" dur="500"/>
                                        <p:tgtEl>
                                          <p:spTgt spid="9"/>
                                        </p:tgtEl>
                                        <p:attrNameLst>
                                          <p:attrName>ppt_x</p:attrName>
                                        </p:attrNameLst>
                                      </p:cBhvr>
                                      <p:tavLst>
                                        <p:tav tm="0">
                                          <p:val>
                                            <p:strVal val="ppt_x"/>
                                          </p:val>
                                        </p:tav>
                                        <p:tav tm="100000">
                                          <p:val>
                                            <p:strVal val="1+ppt_w/2"/>
                                          </p:val>
                                        </p:tav>
                                      </p:tavLst>
                                    </p:anim>
                                    <p:anim calcmode="lin" valueType="num">
                                      <p:cBhvr additive="base">
                                        <p:cTn id="88" dur="500"/>
                                        <p:tgtEl>
                                          <p:spTgt spid="9"/>
                                        </p:tgtEl>
                                        <p:attrNameLst>
                                          <p:attrName>ppt_y</p:attrName>
                                        </p:attrNameLst>
                                      </p:cBhvr>
                                      <p:tavLst>
                                        <p:tav tm="0">
                                          <p:val>
                                            <p:strVal val="ppt_y"/>
                                          </p:val>
                                        </p:tav>
                                        <p:tav tm="100000">
                                          <p:val>
                                            <p:strVal val="ppt_y"/>
                                          </p:val>
                                        </p:tav>
                                      </p:tavLst>
                                    </p:anim>
                                    <p:set>
                                      <p:cBhvr>
                                        <p:cTn id="89" dur="1" fill="hold">
                                          <p:stCondLst>
                                            <p:cond delay="499"/>
                                          </p:stCondLst>
                                        </p:cTn>
                                        <p:tgtEl>
                                          <p:spTgt spid="9"/>
                                        </p:tgtEl>
                                        <p:attrNameLst>
                                          <p:attrName>style.visibility</p:attrName>
                                        </p:attrNameLst>
                                      </p:cBhvr>
                                      <p:to>
                                        <p:strVal val="hidden"/>
                                      </p:to>
                                    </p:set>
                                  </p:childTnLst>
                                </p:cTn>
                              </p:par>
                            </p:childTnLst>
                          </p:cTn>
                        </p:par>
                        <p:par>
                          <p:cTn id="90" fill="hold">
                            <p:stCondLst>
                              <p:cond delay="500"/>
                            </p:stCondLst>
                            <p:childTnLst>
                              <p:par>
                                <p:cTn id="91" presetID="2" presetClass="entr" presetSubtype="2" fill="hold" nodeType="afterEffect">
                                  <p:stCondLst>
                                    <p:cond delay="0"/>
                                  </p:stCondLst>
                                  <p:childTnLst>
                                    <p:set>
                                      <p:cBhvr>
                                        <p:cTn id="92" dur="1" fill="hold">
                                          <p:stCondLst>
                                            <p:cond delay="0"/>
                                          </p:stCondLst>
                                        </p:cTn>
                                        <p:tgtEl>
                                          <p:spTgt spid="3">
                                            <p:txEl>
                                              <p:pRg st="5" end="5"/>
                                            </p:txEl>
                                          </p:spTgt>
                                        </p:tgtEl>
                                        <p:attrNameLst>
                                          <p:attrName>style.visibility</p:attrName>
                                        </p:attrNameLst>
                                      </p:cBhvr>
                                      <p:to>
                                        <p:strVal val="visible"/>
                                      </p:to>
                                    </p:set>
                                    <p:anim calcmode="lin" valueType="num">
                                      <p:cBhvr additive="base">
                                        <p:cTn id="93" dur="500" fill="hold"/>
                                        <p:tgtEl>
                                          <p:spTgt spid="3">
                                            <p:txEl>
                                              <p:pRg st="5" end="5"/>
                                            </p:txEl>
                                          </p:spTgt>
                                        </p:tgtEl>
                                        <p:attrNameLst>
                                          <p:attrName>ppt_x</p:attrName>
                                        </p:attrNameLst>
                                      </p:cBhvr>
                                      <p:tavLst>
                                        <p:tav tm="0">
                                          <p:val>
                                            <p:strVal val="1+#ppt_w/2"/>
                                          </p:val>
                                        </p:tav>
                                        <p:tav tm="100000">
                                          <p:val>
                                            <p:strVal val="#ppt_x"/>
                                          </p:val>
                                        </p:tav>
                                      </p:tavLst>
                                    </p:anim>
                                    <p:anim calcmode="lin" valueType="num">
                                      <p:cBhvr additive="base">
                                        <p:cTn id="94" dur="500" fill="hold"/>
                                        <p:tgtEl>
                                          <p:spTgt spid="3">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95" fill="hold">
                      <p:stCondLst>
                        <p:cond delay="indefinite"/>
                      </p:stCondLst>
                      <p:childTnLst>
                        <p:par>
                          <p:cTn id="96" fill="hold">
                            <p:stCondLst>
                              <p:cond delay="0"/>
                            </p:stCondLst>
                            <p:childTnLst>
                              <p:par>
                                <p:cTn id="97" presetID="2" presetClass="entr" presetSubtype="2" fill="hold" grpId="0" nodeType="clickEffect">
                                  <p:stCondLst>
                                    <p:cond delay="0"/>
                                  </p:stCondLst>
                                  <p:childTnLst>
                                    <p:set>
                                      <p:cBhvr>
                                        <p:cTn id="98" dur="1" fill="hold">
                                          <p:stCondLst>
                                            <p:cond delay="0"/>
                                          </p:stCondLst>
                                        </p:cTn>
                                        <p:tgtEl>
                                          <p:spTgt spid="12"/>
                                        </p:tgtEl>
                                        <p:attrNameLst>
                                          <p:attrName>style.visibility</p:attrName>
                                        </p:attrNameLst>
                                      </p:cBhvr>
                                      <p:to>
                                        <p:strVal val="visible"/>
                                      </p:to>
                                    </p:set>
                                    <p:anim calcmode="lin" valueType="num">
                                      <p:cBhvr additive="base">
                                        <p:cTn id="99" dur="500" fill="hold"/>
                                        <p:tgtEl>
                                          <p:spTgt spid="12"/>
                                        </p:tgtEl>
                                        <p:attrNameLst>
                                          <p:attrName>ppt_x</p:attrName>
                                        </p:attrNameLst>
                                      </p:cBhvr>
                                      <p:tavLst>
                                        <p:tav tm="0">
                                          <p:val>
                                            <p:strVal val="1+#ppt_w/2"/>
                                          </p:val>
                                        </p:tav>
                                        <p:tav tm="100000">
                                          <p:val>
                                            <p:strVal val="#ppt_x"/>
                                          </p:val>
                                        </p:tav>
                                      </p:tavLst>
                                    </p:anim>
                                    <p:anim calcmode="lin" valueType="num">
                                      <p:cBhvr additive="base">
                                        <p:cTn id="100" dur="500" fill="hold"/>
                                        <p:tgtEl>
                                          <p:spTgt spid="12"/>
                                        </p:tgtEl>
                                        <p:attrNameLst>
                                          <p:attrName>ppt_y</p:attrName>
                                        </p:attrNameLst>
                                      </p:cBhvr>
                                      <p:tavLst>
                                        <p:tav tm="0">
                                          <p:val>
                                            <p:strVal val="#ppt_y"/>
                                          </p:val>
                                        </p:tav>
                                        <p:tav tm="100000">
                                          <p:val>
                                            <p:strVal val="#ppt_y"/>
                                          </p:val>
                                        </p:tav>
                                      </p:tavLst>
                                    </p:anim>
                                  </p:childTnLst>
                                </p:cTn>
                              </p:par>
                            </p:childTnLst>
                          </p:cTn>
                        </p:par>
                      </p:childTnLst>
                    </p:cTn>
                  </p:par>
                  <p:par>
                    <p:cTn id="101" fill="hold">
                      <p:stCondLst>
                        <p:cond delay="indefinite"/>
                      </p:stCondLst>
                      <p:childTnLst>
                        <p:par>
                          <p:cTn id="102" fill="hold">
                            <p:stCondLst>
                              <p:cond delay="0"/>
                            </p:stCondLst>
                            <p:childTnLst>
                              <p:par>
                                <p:cTn id="103" presetID="2" presetClass="exit" presetSubtype="2" fill="hold" grpId="1" nodeType="clickEffect">
                                  <p:stCondLst>
                                    <p:cond delay="0"/>
                                  </p:stCondLst>
                                  <p:childTnLst>
                                    <p:anim calcmode="lin" valueType="num">
                                      <p:cBhvr additive="base">
                                        <p:cTn id="104" dur="500"/>
                                        <p:tgtEl>
                                          <p:spTgt spid="12"/>
                                        </p:tgtEl>
                                        <p:attrNameLst>
                                          <p:attrName>ppt_x</p:attrName>
                                        </p:attrNameLst>
                                      </p:cBhvr>
                                      <p:tavLst>
                                        <p:tav tm="0">
                                          <p:val>
                                            <p:strVal val="ppt_x"/>
                                          </p:val>
                                        </p:tav>
                                        <p:tav tm="100000">
                                          <p:val>
                                            <p:strVal val="1+ppt_w/2"/>
                                          </p:val>
                                        </p:tav>
                                      </p:tavLst>
                                    </p:anim>
                                    <p:anim calcmode="lin" valueType="num">
                                      <p:cBhvr additive="base">
                                        <p:cTn id="105" dur="500"/>
                                        <p:tgtEl>
                                          <p:spTgt spid="12"/>
                                        </p:tgtEl>
                                        <p:attrNameLst>
                                          <p:attrName>ppt_y</p:attrName>
                                        </p:attrNameLst>
                                      </p:cBhvr>
                                      <p:tavLst>
                                        <p:tav tm="0">
                                          <p:val>
                                            <p:strVal val="ppt_y"/>
                                          </p:val>
                                        </p:tav>
                                        <p:tav tm="100000">
                                          <p:val>
                                            <p:strVal val="ppt_y"/>
                                          </p:val>
                                        </p:tav>
                                      </p:tavLst>
                                    </p:anim>
                                    <p:set>
                                      <p:cBhvr>
                                        <p:cTn id="106" dur="1" fill="hold">
                                          <p:stCondLst>
                                            <p:cond delay="499"/>
                                          </p:stCondLst>
                                        </p:cTn>
                                        <p:tgtEl>
                                          <p:spTgt spid="12"/>
                                        </p:tgtEl>
                                        <p:attrNameLst>
                                          <p:attrName>style.visibility</p:attrName>
                                        </p:attrNameLst>
                                      </p:cBhvr>
                                      <p:to>
                                        <p:strVal val="hidden"/>
                                      </p:to>
                                    </p:set>
                                  </p:childTnLst>
                                </p:cTn>
                              </p:par>
                            </p:childTnLst>
                          </p:cTn>
                        </p:par>
                        <p:par>
                          <p:cTn id="107" fill="hold">
                            <p:stCondLst>
                              <p:cond delay="500"/>
                            </p:stCondLst>
                            <p:childTnLst>
                              <p:par>
                                <p:cTn id="108" presetID="2" presetClass="entr" presetSubtype="2" fill="hold" nodeType="afterEffect">
                                  <p:stCondLst>
                                    <p:cond delay="0"/>
                                  </p:stCondLst>
                                  <p:childTnLst>
                                    <p:set>
                                      <p:cBhvr>
                                        <p:cTn id="109" dur="1" fill="hold">
                                          <p:stCondLst>
                                            <p:cond delay="0"/>
                                          </p:stCondLst>
                                        </p:cTn>
                                        <p:tgtEl>
                                          <p:spTgt spid="3">
                                            <p:txEl>
                                              <p:pRg st="7" end="7"/>
                                            </p:txEl>
                                          </p:spTgt>
                                        </p:tgtEl>
                                        <p:attrNameLst>
                                          <p:attrName>style.visibility</p:attrName>
                                        </p:attrNameLst>
                                      </p:cBhvr>
                                      <p:to>
                                        <p:strVal val="visible"/>
                                      </p:to>
                                    </p:set>
                                    <p:anim calcmode="lin" valueType="num">
                                      <p:cBhvr additive="base">
                                        <p:cTn id="110" dur="500" fill="hold"/>
                                        <p:tgtEl>
                                          <p:spTgt spid="3">
                                            <p:txEl>
                                              <p:pRg st="7" end="7"/>
                                            </p:txEl>
                                          </p:spTgt>
                                        </p:tgtEl>
                                        <p:attrNameLst>
                                          <p:attrName>ppt_x</p:attrName>
                                        </p:attrNameLst>
                                      </p:cBhvr>
                                      <p:tavLst>
                                        <p:tav tm="0">
                                          <p:val>
                                            <p:strVal val="1+#ppt_w/2"/>
                                          </p:val>
                                        </p:tav>
                                        <p:tav tm="100000">
                                          <p:val>
                                            <p:strVal val="#ppt_x"/>
                                          </p:val>
                                        </p:tav>
                                      </p:tavLst>
                                    </p:anim>
                                    <p:anim calcmode="lin" valueType="num">
                                      <p:cBhvr additive="base">
                                        <p:cTn id="111" dur="500" fill="hold"/>
                                        <p:tgtEl>
                                          <p:spTgt spid="3">
                                            <p:txEl>
                                              <p:pRg st="7" end="7"/>
                                            </p:txEl>
                                          </p:spTgt>
                                        </p:tgtEl>
                                        <p:attrNameLst>
                                          <p:attrName>ppt_y</p:attrName>
                                        </p:attrNameLst>
                                      </p:cBhvr>
                                      <p:tavLst>
                                        <p:tav tm="0">
                                          <p:val>
                                            <p:strVal val="#ppt_y"/>
                                          </p:val>
                                        </p:tav>
                                        <p:tav tm="100000">
                                          <p:val>
                                            <p:strVal val="#ppt_y"/>
                                          </p:val>
                                        </p:tav>
                                      </p:tavLst>
                                    </p:anim>
                                  </p:childTnLst>
                                </p:cTn>
                              </p:par>
                            </p:childTnLst>
                          </p:cTn>
                        </p:par>
                        <p:par>
                          <p:cTn id="112" fill="hold">
                            <p:stCondLst>
                              <p:cond delay="1000"/>
                            </p:stCondLst>
                            <p:childTnLst>
                              <p:par>
                                <p:cTn id="113" presetID="2" presetClass="entr" presetSubtype="2" fill="hold" nodeType="afterEffect">
                                  <p:stCondLst>
                                    <p:cond delay="1000"/>
                                  </p:stCondLst>
                                  <p:childTnLst>
                                    <p:set>
                                      <p:cBhvr>
                                        <p:cTn id="114" dur="1" fill="hold">
                                          <p:stCondLst>
                                            <p:cond delay="0"/>
                                          </p:stCondLst>
                                        </p:cTn>
                                        <p:tgtEl>
                                          <p:spTgt spid="11">
                                            <p:txEl>
                                              <p:pRg st="0" end="0"/>
                                            </p:txEl>
                                          </p:spTgt>
                                        </p:tgtEl>
                                        <p:attrNameLst>
                                          <p:attrName>style.visibility</p:attrName>
                                        </p:attrNameLst>
                                      </p:cBhvr>
                                      <p:to>
                                        <p:strVal val="visible"/>
                                      </p:to>
                                    </p:set>
                                    <p:anim calcmode="lin" valueType="num">
                                      <p:cBhvr additive="base">
                                        <p:cTn id="115" dur="500" fill="hold"/>
                                        <p:tgtEl>
                                          <p:spTgt spid="11">
                                            <p:txEl>
                                              <p:pRg st="0" end="0"/>
                                            </p:txEl>
                                          </p:spTgt>
                                        </p:tgtEl>
                                        <p:attrNameLst>
                                          <p:attrName>ppt_x</p:attrName>
                                        </p:attrNameLst>
                                      </p:cBhvr>
                                      <p:tavLst>
                                        <p:tav tm="0">
                                          <p:val>
                                            <p:strVal val="1+#ppt_w/2"/>
                                          </p:val>
                                        </p:tav>
                                        <p:tav tm="100000">
                                          <p:val>
                                            <p:strVal val="#ppt_x"/>
                                          </p:val>
                                        </p:tav>
                                      </p:tavLst>
                                    </p:anim>
                                    <p:anim calcmode="lin" valueType="num">
                                      <p:cBhvr additive="base">
                                        <p:cTn id="116" dur="500" fill="hold"/>
                                        <p:tgtEl>
                                          <p:spTgt spid="11">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7" grpId="1" animBg="1"/>
      <p:bldP spid="8" grpId="0" animBg="1"/>
      <p:bldP spid="8" grpId="1" animBg="1"/>
      <p:bldP spid="9" grpId="0" animBg="1"/>
      <p:bldP spid="9" grpId="1" animBg="1"/>
      <p:bldP spid="12" grpId="0" animBg="1"/>
      <p:bldP spid="12" grpId="1"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282043" y="586403"/>
            <a:ext cx="6589199" cy="629655"/>
          </a:xfrm>
        </p:spPr>
        <p:txBody>
          <a:bodyPr>
            <a:normAutofit/>
          </a:bodyPr>
          <a:lstStyle/>
          <a:p>
            <a:pPr algn="ctr"/>
            <a:r>
              <a:rPr lang="en-US" altLang="ja-JP" sz="2800" dirty="0" smtClean="0"/>
              <a:t>The </a:t>
            </a:r>
            <a:r>
              <a:rPr lang="en-US" altLang="ja-JP" sz="2800" dirty="0"/>
              <a:t>record to the implementation </a:t>
            </a:r>
            <a:r>
              <a:rPr lang="en-US" altLang="ja-JP" sz="2800" dirty="0" smtClean="0"/>
              <a:t>sheet</a:t>
            </a:r>
            <a:endParaRPr kumimoji="1" lang="ja-JP" altLang="en-US" sz="2800" dirty="0"/>
          </a:p>
        </p:txBody>
      </p:sp>
      <p:graphicFrame>
        <p:nvGraphicFramePr>
          <p:cNvPr id="4" name="表 3"/>
          <p:cNvGraphicFramePr>
            <a:graphicFrameLocks noGrp="1"/>
          </p:cNvGraphicFramePr>
          <p:nvPr>
            <p:extLst>
              <p:ext uri="{D42A27DB-BD31-4B8C-83A1-F6EECF244321}">
                <p14:modId xmlns:p14="http://schemas.microsoft.com/office/powerpoint/2010/main" val="911647962"/>
              </p:ext>
            </p:extLst>
          </p:nvPr>
        </p:nvGraphicFramePr>
        <p:xfrm>
          <a:off x="1282043" y="2061704"/>
          <a:ext cx="6585605" cy="1408761"/>
        </p:xfrm>
        <a:graphic>
          <a:graphicData uri="http://schemas.openxmlformats.org/drawingml/2006/table">
            <a:tbl>
              <a:tblPr>
                <a:tableStyleId>{5C22544A-7EE6-4342-B048-85BDC9FD1C3A}</a:tableStyleId>
              </a:tblPr>
              <a:tblGrid>
                <a:gridCol w="1376816"/>
                <a:gridCol w="4112085"/>
                <a:gridCol w="1096704"/>
              </a:tblGrid>
              <a:tr h="456051">
                <a:tc gridSpan="3">
                  <a:txBody>
                    <a:bodyPr/>
                    <a:lstStyle/>
                    <a:p>
                      <a:pPr algn="l" fontAlgn="b"/>
                      <a:r>
                        <a:rPr lang="en-US" altLang="ja-JP" sz="1800" u="none" strike="noStrike" dirty="0" smtClean="0">
                          <a:effectLst/>
                        </a:rPr>
                        <a:t>STEP1 </a:t>
                      </a:r>
                      <a:r>
                        <a:rPr lang="en-US" altLang="ja-JP" sz="1600" u="none" strike="noStrike" dirty="0" smtClean="0">
                          <a:effectLst/>
                        </a:rPr>
                        <a:t>Grasp of hazards regarding the substances and the process</a:t>
                      </a:r>
                      <a:r>
                        <a:rPr lang="en-US" altLang="ja-JP" sz="1800" u="none" strike="noStrike" dirty="0" smtClean="0">
                          <a:effectLst/>
                        </a:rPr>
                        <a:t> </a:t>
                      </a:r>
                      <a:endParaRPr lang="ja-JP" altLang="en-US" sz="18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b">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a:p>
                  </a:txBody>
                  <a:tcPr/>
                </a:tc>
                <a:tc hMerge="1">
                  <a:txBody>
                    <a:bodyPr/>
                    <a:lstStyle/>
                    <a:p>
                      <a:pPr algn="l" fontAlgn="b"/>
                      <a:endPar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b"/>
                </a:tc>
              </a:tr>
              <a:tr h="952710">
                <a:tc>
                  <a:txBody>
                    <a:bodyPr/>
                    <a:lstStyle/>
                    <a:p>
                      <a:pPr marL="36000" algn="l" fontAlgn="ctr"/>
                      <a:r>
                        <a:rPr lang="en-US" altLang="ja-JP" sz="1100" u="none" strike="noStrike" dirty="0" smtClean="0">
                          <a:effectLst/>
                        </a:rPr>
                        <a:t>Result of grasping hazards regarding the substances and the process</a:t>
                      </a:r>
                      <a:endPar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fontAlgn="t"/>
                      <a:endParaRPr lang="ja-JP" altLang="en-US" sz="18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36000" algn="l" fontAlgn="ctr"/>
                      <a:r>
                        <a:rPr lang="en-US" altLang="ja-JP" sz="1100" u="none" strike="noStrike" dirty="0" smtClean="0">
                          <a:effectLst/>
                        </a:rPr>
                        <a:t>Items for which “Yes” is circled</a:t>
                      </a:r>
                      <a:endPar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7" name="テキスト ボックス 6"/>
          <p:cNvSpPr txBox="1"/>
          <p:nvPr/>
        </p:nvSpPr>
        <p:spPr>
          <a:xfrm>
            <a:off x="2661206" y="2652850"/>
            <a:ext cx="4091233" cy="738664"/>
          </a:xfrm>
          <a:prstGeom prst="rect">
            <a:avLst/>
          </a:prstGeom>
          <a:noFill/>
        </p:spPr>
        <p:txBody>
          <a:bodyPr wrap="square" rtlCol="0">
            <a:spAutoFit/>
          </a:bodyPr>
          <a:lstStyle/>
          <a:p>
            <a:pPr fontAlgn="t"/>
            <a:r>
              <a:rPr lang="en-US" altLang="ja-JP" sz="1400" dirty="0" smtClean="0"/>
              <a:t>3 C</a:t>
            </a:r>
            <a:r>
              <a:rPr lang="en-US" altLang="ja-JP" sz="1400" dirty="0"/>
              <a:t>ombustible/Flammable, 5 </a:t>
            </a:r>
            <a:r>
              <a:rPr lang="en-US" altLang="ja-JP" sz="1400" dirty="0" smtClean="0"/>
              <a:t>Combustible </a:t>
            </a:r>
            <a:r>
              <a:rPr lang="en-US" altLang="ja-JP" sz="1400" dirty="0"/>
              <a:t>dust, 13 </a:t>
            </a:r>
            <a:r>
              <a:rPr lang="en-US" altLang="ja-JP" sz="1400" dirty="0" smtClean="0"/>
              <a:t>High </a:t>
            </a:r>
            <a:r>
              <a:rPr lang="en-US" altLang="ja-JP" sz="1400" dirty="0"/>
              <a:t>pressure, </a:t>
            </a:r>
            <a:r>
              <a:rPr lang="en-US" altLang="ja-JP" sz="1400" dirty="0" smtClean="0"/>
              <a:t>Repeated </a:t>
            </a:r>
            <a:r>
              <a:rPr lang="en-US" altLang="ja-JP" sz="1400" dirty="0"/>
              <a:t>pressure increase</a:t>
            </a:r>
            <a:r>
              <a:rPr lang="en-US" altLang="ja-JP" sz="1400" dirty="0" smtClean="0"/>
              <a:t>/ decrease </a:t>
            </a:r>
            <a:r>
              <a:rPr lang="en-US" altLang="ja-JP" sz="1400" dirty="0"/>
              <a:t>17 </a:t>
            </a:r>
            <a:r>
              <a:rPr lang="en-US" altLang="ja-JP" sz="1400" dirty="0" smtClean="0"/>
              <a:t>High-voltage/current</a:t>
            </a:r>
            <a:endParaRPr lang="ja-JP" altLang="en-US" sz="1400" dirty="0">
              <a:solidFill>
                <a:srgbClr val="000000"/>
              </a:solidFill>
              <a:latin typeface="ＭＳ Ｐゴシック" panose="020B0600070205080204" pitchFamily="50" charset="-128"/>
              <a:ea typeface="ＭＳ Ｐゴシック" panose="020B0600070205080204" pitchFamily="50" charset="-128"/>
            </a:endParaRPr>
          </a:p>
        </p:txBody>
      </p:sp>
      <p:sp>
        <p:nvSpPr>
          <p:cNvPr id="8" name="コンテンツ プレースホルダー 3"/>
          <p:cNvSpPr>
            <a:spLocks noGrp="1"/>
          </p:cNvSpPr>
          <p:nvPr>
            <p:ph idx="1"/>
          </p:nvPr>
        </p:nvSpPr>
        <p:spPr>
          <a:xfrm>
            <a:off x="1027525" y="3736153"/>
            <a:ext cx="7786540" cy="2919168"/>
          </a:xfrm>
        </p:spPr>
        <p:txBody>
          <a:bodyPr>
            <a:normAutofit/>
          </a:bodyPr>
          <a:lstStyle/>
          <a:p>
            <a:r>
              <a:rPr kumimoji="1" lang="en-US" altLang="ja-JP" dirty="0" smtClean="0"/>
              <a:t>Point : </a:t>
            </a:r>
            <a:r>
              <a:rPr lang="en-US" altLang="ja-JP" dirty="0" smtClean="0"/>
              <a:t>It </a:t>
            </a:r>
            <a:r>
              <a:rPr lang="en-US" altLang="ja-JP" dirty="0"/>
              <a:t>is desirable to use accident </a:t>
            </a:r>
            <a:r>
              <a:rPr lang="en-US" altLang="ja-JP" dirty="0" smtClean="0"/>
              <a:t>data </a:t>
            </a:r>
            <a:r>
              <a:rPr lang="en-US" altLang="ja-JP" dirty="0"/>
              <a:t>base and other sources also to investigate hazards of process accident occurrence at plant processes that are using similar substances or processes</a:t>
            </a:r>
            <a:r>
              <a:rPr lang="en-US" altLang="ja-JP" dirty="0" smtClean="0"/>
              <a:t>. </a:t>
            </a:r>
            <a:r>
              <a:rPr lang="en-US" altLang="ja-JP" dirty="0"/>
              <a:t>It is desirable to investigate the hazards of substances and process in detail based on worker's experience</a:t>
            </a:r>
            <a:r>
              <a:rPr lang="en-US" altLang="ja-JP" dirty="0" smtClean="0"/>
              <a:t>.</a:t>
            </a:r>
            <a:endParaRPr kumimoji="1" lang="ja-JP" altLang="en-US" dirty="0" smtClean="0"/>
          </a:p>
          <a:p>
            <a:r>
              <a:rPr lang="en-US" altLang="ja-JP" dirty="0" smtClean="0"/>
              <a:t>The </a:t>
            </a:r>
            <a:r>
              <a:rPr lang="en-US" altLang="ja-JP" dirty="0"/>
              <a:t>process accident which may occur according to the hazards of the target substance and  process is assumed by referring to description and cases of Table 4 and examples of possible effects of accident of Table 8</a:t>
            </a:r>
            <a:r>
              <a:rPr lang="en-US" altLang="ja-JP" dirty="0" smtClean="0"/>
              <a:t>.</a:t>
            </a:r>
            <a:endParaRPr lang="ja-JP" altLang="en-US" dirty="0" smtClean="0"/>
          </a:p>
        </p:txBody>
      </p:sp>
      <p:graphicFrame>
        <p:nvGraphicFramePr>
          <p:cNvPr id="3" name="表 2"/>
          <p:cNvGraphicFramePr>
            <a:graphicFrameLocks noGrp="1"/>
          </p:cNvGraphicFramePr>
          <p:nvPr>
            <p:extLst>
              <p:ext uri="{D42A27DB-BD31-4B8C-83A1-F6EECF244321}">
                <p14:modId xmlns:p14="http://schemas.microsoft.com/office/powerpoint/2010/main" val="3475463161"/>
              </p:ext>
            </p:extLst>
          </p:nvPr>
        </p:nvGraphicFramePr>
        <p:xfrm>
          <a:off x="4002657" y="1452104"/>
          <a:ext cx="3864991" cy="609600"/>
        </p:xfrm>
        <a:graphic>
          <a:graphicData uri="http://schemas.openxmlformats.org/drawingml/2006/table">
            <a:tbl>
              <a:tblPr firstRow="1" bandRow="1">
                <a:tableStyleId>{5C22544A-7EE6-4342-B048-85BDC9FD1C3A}</a:tableStyleId>
              </a:tblPr>
              <a:tblGrid>
                <a:gridCol w="2415396"/>
                <a:gridCol w="1449595"/>
              </a:tblGrid>
              <a:tr h="281690">
                <a:tc>
                  <a:txBody>
                    <a:bodyPr/>
                    <a:lstStyle/>
                    <a:p>
                      <a:pPr algn="ctr"/>
                      <a:r>
                        <a:rPr kumimoji="1" lang="en-US" altLang="ja-JP" sz="1400" b="0" dirty="0" smtClean="0">
                          <a:solidFill>
                            <a:schemeClr val="tx1"/>
                          </a:solidFill>
                        </a:rPr>
                        <a:t>Implemented on</a:t>
                      </a:r>
                      <a:endParaRPr kumimoji="1" lang="ja-JP" altLang="en-US" sz="14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400" b="0" dirty="0" smtClean="0">
                          <a:solidFill>
                            <a:schemeClr val="tx1"/>
                          </a:solidFill>
                        </a:rPr>
                        <a:t>YYMMDD</a:t>
                      </a:r>
                      <a:endParaRPr kumimoji="1" lang="ja-JP" altLang="en-US" sz="14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81690">
                <a:tc>
                  <a:txBody>
                    <a:bodyPr/>
                    <a:lstStyle/>
                    <a:p>
                      <a:pPr algn="ctr"/>
                      <a:r>
                        <a:rPr kumimoji="1" lang="en-US" altLang="ja-JP" sz="1400" dirty="0" smtClean="0">
                          <a:solidFill>
                            <a:schemeClr val="tx1"/>
                          </a:solidFill>
                        </a:rPr>
                        <a:t>Implemented (entered) by</a:t>
                      </a:r>
                      <a:endParaRPr kumimoji="1" lang="ja-JP" altLang="en-US"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1400" dirty="0" smtClean="0">
                          <a:solidFill>
                            <a:schemeClr val="tx1"/>
                          </a:solidFill>
                        </a:rPr>
                        <a:t>○○○○</a:t>
                      </a:r>
                      <a:endParaRPr kumimoji="1" lang="ja-JP" altLang="en-US"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Tree>
    <p:extLst>
      <p:ext uri="{BB962C8B-B14F-4D97-AF65-F5344CB8AC3E}">
        <p14:creationId xmlns:p14="http://schemas.microsoft.com/office/powerpoint/2010/main" val="17486893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100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3000"/>
                                        <p:tgtEl>
                                          <p:spTgt spid="7"/>
                                        </p:tgtEl>
                                      </p:cBhvr>
                                    </p:animEffect>
                                    <p:anim calcmode="lin" valueType="num">
                                      <p:cBhvr>
                                        <p:cTn id="8" dur="3000" fill="hold"/>
                                        <p:tgtEl>
                                          <p:spTgt spid="7"/>
                                        </p:tgtEl>
                                        <p:attrNameLst>
                                          <p:attrName>ppt_x</p:attrName>
                                        </p:attrNameLst>
                                      </p:cBhvr>
                                      <p:tavLst>
                                        <p:tav tm="0">
                                          <p:val>
                                            <p:strVal val="#ppt_x"/>
                                          </p:val>
                                        </p:tav>
                                        <p:tav tm="100000">
                                          <p:val>
                                            <p:strVal val="#ppt_x"/>
                                          </p:val>
                                        </p:tav>
                                      </p:tavLst>
                                    </p:anim>
                                    <p:anim calcmode="lin" valueType="num">
                                      <p:cBhvr>
                                        <p:cTn id="9" dur="3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8">
                                            <p:txEl>
                                              <p:pRg st="0" end="0"/>
                                            </p:txEl>
                                          </p:spTgt>
                                        </p:tgtEl>
                                        <p:attrNameLst>
                                          <p:attrName>style.visibility</p:attrName>
                                        </p:attrNameLst>
                                      </p:cBhvr>
                                      <p:to>
                                        <p:strVal val="visible"/>
                                      </p:to>
                                    </p:set>
                                    <p:anim calcmode="lin" valueType="num">
                                      <p:cBhvr additive="base">
                                        <p:cTn id="14" dur="500" fill="hold"/>
                                        <p:tgtEl>
                                          <p:spTgt spid="8">
                                            <p:txEl>
                                              <p:pRg st="0" end="0"/>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grpId="0" nodeType="clickEffect">
                                  <p:stCondLst>
                                    <p:cond delay="0"/>
                                  </p:stCondLst>
                                  <p:childTnLst>
                                    <p:set>
                                      <p:cBhvr>
                                        <p:cTn id="19" dur="1" fill="hold">
                                          <p:stCondLst>
                                            <p:cond delay="0"/>
                                          </p:stCondLst>
                                        </p:cTn>
                                        <p:tgtEl>
                                          <p:spTgt spid="8">
                                            <p:txEl>
                                              <p:pRg st="1" end="1"/>
                                            </p:txEl>
                                          </p:spTgt>
                                        </p:tgtEl>
                                        <p:attrNameLst>
                                          <p:attrName>style.visibility</p:attrName>
                                        </p:attrNameLst>
                                      </p:cBhvr>
                                      <p:to>
                                        <p:strVal val="visible"/>
                                      </p:to>
                                    </p:set>
                                    <p:anim calcmode="lin" valueType="num">
                                      <p:cBhvr additive="base">
                                        <p:cTn id="20" dur="500" fill="hold"/>
                                        <p:tgtEl>
                                          <p:spTgt spid="8">
                                            <p:txEl>
                                              <p:pRg st="1" end="1"/>
                                            </p:txEl>
                                          </p:spTgt>
                                        </p:tgtEl>
                                        <p:attrNameLst>
                                          <p:attrName>ppt_x</p:attrName>
                                        </p:attrNameLst>
                                      </p:cBhvr>
                                      <p:tavLst>
                                        <p:tav tm="0">
                                          <p:val>
                                            <p:strVal val="#ppt_x"/>
                                          </p:val>
                                        </p:tav>
                                        <p:tav tm="100000">
                                          <p:val>
                                            <p:strVal val="#ppt_x"/>
                                          </p:val>
                                        </p:tav>
                                      </p:tavLst>
                                    </p:anim>
                                    <p:anim calcmode="lin" valueType="num">
                                      <p:cBhvr additive="base">
                                        <p:cTn id="21" dur="500" fill="hold"/>
                                        <p:tgtEl>
                                          <p:spTgt spid="8">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348033" y="624110"/>
            <a:ext cx="7186367" cy="1509490"/>
          </a:xfrm>
        </p:spPr>
        <p:txBody>
          <a:bodyPr>
            <a:normAutofit fontScale="90000"/>
          </a:bodyPr>
          <a:lstStyle/>
          <a:p>
            <a:pPr algn="ctr"/>
            <a:r>
              <a:rPr lang="en-US" altLang="ja-JP" sz="4000" dirty="0" smtClean="0"/>
              <a:t>STEP2</a:t>
            </a:r>
            <a:br>
              <a:rPr lang="en-US" altLang="ja-JP" sz="4000" dirty="0" smtClean="0"/>
            </a:br>
            <a:r>
              <a:rPr lang="en-US" altLang="ja-JP" dirty="0"/>
              <a:t>Implement risk </a:t>
            </a:r>
            <a:r>
              <a:rPr lang="en-US" altLang="ja-JP" dirty="0" smtClean="0"/>
              <a:t>assessment</a:t>
            </a:r>
            <a:r>
              <a:rPr lang="ja-JP" altLang="en-US" dirty="0"/>
              <a:t/>
            </a:r>
            <a:br>
              <a:rPr lang="ja-JP" altLang="en-US" dirty="0"/>
            </a:br>
            <a:r>
              <a:rPr lang="ja-JP" altLang="en-US" sz="2800" dirty="0" smtClean="0"/>
              <a:t>①</a:t>
            </a:r>
            <a:r>
              <a:rPr lang="en-US" altLang="ja-JP" sz="2800" dirty="0"/>
              <a:t>Identify trigger events and hazard </a:t>
            </a:r>
            <a:r>
              <a:rPr lang="en-US" altLang="ja-JP" sz="2800" dirty="0" smtClean="0"/>
              <a:t>scenarios</a:t>
            </a:r>
            <a:endParaRPr kumimoji="1" lang="ja-JP" altLang="en-US" dirty="0"/>
          </a:p>
        </p:txBody>
      </p:sp>
      <p:sp>
        <p:nvSpPr>
          <p:cNvPr id="4" name="コンテンツ プレースホルダー 3"/>
          <p:cNvSpPr>
            <a:spLocks noGrp="1"/>
          </p:cNvSpPr>
          <p:nvPr>
            <p:ph idx="1"/>
          </p:nvPr>
        </p:nvSpPr>
        <p:spPr>
          <a:xfrm>
            <a:off x="1348033" y="2284902"/>
            <a:ext cx="7582293" cy="4050384"/>
          </a:xfrm>
        </p:spPr>
        <p:txBody>
          <a:bodyPr>
            <a:normAutofit/>
          </a:bodyPr>
          <a:lstStyle/>
          <a:p>
            <a:r>
              <a:rPr kumimoji="1" lang="ja-JP" altLang="en-US" dirty="0" smtClean="0"/>
              <a:t>（１）</a:t>
            </a:r>
            <a:r>
              <a:rPr lang="en-US" altLang="ja-JP" dirty="0"/>
              <a:t>Confirm the purpose of </a:t>
            </a:r>
            <a:r>
              <a:rPr lang="en-US" altLang="ja-JP" sz="2400" dirty="0" smtClean="0">
                <a:solidFill>
                  <a:srgbClr val="FF0000"/>
                </a:solidFill>
              </a:rPr>
              <a:t>works / operations</a:t>
            </a:r>
            <a:r>
              <a:rPr lang="en-US" altLang="ja-JP" dirty="0" smtClean="0"/>
              <a:t> </a:t>
            </a:r>
            <a:r>
              <a:rPr lang="en-US" altLang="ja-JP" dirty="0"/>
              <a:t>or </a:t>
            </a:r>
            <a:r>
              <a:rPr lang="en-US" altLang="ja-JP" dirty="0" smtClean="0"/>
              <a:t>equipment / devices </a:t>
            </a:r>
            <a:r>
              <a:rPr lang="en-US" altLang="ja-JP" dirty="0"/>
              <a:t>covered by Risk Assessment</a:t>
            </a:r>
            <a:r>
              <a:rPr lang="en-US" altLang="ja-JP" dirty="0" smtClean="0"/>
              <a:t>.</a:t>
            </a:r>
            <a:endParaRPr kumimoji="1" lang="ja-JP" altLang="en-US" dirty="0" smtClean="0"/>
          </a:p>
          <a:p>
            <a:r>
              <a:rPr lang="en-US" altLang="ja-JP" dirty="0" smtClean="0"/>
              <a:t>Let's choose </a:t>
            </a:r>
            <a:r>
              <a:rPr lang="en-US" altLang="ja-JP" sz="2400" dirty="0" smtClean="0">
                <a:solidFill>
                  <a:srgbClr val="FF0000"/>
                </a:solidFill>
              </a:rPr>
              <a:t>2.Operation (Loading</a:t>
            </a:r>
            <a:r>
              <a:rPr lang="en-US" altLang="ja-JP" sz="2400" dirty="0">
                <a:solidFill>
                  <a:srgbClr val="FF0000"/>
                </a:solidFill>
              </a:rPr>
              <a:t>) : “Air line V109 : </a:t>
            </a:r>
            <a:r>
              <a:rPr lang="en-US" altLang="ja-JP" sz="2400" dirty="0" smtClean="0">
                <a:solidFill>
                  <a:srgbClr val="FF0000"/>
                </a:solidFill>
              </a:rPr>
              <a:t>Shut”</a:t>
            </a:r>
            <a:r>
              <a:rPr lang="en-US" altLang="ja-JP" dirty="0" smtClean="0"/>
              <a:t> from </a:t>
            </a:r>
            <a:r>
              <a:rPr lang="en-US" altLang="ja-JP" dirty="0"/>
              <a:t>operations</a:t>
            </a:r>
            <a:r>
              <a:rPr lang="en-US" altLang="ja-JP" dirty="0" smtClean="0"/>
              <a:t>.</a:t>
            </a:r>
            <a:endParaRPr lang="ja-JP" altLang="en-US" dirty="0" smtClean="0"/>
          </a:p>
          <a:p>
            <a:r>
              <a:rPr lang="en-US" altLang="ja-JP" dirty="0"/>
              <a:t>The purpose of this operation is </a:t>
            </a:r>
            <a:r>
              <a:rPr lang="en-US" altLang="ja-JP" sz="2400" dirty="0" smtClean="0">
                <a:solidFill>
                  <a:srgbClr val="FF0000"/>
                </a:solidFill>
              </a:rPr>
              <a:t>“Dust </a:t>
            </a:r>
            <a:r>
              <a:rPr lang="en-US" altLang="ja-JP" sz="2400" dirty="0">
                <a:solidFill>
                  <a:srgbClr val="FF0000"/>
                </a:solidFill>
              </a:rPr>
              <a:t>explosion is prevented by the inert-gas replacement in the tank."</a:t>
            </a:r>
            <a:r>
              <a:rPr lang="en-US" altLang="ja-JP" sz="2400" dirty="0"/>
              <a:t> </a:t>
            </a:r>
            <a:endParaRPr lang="en-US" altLang="ja-JP" dirty="0"/>
          </a:p>
          <a:p>
            <a:r>
              <a:rPr lang="en-US" altLang="ja-JP" dirty="0"/>
              <a:t>The selected operation and its purpose are recorded </a:t>
            </a:r>
            <a:r>
              <a:rPr lang="en-US" altLang="ja-JP" dirty="0" smtClean="0"/>
              <a:t>to </a:t>
            </a:r>
            <a:r>
              <a:rPr lang="en-US" altLang="ja-JP" dirty="0"/>
              <a:t>the implementation sheet. </a:t>
            </a:r>
            <a:endParaRPr lang="ja-JP" altLang="en-US" dirty="0" smtClean="0"/>
          </a:p>
        </p:txBody>
      </p:sp>
    </p:spTree>
    <p:extLst>
      <p:ext uri="{BB962C8B-B14F-4D97-AF65-F5344CB8AC3E}">
        <p14:creationId xmlns:p14="http://schemas.microsoft.com/office/powerpoint/2010/main" val="10606088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additive="base">
                                        <p:cTn id="19" dur="500" fill="hold"/>
                                        <p:tgtEl>
                                          <p:spTgt spid="4">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4">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4">
                                            <p:txEl>
                                              <p:pRg st="3" end="3"/>
                                            </p:txEl>
                                          </p:spTgt>
                                        </p:tgtEl>
                                        <p:attrNameLst>
                                          <p:attrName>style.visibility</p:attrName>
                                        </p:attrNameLst>
                                      </p:cBhvr>
                                      <p:to>
                                        <p:strVal val="visible"/>
                                      </p:to>
                                    </p:set>
                                    <p:anim calcmode="lin" valueType="num">
                                      <p:cBhvr additive="base">
                                        <p:cTn id="25" dur="500" fill="hold"/>
                                        <p:tgtEl>
                                          <p:spTgt spid="4">
                                            <p:txEl>
                                              <p:pRg st="3" end="3"/>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4">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コンテンツ プレースホルダー 3"/>
          <p:cNvGraphicFramePr>
            <a:graphicFrameLocks noGrp="1"/>
          </p:cNvGraphicFramePr>
          <p:nvPr>
            <p:ph idx="1"/>
            <p:extLst>
              <p:ext uri="{D42A27DB-BD31-4B8C-83A1-F6EECF244321}">
                <p14:modId xmlns:p14="http://schemas.microsoft.com/office/powerpoint/2010/main" val="888016893"/>
              </p:ext>
            </p:extLst>
          </p:nvPr>
        </p:nvGraphicFramePr>
        <p:xfrm>
          <a:off x="1279943" y="1652364"/>
          <a:ext cx="6591299" cy="2134078"/>
        </p:xfrm>
        <a:graphic>
          <a:graphicData uri="http://schemas.openxmlformats.org/drawingml/2006/table">
            <a:tbl>
              <a:tblPr>
                <a:tableStyleId>{5C22544A-7EE6-4342-B048-85BDC9FD1C3A}</a:tableStyleId>
              </a:tblPr>
              <a:tblGrid>
                <a:gridCol w="1381583"/>
                <a:gridCol w="4113750"/>
                <a:gridCol w="1095966"/>
              </a:tblGrid>
              <a:tr h="319152">
                <a:tc gridSpan="3">
                  <a:txBody>
                    <a:bodyPr/>
                    <a:lstStyle/>
                    <a:p>
                      <a:pPr algn="l" fontAlgn="b"/>
                      <a:r>
                        <a:rPr lang="en-US" altLang="ja-JP" sz="1800" u="none" strike="noStrike" dirty="0" smtClean="0">
                          <a:effectLst/>
                        </a:rPr>
                        <a:t>STEP2 Implementation of risk assessment</a:t>
                      </a:r>
                      <a:endParaRPr lang="ja-JP" altLang="en-US" sz="18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b">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a:p>
                  </a:txBody>
                  <a:tcPr/>
                </a:tc>
                <a:tc hMerge="1">
                  <a:txBody>
                    <a:bodyPr/>
                    <a:lstStyle/>
                    <a:p>
                      <a:pPr algn="l" fontAlgn="b"/>
                      <a:endParaRPr lang="ja-JP" altLang="en-US" sz="8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b"/>
                </a:tc>
              </a:tr>
              <a:tr h="957457">
                <a:tc rowSpan="2">
                  <a:txBody>
                    <a:bodyPr/>
                    <a:lstStyle/>
                    <a:p>
                      <a:pPr marL="36000" algn="l" fontAlgn="ctr"/>
                      <a:r>
                        <a:rPr lang="en-US" altLang="ja-JP" sz="1800" u="none" strike="noStrike" dirty="0" smtClean="0">
                          <a:effectLst/>
                        </a:rPr>
                        <a:t>Operation, equipment/devices and their purpose</a:t>
                      </a:r>
                      <a:endParaRPr lang="ja-JP" altLang="en-US" sz="18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lgDash"/>
                      <a:round/>
                      <a:headEnd type="none" w="med" len="med"/>
                      <a:tailEnd type="none" w="med" len="med"/>
                    </a:lnB>
                    <a:solidFill>
                      <a:schemeClr val="bg1"/>
                    </a:solidFill>
                  </a:tcPr>
                </a:tc>
                <a:tc>
                  <a:txBody>
                    <a:bodyPr/>
                    <a:lstStyle/>
                    <a:p>
                      <a:pPr algn="l" fontAlgn="t"/>
                      <a:endParaRPr lang="ja-JP" altLang="en-US" sz="1800" b="0" i="0" u="none" strike="noStrike" dirty="0">
                        <a:solidFill>
                          <a:srgbClr val="000000"/>
                        </a:solidFill>
                        <a:effectLst/>
                        <a:latin typeface="ＭＳ Ｐ明朝" panose="02020600040205080304" pitchFamily="18" charset="-128"/>
                        <a:ea typeface="ＭＳ Ｐ明朝" panose="02020600040205080304" pitchFamily="18"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dot"/>
                      <a:round/>
                      <a:headEnd type="none" w="med" len="med"/>
                      <a:tailEnd type="none" w="med" len="med"/>
                    </a:lnB>
                    <a:solidFill>
                      <a:schemeClr val="bg1"/>
                    </a:solidFill>
                  </a:tcPr>
                </a:tc>
                <a:tc rowSpan="2">
                  <a:txBody>
                    <a:bodyPr/>
                    <a:lstStyle/>
                    <a:p>
                      <a:pPr algn="ctr" fontAlgn="b"/>
                      <a:r>
                        <a:rPr lang="ja-JP" altLang="en-US" sz="800" u="none" strike="noStrike" dirty="0">
                          <a:effectLst/>
                        </a:rPr>
                        <a:t>　</a:t>
                      </a:r>
                      <a:endParaRPr lang="ja-JP" altLang="en-US" sz="8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lgDash"/>
                      <a:round/>
                      <a:headEnd type="none" w="med" len="med"/>
                      <a:tailEnd type="none" w="med" len="med"/>
                    </a:lnB>
                    <a:solidFill>
                      <a:schemeClr val="bg1"/>
                    </a:solidFill>
                  </a:tcPr>
                </a:tc>
              </a:tr>
              <a:tr h="857469">
                <a:tc vMerge="1">
                  <a:txBody>
                    <a:bodyPr/>
                    <a:lstStyle/>
                    <a:p>
                      <a:endParaRPr kumimoji="1" lang="ja-JP" altLang="en-US"/>
                    </a:p>
                  </a:txBody>
                  <a:tcPr/>
                </a:tc>
                <a:tc>
                  <a:txBody>
                    <a:bodyPr/>
                    <a:lstStyle/>
                    <a:p>
                      <a:pPr algn="l" fontAlgn="t"/>
                      <a:endParaRPr lang="ja-JP" altLang="en-US" sz="1800" b="0" i="0" u="none" strike="noStrike" dirty="0">
                        <a:solidFill>
                          <a:srgbClr val="000000"/>
                        </a:solidFill>
                        <a:effectLst/>
                        <a:latin typeface="ＭＳ Ｐ明朝" panose="02020600040205080304" pitchFamily="18" charset="-128"/>
                        <a:ea typeface="ＭＳ Ｐ明朝" panose="02020600040205080304" pitchFamily="18"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lgDash"/>
                      <a:round/>
                      <a:headEnd type="none" w="med" len="med"/>
                      <a:tailEnd type="none" w="med" len="med"/>
                    </a:lnB>
                    <a:solidFill>
                      <a:schemeClr val="bg1"/>
                    </a:solidFill>
                  </a:tcPr>
                </a:tc>
                <a:tc vMerge="1">
                  <a:txBody>
                    <a:bodyPr/>
                    <a:lstStyle/>
                    <a:p>
                      <a:endParaRPr kumimoji="1" lang="ja-JP" altLang="en-US"/>
                    </a:p>
                  </a:txBody>
                  <a:tcPr/>
                </a:tc>
              </a:tr>
            </a:tbl>
          </a:graphicData>
        </a:graphic>
      </p:graphicFrame>
      <p:sp>
        <p:nvSpPr>
          <p:cNvPr id="5" name="タイトル 1"/>
          <p:cNvSpPr txBox="1">
            <a:spLocks/>
          </p:cNvSpPr>
          <p:nvPr/>
        </p:nvSpPr>
        <p:spPr>
          <a:xfrm>
            <a:off x="1338682" y="586403"/>
            <a:ext cx="7059168" cy="712688"/>
          </a:xfrm>
          <a:prstGeom prst="rect">
            <a:avLst/>
          </a:prstGeom>
        </p:spPr>
        <p:txBody>
          <a:bodyPr vert="horz" lIns="91440" tIns="45720" rIns="91440" bIns="45720" rtlCol="0" anchor="t">
            <a:noAutofit/>
          </a:bodyPr>
          <a:lstStyle>
            <a:lvl1pPr algn="l" defTabSz="457200" rtl="0" eaLnBrk="1" latinLnBrk="0" hangingPunct="1">
              <a:spcBef>
                <a:spcPct val="0"/>
              </a:spcBef>
              <a:buNone/>
              <a:defRPr kumimoji="1" sz="3600" kern="1200">
                <a:solidFill>
                  <a:schemeClr val="tx1">
                    <a:lumMod val="85000"/>
                    <a:lumOff val="15000"/>
                  </a:schemeClr>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pPr algn="ctr"/>
            <a:r>
              <a:rPr lang="en-US" altLang="ja-JP" sz="2800" dirty="0"/>
              <a:t>The record to the implementation sheet</a:t>
            </a:r>
            <a:endParaRPr lang="ja-JP" altLang="en-US" sz="2800" dirty="0">
              <a:latin typeface="+mn-lt"/>
            </a:endParaRPr>
          </a:p>
        </p:txBody>
      </p:sp>
      <p:sp>
        <p:nvSpPr>
          <p:cNvPr id="6" name="テキスト ボックス 5"/>
          <p:cNvSpPr txBox="1"/>
          <p:nvPr/>
        </p:nvSpPr>
        <p:spPr>
          <a:xfrm>
            <a:off x="2667788" y="2043537"/>
            <a:ext cx="4069512" cy="1754326"/>
          </a:xfrm>
          <a:prstGeom prst="rect">
            <a:avLst/>
          </a:prstGeom>
          <a:noFill/>
        </p:spPr>
        <p:txBody>
          <a:bodyPr wrap="square" rtlCol="0">
            <a:spAutoFit/>
          </a:bodyPr>
          <a:lstStyle/>
          <a:p>
            <a:r>
              <a:rPr lang="ja-JP" altLang="en-US" dirty="0" smtClean="0"/>
              <a:t>（</a:t>
            </a:r>
            <a:r>
              <a:rPr lang="en-US" altLang="ja-JP" dirty="0" smtClean="0"/>
              <a:t>Operation</a:t>
            </a:r>
            <a:r>
              <a:rPr lang="ja-JP" altLang="en-US" dirty="0" smtClean="0"/>
              <a:t>）</a:t>
            </a:r>
            <a:r>
              <a:rPr lang="ja-JP" altLang="en-US" dirty="0"/>
              <a:t>２</a:t>
            </a:r>
            <a:r>
              <a:rPr lang="ja-JP" altLang="en-US" dirty="0" smtClean="0"/>
              <a:t>．</a:t>
            </a:r>
            <a:r>
              <a:rPr lang="en-US" altLang="ja-JP" dirty="0" smtClean="0"/>
              <a:t>Operation</a:t>
            </a:r>
            <a:r>
              <a:rPr lang="ja-JP" altLang="en-US" dirty="0" smtClean="0"/>
              <a:t>（</a:t>
            </a:r>
            <a:r>
              <a:rPr lang="en-US" altLang="ja-JP" dirty="0" smtClean="0"/>
              <a:t>Loading / Mixing / Unloading</a:t>
            </a:r>
            <a:r>
              <a:rPr lang="ja-JP" altLang="en-US" dirty="0" smtClean="0"/>
              <a:t>）：</a:t>
            </a:r>
            <a:r>
              <a:rPr lang="en-US" altLang="ja-JP" dirty="0" smtClean="0"/>
              <a:t>Shut the V109 of Air line</a:t>
            </a:r>
            <a:endParaRPr lang="ja-JP" altLang="en-US" dirty="0" smtClean="0"/>
          </a:p>
          <a:p>
            <a:r>
              <a:rPr lang="ja-JP" altLang="en-US" dirty="0" smtClean="0"/>
              <a:t>（</a:t>
            </a:r>
            <a:r>
              <a:rPr lang="en-US" altLang="ja-JP" dirty="0" smtClean="0"/>
              <a:t>Purpose</a:t>
            </a:r>
            <a:r>
              <a:rPr lang="ja-JP" altLang="en-US" dirty="0" smtClean="0"/>
              <a:t>） </a:t>
            </a:r>
            <a:r>
              <a:rPr lang="en-US" altLang="ja-JP" dirty="0" smtClean="0"/>
              <a:t>Dust </a:t>
            </a:r>
            <a:r>
              <a:rPr lang="en-US" altLang="ja-JP" dirty="0"/>
              <a:t>explosion is prevented by the inert-gas </a:t>
            </a:r>
            <a:r>
              <a:rPr lang="en-US" altLang="ja-JP" dirty="0" smtClean="0"/>
              <a:t>replacement in the tank. </a:t>
            </a:r>
            <a:endParaRPr kumimoji="1" lang="ja-JP" altLang="en-US" dirty="0"/>
          </a:p>
        </p:txBody>
      </p:sp>
      <p:sp>
        <p:nvSpPr>
          <p:cNvPr id="7" name="コンテンツ プレースホルダー 3"/>
          <p:cNvSpPr txBox="1">
            <a:spLocks/>
          </p:cNvSpPr>
          <p:nvPr/>
        </p:nvSpPr>
        <p:spPr>
          <a:xfrm>
            <a:off x="1206631" y="4216923"/>
            <a:ext cx="7767686" cy="2523241"/>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Font typeface="Wingdings 3" charset="2"/>
              <a:buChar char=""/>
              <a:defRPr kumimoji="1"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kumimoji="1"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kumimoji="1"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9pPr>
          </a:lstStyle>
          <a:p>
            <a:r>
              <a:rPr lang="en-US" altLang="ja-JP" sz="1600" dirty="0" smtClean="0"/>
              <a:t>Point : Trigger events </a:t>
            </a:r>
            <a:r>
              <a:rPr lang="en-US" altLang="ja-JP" sz="1600" dirty="0"/>
              <a:t>must be found </a:t>
            </a:r>
            <a:r>
              <a:rPr lang="en-US" altLang="ja-JP" sz="1600" dirty="0">
                <a:solidFill>
                  <a:srgbClr val="FF0000"/>
                </a:solidFill>
              </a:rPr>
              <a:t>without a prejudice</a:t>
            </a:r>
            <a:r>
              <a:rPr lang="en-US" altLang="ja-JP" sz="1600" dirty="0"/>
              <a:t>, although the operation which is likely to cause an accident tends to be chosen. Here, the events which causes failure or </a:t>
            </a:r>
            <a:r>
              <a:rPr lang="en-US" altLang="ja-JP" sz="1600" dirty="0" smtClean="0"/>
              <a:t>miss-operation </a:t>
            </a:r>
            <a:r>
              <a:rPr lang="en-US" altLang="ja-JP" sz="1600" dirty="0"/>
              <a:t>are chosen. Let's check whether there is any event </a:t>
            </a:r>
            <a:r>
              <a:rPr lang="en-US" altLang="ja-JP" sz="1600" dirty="0">
                <a:solidFill>
                  <a:srgbClr val="FF0000"/>
                </a:solidFill>
              </a:rPr>
              <a:t>which causes the same failure or </a:t>
            </a:r>
            <a:r>
              <a:rPr lang="en-US" altLang="ja-JP" sz="1600" dirty="0" smtClean="0">
                <a:solidFill>
                  <a:srgbClr val="FF0000"/>
                </a:solidFill>
              </a:rPr>
              <a:t>miss-operation </a:t>
            </a:r>
            <a:r>
              <a:rPr lang="en-US" altLang="ja-JP" sz="1600" dirty="0">
                <a:solidFill>
                  <a:srgbClr val="FF0000"/>
                </a:solidFill>
              </a:rPr>
              <a:t>as the past</a:t>
            </a:r>
            <a:r>
              <a:rPr lang="en-US" altLang="ja-JP" sz="1600" dirty="0"/>
              <a:t>. The probability of fault is investigated with reference to Table 5-7</a:t>
            </a:r>
            <a:r>
              <a:rPr lang="en-US" altLang="ja-JP" sz="1600" dirty="0" smtClean="0"/>
              <a:t>.</a:t>
            </a:r>
          </a:p>
          <a:p>
            <a:r>
              <a:rPr lang="en-US" altLang="ja-JP" sz="1600" dirty="0" smtClean="0"/>
              <a:t>If </a:t>
            </a:r>
            <a:r>
              <a:rPr lang="en-US" altLang="ja-JP" sz="1600" dirty="0"/>
              <a:t>the purposes differ even if it is the same </a:t>
            </a:r>
            <a:r>
              <a:rPr lang="en-US" altLang="ja-JP" sz="1600" dirty="0" smtClean="0"/>
              <a:t>work/operation/equipment/devices</a:t>
            </a:r>
            <a:r>
              <a:rPr lang="en-US" altLang="ja-JP" sz="1600" dirty="0"/>
              <a:t>,  risk assessment must be carried out about each</a:t>
            </a:r>
            <a:r>
              <a:rPr lang="en-US" altLang="ja-JP" sz="1600" dirty="0" smtClean="0"/>
              <a:t>.</a:t>
            </a:r>
            <a:endParaRPr lang="ja-JP" altLang="en-US" sz="1600" dirty="0"/>
          </a:p>
        </p:txBody>
      </p:sp>
      <p:sp>
        <p:nvSpPr>
          <p:cNvPr id="8" name="テキスト ボックス 7"/>
          <p:cNvSpPr txBox="1"/>
          <p:nvPr/>
        </p:nvSpPr>
        <p:spPr>
          <a:xfrm>
            <a:off x="785247" y="4139715"/>
            <a:ext cx="8081949" cy="2554545"/>
          </a:xfrm>
          <a:prstGeom prst="rect">
            <a:avLst/>
          </a:prstGeom>
          <a:solidFill>
            <a:srgbClr val="FFFF00"/>
          </a:solidFill>
          <a:ln w="12700">
            <a:solidFill>
              <a:schemeClr val="tx1"/>
            </a:solidFill>
          </a:ln>
        </p:spPr>
        <p:txBody>
          <a:bodyPr wrap="square" rtlCol="0">
            <a:spAutoFit/>
          </a:bodyPr>
          <a:lstStyle/>
          <a:p>
            <a:pPr marL="1008000" indent="-1008000"/>
            <a:r>
              <a:rPr kumimoji="1" lang="en-US" altLang="ja-JP" sz="2000" dirty="0" smtClean="0"/>
              <a:t>Table 5</a:t>
            </a:r>
            <a:r>
              <a:rPr kumimoji="1" lang="ja-JP" altLang="en-US" sz="2000" dirty="0" smtClean="0"/>
              <a:t>　</a:t>
            </a:r>
            <a:r>
              <a:rPr lang="en-US" altLang="ja-JP" sz="2000" dirty="0" smtClean="0">
                <a:hlinkClick r:id="rId3" action="ppaction://hlinksldjump"/>
              </a:rPr>
              <a:t>Examples </a:t>
            </a:r>
            <a:r>
              <a:rPr lang="en-US" altLang="ja-JP" sz="2000" dirty="0">
                <a:hlinkClick r:id="rId3" action="ppaction://hlinksldjump"/>
              </a:rPr>
              <a:t>of discrepancies for investigation of defects related to </a:t>
            </a:r>
            <a:r>
              <a:rPr lang="en-US" altLang="ja-JP" sz="2000" dirty="0" smtClean="0">
                <a:hlinkClick r:id="rId3" action="ppaction://hlinksldjump"/>
              </a:rPr>
              <a:t>works/operations</a:t>
            </a:r>
            <a:endParaRPr kumimoji="1" lang="ja-JP" altLang="en-US" sz="2000" dirty="0" smtClean="0"/>
          </a:p>
          <a:p>
            <a:r>
              <a:rPr kumimoji="1" lang="en-US" altLang="ja-JP" sz="2000" dirty="0" smtClean="0"/>
              <a:t>Table 6</a:t>
            </a:r>
            <a:r>
              <a:rPr kumimoji="1" lang="ja-JP" altLang="en-US" sz="2000" dirty="0" smtClean="0"/>
              <a:t>　</a:t>
            </a:r>
            <a:r>
              <a:rPr lang="en-US" altLang="ja-JP" sz="2000" dirty="0" smtClean="0"/>
              <a:t>Examples </a:t>
            </a:r>
            <a:r>
              <a:rPr lang="en-US" altLang="ja-JP" sz="2000" dirty="0"/>
              <a:t>of defects related to </a:t>
            </a:r>
            <a:r>
              <a:rPr lang="en-US" altLang="ja-JP" sz="2000" dirty="0" smtClean="0"/>
              <a:t>equipment/devices</a:t>
            </a:r>
            <a:endParaRPr kumimoji="1" lang="ja-JP" altLang="en-US" sz="2000" dirty="0" smtClean="0"/>
          </a:p>
          <a:p>
            <a:r>
              <a:rPr kumimoji="1" lang="ja-JP" altLang="en-US" sz="2000" dirty="0" smtClean="0"/>
              <a:t>　　（</a:t>
            </a:r>
            <a:r>
              <a:rPr kumimoji="1" lang="en-US" altLang="ja-JP" sz="2000" dirty="0" smtClean="0"/>
              <a:t>a</a:t>
            </a:r>
            <a:r>
              <a:rPr kumimoji="1" lang="ja-JP" altLang="en-US" sz="2000" dirty="0" smtClean="0"/>
              <a:t>）</a:t>
            </a:r>
            <a:r>
              <a:rPr lang="en-US" altLang="ja-JP" sz="2000" dirty="0" smtClean="0">
                <a:hlinkClick r:id="rId4" action="ppaction://hlinksldjump"/>
              </a:rPr>
              <a:t>Damage </a:t>
            </a:r>
            <a:r>
              <a:rPr lang="en-US" altLang="ja-JP" sz="2000" dirty="0">
                <a:hlinkClick r:id="rId4" action="ppaction://hlinksldjump"/>
              </a:rPr>
              <a:t>to vessels/piping </a:t>
            </a:r>
            <a:r>
              <a:rPr lang="en-US" altLang="ja-JP" sz="2000" dirty="0" smtClean="0">
                <a:hlinkClick r:id="rId4" action="ppaction://hlinksldjump"/>
              </a:rPr>
              <a:t>systems</a:t>
            </a:r>
            <a:endParaRPr lang="en-US" altLang="ja-JP" sz="2000" dirty="0" smtClean="0"/>
          </a:p>
          <a:p>
            <a:r>
              <a:rPr kumimoji="1" lang="ja-JP" altLang="en-US" sz="2000" dirty="0" smtClean="0"/>
              <a:t>　　（</a:t>
            </a:r>
            <a:r>
              <a:rPr kumimoji="1" lang="en-US" altLang="ja-JP" sz="2000" dirty="0" smtClean="0"/>
              <a:t>b</a:t>
            </a:r>
            <a:r>
              <a:rPr kumimoji="1" lang="ja-JP" altLang="en-US" sz="2000" dirty="0" smtClean="0"/>
              <a:t>）</a:t>
            </a:r>
            <a:r>
              <a:rPr lang="en-US" altLang="ja-JP" sz="2000" dirty="0" smtClean="0">
                <a:hlinkClick r:id="rId5" action="ppaction://hlinksldjump"/>
              </a:rPr>
              <a:t>Equipment failure</a:t>
            </a:r>
            <a:endParaRPr kumimoji="1" lang="ja-JP" altLang="en-US" sz="2000" dirty="0" smtClean="0"/>
          </a:p>
          <a:p>
            <a:r>
              <a:rPr kumimoji="1" lang="ja-JP" altLang="en-US" sz="2000" dirty="0" smtClean="0"/>
              <a:t>　　（</a:t>
            </a:r>
            <a:r>
              <a:rPr kumimoji="1" lang="en-US" altLang="ja-JP" sz="2000" dirty="0" smtClean="0"/>
              <a:t>c</a:t>
            </a:r>
            <a:r>
              <a:rPr kumimoji="1" lang="ja-JP" altLang="en-US" sz="2000" dirty="0" smtClean="0"/>
              <a:t>）</a:t>
            </a:r>
            <a:r>
              <a:rPr lang="en-US" altLang="ja-JP" sz="2000" dirty="0" smtClean="0">
                <a:hlinkClick r:id="rId6" action="ppaction://hlinksldjump"/>
              </a:rPr>
              <a:t>Loss </a:t>
            </a:r>
            <a:r>
              <a:rPr lang="en-US" altLang="ja-JP" sz="2000" dirty="0">
                <a:hlinkClick r:id="rId6" action="ppaction://hlinksldjump"/>
              </a:rPr>
              <a:t>of </a:t>
            </a:r>
            <a:r>
              <a:rPr lang="en-US" altLang="ja-JP" sz="2000" dirty="0" smtClean="0">
                <a:hlinkClick r:id="rId6" action="ppaction://hlinksldjump"/>
              </a:rPr>
              <a:t>utility</a:t>
            </a:r>
            <a:endParaRPr kumimoji="1" lang="ja-JP" altLang="en-US" sz="2000" dirty="0" smtClean="0"/>
          </a:p>
          <a:p>
            <a:r>
              <a:rPr kumimoji="1" lang="en-US" altLang="ja-JP" sz="2000" dirty="0" smtClean="0"/>
              <a:t>Table 7</a:t>
            </a:r>
            <a:r>
              <a:rPr kumimoji="1" lang="ja-JP" altLang="en-US" sz="2000" dirty="0" smtClean="0"/>
              <a:t>　</a:t>
            </a:r>
            <a:r>
              <a:rPr lang="en-US" altLang="ja-JP" sz="2000" dirty="0" smtClean="0">
                <a:hlinkClick r:id="rId7" action="ppaction://hlinksldjump"/>
              </a:rPr>
              <a:t>Examples </a:t>
            </a:r>
            <a:r>
              <a:rPr lang="en-US" altLang="ja-JP" sz="2000" dirty="0">
                <a:hlinkClick r:id="rId7" action="ppaction://hlinksldjump"/>
              </a:rPr>
              <a:t>of external </a:t>
            </a:r>
            <a:r>
              <a:rPr lang="en-US" altLang="ja-JP" sz="2000" dirty="0" smtClean="0">
                <a:hlinkClick r:id="rId7" action="ppaction://hlinksldjump"/>
              </a:rPr>
              <a:t>factors</a:t>
            </a:r>
            <a:endParaRPr lang="en-US" altLang="ja-JP" sz="2000" dirty="0" smtClean="0"/>
          </a:p>
          <a:p>
            <a:pPr algn="ctr"/>
            <a:r>
              <a:rPr lang="en-US" altLang="ja-JP" sz="2000" dirty="0" smtClean="0"/>
              <a:t>Each </a:t>
            </a:r>
            <a:r>
              <a:rPr lang="en-US" altLang="ja-JP" sz="2000" dirty="0"/>
              <a:t>table is shown by Crick</a:t>
            </a:r>
            <a:r>
              <a:rPr lang="en-US" altLang="ja-JP" sz="2000" dirty="0" smtClean="0"/>
              <a:t>.</a:t>
            </a:r>
            <a:endParaRPr kumimoji="1" lang="ja-JP" altLang="en-US" sz="2000" dirty="0"/>
          </a:p>
        </p:txBody>
      </p:sp>
    </p:spTree>
    <p:extLst>
      <p:ext uri="{BB962C8B-B14F-4D97-AF65-F5344CB8AC3E}">
        <p14:creationId xmlns:p14="http://schemas.microsoft.com/office/powerpoint/2010/main" val="29814846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3000"/>
                                        <p:tgtEl>
                                          <p:spTgt spid="6"/>
                                        </p:tgtEl>
                                      </p:cBhvr>
                                    </p:animEffect>
                                    <p:anim calcmode="lin" valueType="num">
                                      <p:cBhvr>
                                        <p:cTn id="8" dur="3000" fill="hold"/>
                                        <p:tgtEl>
                                          <p:spTgt spid="6"/>
                                        </p:tgtEl>
                                        <p:attrNameLst>
                                          <p:attrName>ppt_x</p:attrName>
                                        </p:attrNameLst>
                                      </p:cBhvr>
                                      <p:tavLst>
                                        <p:tav tm="0">
                                          <p:val>
                                            <p:strVal val="#ppt_x"/>
                                          </p:val>
                                        </p:tav>
                                        <p:tav tm="100000">
                                          <p:val>
                                            <p:strVal val="#ppt_x"/>
                                          </p:val>
                                        </p:tav>
                                      </p:tavLst>
                                    </p:anim>
                                    <p:anim calcmode="lin" valueType="num">
                                      <p:cBhvr>
                                        <p:cTn id="9" dur="3000" fill="hold"/>
                                        <p:tgtEl>
                                          <p:spTgt spid="6"/>
                                        </p:tgtEl>
                                        <p:attrNameLst>
                                          <p:attrName>ppt_y</p:attrName>
                                        </p:attrNameLst>
                                      </p:cBhvr>
                                      <p:tavLst>
                                        <p:tav tm="0">
                                          <p:val>
                                            <p:strVal val="#ppt_y+.1"/>
                                          </p:val>
                                        </p:tav>
                                        <p:tav tm="100000">
                                          <p:val>
                                            <p:strVal val="#ppt_y"/>
                                          </p:val>
                                        </p:tav>
                                      </p:tavLst>
                                    </p:anim>
                                  </p:childTnLst>
                                </p:cTn>
                              </p:par>
                            </p:childTnLst>
                          </p:cTn>
                        </p:par>
                        <p:par>
                          <p:cTn id="10" fill="hold">
                            <p:stCondLst>
                              <p:cond delay="3000"/>
                            </p:stCondLst>
                            <p:childTnLst>
                              <p:par>
                                <p:cTn id="11" presetID="2" presetClass="entr" presetSubtype="2" fill="hold" grpId="0" nodeType="afterEffect">
                                  <p:stCondLst>
                                    <p:cond delay="0"/>
                                  </p:stCondLst>
                                  <p:childTnLst>
                                    <p:set>
                                      <p:cBhvr>
                                        <p:cTn id="12" dur="1" fill="hold">
                                          <p:stCondLst>
                                            <p:cond delay="0"/>
                                          </p:stCondLst>
                                        </p:cTn>
                                        <p:tgtEl>
                                          <p:spTgt spid="7">
                                            <p:txEl>
                                              <p:pRg st="0" end="0"/>
                                            </p:txEl>
                                          </p:spTgt>
                                        </p:tgtEl>
                                        <p:attrNameLst>
                                          <p:attrName>style.visibility</p:attrName>
                                        </p:attrNameLst>
                                      </p:cBhvr>
                                      <p:to>
                                        <p:strVal val="visible"/>
                                      </p:to>
                                    </p:set>
                                    <p:anim calcmode="lin" valueType="num">
                                      <p:cBhvr additive="base">
                                        <p:cTn id="13" dur="500" fill="hold"/>
                                        <p:tgtEl>
                                          <p:spTgt spid="7">
                                            <p:txEl>
                                              <p:pRg st="0" end="0"/>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animEffect transition="in" filter="fade">
                                      <p:cBhvr>
                                        <p:cTn id="19" dur="500"/>
                                        <p:tgtEl>
                                          <p:spTgt spid="8"/>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xit" presetSubtype="0" fill="hold" grpId="1" nodeType="clickEffect">
                                  <p:stCondLst>
                                    <p:cond delay="0"/>
                                  </p:stCondLst>
                                  <p:childTnLst>
                                    <p:animEffect transition="out" filter="fade">
                                      <p:cBhvr>
                                        <p:cTn id="23" dur="500"/>
                                        <p:tgtEl>
                                          <p:spTgt spid="8"/>
                                        </p:tgtEl>
                                      </p:cBhvr>
                                    </p:animEffect>
                                    <p:set>
                                      <p:cBhvr>
                                        <p:cTn id="24" dur="1" fill="hold">
                                          <p:stCondLst>
                                            <p:cond delay="499"/>
                                          </p:stCondLst>
                                        </p:cTn>
                                        <p:tgtEl>
                                          <p:spTgt spid="8"/>
                                        </p:tgtEl>
                                        <p:attrNameLst>
                                          <p:attrName>style.visibility</p:attrName>
                                        </p:attrNameLst>
                                      </p:cBhvr>
                                      <p:to>
                                        <p:strVal val="hidden"/>
                                      </p:to>
                                    </p:set>
                                  </p:childTnLst>
                                </p:cTn>
                              </p:par>
                            </p:childTnLst>
                          </p:cTn>
                        </p:par>
                        <p:par>
                          <p:cTn id="25" fill="hold">
                            <p:stCondLst>
                              <p:cond delay="500"/>
                            </p:stCondLst>
                            <p:childTnLst>
                              <p:par>
                                <p:cTn id="26" presetID="2" presetClass="entr" presetSubtype="2" fill="hold" grpId="0" nodeType="afterEffect">
                                  <p:stCondLst>
                                    <p:cond delay="0"/>
                                  </p:stCondLst>
                                  <p:childTnLst>
                                    <p:set>
                                      <p:cBhvr>
                                        <p:cTn id="27" dur="1" fill="hold">
                                          <p:stCondLst>
                                            <p:cond delay="0"/>
                                          </p:stCondLst>
                                        </p:cTn>
                                        <p:tgtEl>
                                          <p:spTgt spid="7">
                                            <p:txEl>
                                              <p:pRg st="1" end="1"/>
                                            </p:txEl>
                                          </p:spTgt>
                                        </p:tgtEl>
                                        <p:attrNameLst>
                                          <p:attrName>style.visibility</p:attrName>
                                        </p:attrNameLst>
                                      </p:cBhvr>
                                      <p:to>
                                        <p:strVal val="visible"/>
                                      </p:to>
                                    </p:set>
                                    <p:anim calcmode="lin" valueType="num">
                                      <p:cBhvr additive="base">
                                        <p:cTn id="28" dur="500" fill="hold"/>
                                        <p:tgtEl>
                                          <p:spTgt spid="7">
                                            <p:txEl>
                                              <p:pRg st="1" end="1"/>
                                            </p:txEl>
                                          </p:spTgt>
                                        </p:tgtEl>
                                        <p:attrNameLst>
                                          <p:attrName>ppt_x</p:attrName>
                                        </p:attrNameLst>
                                      </p:cBhvr>
                                      <p:tavLst>
                                        <p:tav tm="0">
                                          <p:val>
                                            <p:strVal val="1+#ppt_w/2"/>
                                          </p:val>
                                        </p:tav>
                                        <p:tav tm="100000">
                                          <p:val>
                                            <p:strVal val="#ppt_x"/>
                                          </p:val>
                                        </p:tav>
                                      </p:tavLst>
                                    </p:anim>
                                    <p:anim calcmode="lin" valueType="num">
                                      <p:cBhvr additive="base">
                                        <p:cTn id="29" dur="500" fill="hold"/>
                                        <p:tgtEl>
                                          <p:spTgt spid="7">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uiExpand="1" build="p"/>
      <p:bldP spid="8" grpId="0" animBg="1"/>
      <p:bldP spid="8" grpId="1"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366887" y="624110"/>
            <a:ext cx="7167513" cy="1509490"/>
          </a:xfrm>
        </p:spPr>
        <p:txBody>
          <a:bodyPr>
            <a:normAutofit fontScale="90000"/>
          </a:bodyPr>
          <a:lstStyle/>
          <a:p>
            <a:pPr algn="ctr"/>
            <a:r>
              <a:rPr lang="en-US" altLang="ja-JP" sz="4000" dirty="0" smtClean="0"/>
              <a:t>STEP2</a:t>
            </a:r>
            <a:br>
              <a:rPr lang="en-US" altLang="ja-JP" sz="4000" dirty="0" smtClean="0"/>
            </a:br>
            <a:r>
              <a:rPr lang="en-US" altLang="ja-JP" dirty="0"/>
              <a:t>Implement risk </a:t>
            </a:r>
            <a:r>
              <a:rPr lang="en-US" altLang="ja-JP" dirty="0" smtClean="0"/>
              <a:t>assessment</a:t>
            </a:r>
            <a:r>
              <a:rPr lang="ja-JP" altLang="en-US" dirty="0"/>
              <a:t/>
            </a:r>
            <a:br>
              <a:rPr lang="ja-JP" altLang="en-US" dirty="0"/>
            </a:br>
            <a:r>
              <a:rPr lang="ja-JP" altLang="en-US" sz="2800" dirty="0" smtClean="0"/>
              <a:t>①</a:t>
            </a:r>
            <a:r>
              <a:rPr lang="en-US" altLang="ja-JP" sz="2800" dirty="0"/>
              <a:t> Identify trigger events and </a:t>
            </a:r>
            <a:r>
              <a:rPr lang="en-US" altLang="ja-JP" sz="2800" dirty="0" smtClean="0"/>
              <a:t>scenarios</a:t>
            </a:r>
            <a:endParaRPr kumimoji="1" lang="ja-JP" altLang="en-US" dirty="0"/>
          </a:p>
        </p:txBody>
      </p:sp>
      <p:sp>
        <p:nvSpPr>
          <p:cNvPr id="4" name="コンテンツ プレースホルダー 3"/>
          <p:cNvSpPr>
            <a:spLocks noGrp="1"/>
          </p:cNvSpPr>
          <p:nvPr>
            <p:ph idx="1"/>
          </p:nvPr>
        </p:nvSpPr>
        <p:spPr>
          <a:xfrm>
            <a:off x="1112364" y="2133600"/>
            <a:ext cx="7808536" cy="4050384"/>
          </a:xfrm>
        </p:spPr>
        <p:txBody>
          <a:bodyPr>
            <a:normAutofit/>
          </a:bodyPr>
          <a:lstStyle/>
          <a:p>
            <a:r>
              <a:rPr kumimoji="1" lang="ja-JP" altLang="en-US" sz="2000" dirty="0" smtClean="0"/>
              <a:t>（２）</a:t>
            </a:r>
            <a:r>
              <a:rPr lang="en-US" altLang="ja-JP" sz="2000" dirty="0"/>
              <a:t> Identify the following 3 types as events that can actualize latent danger. Implement (</a:t>
            </a:r>
            <a:r>
              <a:rPr lang="en-US" altLang="ja-JP" sz="2000" dirty="0" err="1"/>
              <a:t>i</a:t>
            </a:r>
            <a:r>
              <a:rPr lang="en-US" altLang="ja-JP" sz="2000" dirty="0"/>
              <a:t>) to (iii) in any </a:t>
            </a:r>
            <a:r>
              <a:rPr lang="en-US" altLang="ja-JP" sz="2000" dirty="0" smtClean="0"/>
              <a:t>order.</a:t>
            </a:r>
            <a:endParaRPr kumimoji="1" lang="ja-JP" altLang="en-US" sz="2000" dirty="0" smtClean="0"/>
          </a:p>
          <a:p>
            <a:pPr lvl="1"/>
            <a:r>
              <a:rPr kumimoji="1" lang="ja-JP" altLang="en-US" sz="1800" dirty="0" smtClean="0"/>
              <a:t>（</a:t>
            </a:r>
            <a:r>
              <a:rPr kumimoji="1" lang="en-US" altLang="ja-JP" sz="1800" dirty="0" err="1" smtClean="0"/>
              <a:t>i</a:t>
            </a:r>
            <a:r>
              <a:rPr kumimoji="1" lang="ja-JP" altLang="en-US" sz="1800" dirty="0" smtClean="0"/>
              <a:t>）</a:t>
            </a:r>
            <a:r>
              <a:rPr lang="en-US" altLang="ja-JP" sz="1800" dirty="0"/>
              <a:t> Defects of the works/operations </a:t>
            </a:r>
            <a:r>
              <a:rPr kumimoji="1" lang="ja-JP" altLang="en-US" sz="1800" dirty="0" smtClean="0"/>
              <a:t>→　</a:t>
            </a:r>
            <a:r>
              <a:rPr kumimoji="1" lang="en-US" altLang="ja-JP" sz="1800" dirty="0" smtClean="0">
                <a:hlinkClick r:id="rId3" action="ppaction://hlinksldjump" tooltip="表５を表示します"/>
              </a:rPr>
              <a:t>Table 5</a:t>
            </a:r>
            <a:endParaRPr kumimoji="1" lang="ja-JP" altLang="en-US" sz="1800" dirty="0" smtClean="0"/>
          </a:p>
          <a:p>
            <a:pPr lvl="1"/>
            <a:r>
              <a:rPr kumimoji="1" lang="ja-JP" altLang="en-US" sz="1800" dirty="0" smtClean="0"/>
              <a:t>（</a:t>
            </a:r>
            <a:r>
              <a:rPr kumimoji="1" lang="en-US" altLang="ja-JP" sz="1800" dirty="0" smtClean="0"/>
              <a:t>ii</a:t>
            </a:r>
            <a:r>
              <a:rPr kumimoji="1" lang="ja-JP" altLang="en-US" sz="1800" dirty="0" smtClean="0"/>
              <a:t>） </a:t>
            </a:r>
            <a:r>
              <a:rPr kumimoji="1" lang="en-US" altLang="ja-JP" sz="1800" dirty="0" smtClean="0"/>
              <a:t>D</a:t>
            </a:r>
            <a:r>
              <a:rPr lang="en-US" altLang="ja-JP" sz="1800" dirty="0" smtClean="0"/>
              <a:t>efects </a:t>
            </a:r>
            <a:r>
              <a:rPr lang="en-US" altLang="ja-JP" sz="1800" dirty="0"/>
              <a:t>of the </a:t>
            </a:r>
            <a:r>
              <a:rPr lang="en-US" altLang="ja-JP" sz="1800" dirty="0" smtClean="0"/>
              <a:t>equipment/devices </a:t>
            </a:r>
            <a:r>
              <a:rPr kumimoji="1" lang="ja-JP" altLang="en-US" sz="1800" dirty="0" smtClean="0"/>
              <a:t>→　</a:t>
            </a:r>
            <a:r>
              <a:rPr kumimoji="1" lang="en-US" altLang="ja-JP" sz="1800" dirty="0" smtClean="0"/>
              <a:t>Table 6 </a:t>
            </a:r>
            <a:r>
              <a:rPr kumimoji="1" lang="en-US" altLang="ja-JP" sz="1800" dirty="0" smtClean="0">
                <a:hlinkClick r:id="rId4" action="ppaction://hlinksldjump"/>
              </a:rPr>
              <a:t>(a)</a:t>
            </a:r>
            <a:r>
              <a:rPr kumimoji="1" lang="en-US" altLang="ja-JP" sz="1800" dirty="0" smtClean="0"/>
              <a:t> </a:t>
            </a:r>
            <a:r>
              <a:rPr kumimoji="1" lang="en-US" altLang="ja-JP" sz="1800" dirty="0" smtClean="0">
                <a:hlinkClick r:id="rId5" action="ppaction://hlinksldjump" tooltip="表6(b)を表示します "/>
              </a:rPr>
              <a:t>(b)</a:t>
            </a:r>
            <a:r>
              <a:rPr kumimoji="1" lang="en-US" altLang="ja-JP" sz="1800" dirty="0" smtClean="0"/>
              <a:t> </a:t>
            </a:r>
            <a:r>
              <a:rPr kumimoji="1" lang="en-US" altLang="ja-JP" sz="1800" dirty="0" smtClean="0">
                <a:hlinkClick r:id="rId6" action="ppaction://hlinksldjump" tooltip="表6(c)を表示します"/>
              </a:rPr>
              <a:t>(c)</a:t>
            </a:r>
            <a:endParaRPr kumimoji="1" lang="ja-JP" altLang="en-US" sz="1800" dirty="0" smtClean="0"/>
          </a:p>
          <a:p>
            <a:pPr lvl="1"/>
            <a:r>
              <a:rPr kumimoji="1" lang="ja-JP" altLang="en-US" sz="1800" dirty="0" smtClean="0"/>
              <a:t>（</a:t>
            </a:r>
            <a:r>
              <a:rPr kumimoji="1" lang="en-US" altLang="ja-JP" sz="1800" dirty="0" smtClean="0"/>
              <a:t>iii</a:t>
            </a:r>
            <a:r>
              <a:rPr kumimoji="1" lang="ja-JP" altLang="en-US" sz="1800" dirty="0" smtClean="0"/>
              <a:t>）</a:t>
            </a:r>
            <a:r>
              <a:rPr kumimoji="1" lang="en-US" altLang="ja-JP" sz="1800" dirty="0" smtClean="0"/>
              <a:t>E</a:t>
            </a:r>
            <a:r>
              <a:rPr lang="en-US" altLang="ja-JP" sz="1800" dirty="0" smtClean="0"/>
              <a:t>xternal factors </a:t>
            </a:r>
            <a:r>
              <a:rPr kumimoji="1" lang="ja-JP" altLang="en-US" sz="1800" dirty="0" smtClean="0"/>
              <a:t>→　</a:t>
            </a:r>
            <a:r>
              <a:rPr kumimoji="1" lang="en-US" altLang="ja-JP" sz="1800" dirty="0" smtClean="0">
                <a:hlinkClick r:id="rId7" action="ppaction://hlinksldjump" tooltip="表7を表示します"/>
              </a:rPr>
              <a:t>Table 7</a:t>
            </a:r>
            <a:endParaRPr kumimoji="1" lang="ja-JP" altLang="en-US" sz="1800" dirty="0" smtClean="0"/>
          </a:p>
          <a:p>
            <a:r>
              <a:rPr lang="en-US" altLang="ja-JP" sz="2000" dirty="0"/>
              <a:t>Here, let's consider (</a:t>
            </a:r>
            <a:r>
              <a:rPr lang="en-US" altLang="ja-JP" sz="2000" dirty="0" err="1"/>
              <a:t>i</a:t>
            </a:r>
            <a:r>
              <a:rPr lang="en-US" altLang="ja-JP" sz="2000" dirty="0"/>
              <a:t>) first</a:t>
            </a:r>
            <a:r>
              <a:rPr lang="en-US" altLang="ja-JP" sz="2000" dirty="0" smtClean="0"/>
              <a:t>. </a:t>
            </a:r>
            <a:r>
              <a:rPr lang="en-US" altLang="ja-JP" sz="2400" dirty="0" smtClean="0">
                <a:solidFill>
                  <a:srgbClr val="FF0000"/>
                </a:solidFill>
              </a:rPr>
              <a:t>“The </a:t>
            </a:r>
            <a:r>
              <a:rPr lang="en-US" altLang="ja-JP" sz="2400" dirty="0">
                <a:solidFill>
                  <a:srgbClr val="FF0000"/>
                </a:solidFill>
              </a:rPr>
              <a:t>air line V109 is opened by </a:t>
            </a:r>
            <a:r>
              <a:rPr lang="en-US" altLang="ja-JP" sz="2400" dirty="0" smtClean="0">
                <a:solidFill>
                  <a:srgbClr val="FF0000"/>
                </a:solidFill>
              </a:rPr>
              <a:t>mistake”</a:t>
            </a:r>
            <a:r>
              <a:rPr lang="en-US" altLang="ja-JP" sz="2000" dirty="0" smtClean="0"/>
              <a:t> </a:t>
            </a:r>
            <a:r>
              <a:rPr lang="en-US" altLang="ja-JP" sz="2000" dirty="0"/>
              <a:t>is identified as </a:t>
            </a:r>
            <a:r>
              <a:rPr lang="en-US" altLang="ja-JP" sz="2000" dirty="0" smtClean="0"/>
              <a:t>the trigger </a:t>
            </a:r>
            <a:r>
              <a:rPr lang="en-US" altLang="ja-JP" sz="2000" dirty="0"/>
              <a:t>event. </a:t>
            </a:r>
          </a:p>
          <a:p>
            <a:r>
              <a:rPr lang="en-US" altLang="ja-JP" sz="2000" dirty="0" smtClean="0"/>
              <a:t>Since </a:t>
            </a:r>
            <a:r>
              <a:rPr lang="en-US" altLang="ja-JP" sz="2000" dirty="0"/>
              <a:t>the </a:t>
            </a:r>
            <a:r>
              <a:rPr lang="en-US" altLang="ja-JP" sz="2000" dirty="0" smtClean="0"/>
              <a:t>V109 </a:t>
            </a:r>
            <a:r>
              <a:rPr lang="en-US" altLang="ja-JP" sz="2000" dirty="0"/>
              <a:t>shut by the preparatory was opened, this corresponds to "Unnecessary </a:t>
            </a:r>
            <a:r>
              <a:rPr lang="en-US" altLang="ja-JP" sz="2000" dirty="0" smtClean="0"/>
              <a:t>works / operations </a:t>
            </a:r>
            <a:r>
              <a:rPr lang="en-US" altLang="ja-JP" sz="2000" dirty="0"/>
              <a:t>are executed (Table 5)". </a:t>
            </a:r>
            <a:endParaRPr lang="ja-JP" altLang="en-US" sz="2000" dirty="0" smtClean="0"/>
          </a:p>
        </p:txBody>
      </p:sp>
      <p:sp>
        <p:nvSpPr>
          <p:cNvPr id="6" name="テキスト ボックス 5"/>
          <p:cNvSpPr txBox="1"/>
          <p:nvPr/>
        </p:nvSpPr>
        <p:spPr>
          <a:xfrm>
            <a:off x="906980" y="2233352"/>
            <a:ext cx="7555037" cy="2554545"/>
          </a:xfrm>
          <a:prstGeom prst="rect">
            <a:avLst/>
          </a:prstGeom>
          <a:solidFill>
            <a:schemeClr val="accent2">
              <a:lumMod val="20000"/>
              <a:lumOff val="80000"/>
            </a:schemeClr>
          </a:solidFill>
          <a:ln>
            <a:solidFill>
              <a:schemeClr val="tx1"/>
            </a:solidFill>
          </a:ln>
        </p:spPr>
        <p:txBody>
          <a:bodyPr wrap="square" rtlCol="0">
            <a:spAutoFit/>
          </a:bodyPr>
          <a:lstStyle/>
          <a:p>
            <a:r>
              <a:rPr lang="en-US" altLang="ja-JP" sz="2000" dirty="0"/>
              <a:t>In Risk Assessment, it is important to exhaustively identify events that might actualize latent danger (trigger events) and scenarios leading to a process accident. Examine possible defects of all works/operations, equipment and devices. This does not mean that you need to identify all trigger events and consider and implement risk reduction measures </a:t>
            </a:r>
            <a:r>
              <a:rPr lang="en-US" altLang="ja-JP" sz="2000" dirty="0">
                <a:solidFill>
                  <a:srgbClr val="FF0000"/>
                </a:solidFill>
              </a:rPr>
              <a:t>all at one time</a:t>
            </a:r>
            <a:r>
              <a:rPr lang="en-US" altLang="ja-JP" sz="2000" dirty="0" smtClean="0"/>
              <a:t>.</a:t>
            </a:r>
          </a:p>
          <a:p>
            <a:r>
              <a:rPr lang="en-US" altLang="ja-JP" sz="2000" dirty="0" smtClean="0"/>
              <a:t>You </a:t>
            </a:r>
            <a:r>
              <a:rPr lang="en-US" altLang="ja-JP" sz="2000" dirty="0"/>
              <a:t>may narrow down the scope of risk assessment in each case and implement measures in a few parts</a:t>
            </a:r>
            <a:r>
              <a:rPr lang="en-US" altLang="ja-JP" sz="2000" dirty="0" smtClean="0"/>
              <a:t>.</a:t>
            </a:r>
            <a:endParaRPr kumimoji="1" lang="ja-JP" altLang="en-US" dirty="0"/>
          </a:p>
        </p:txBody>
      </p:sp>
    </p:spTree>
    <p:extLst>
      <p:ext uri="{BB962C8B-B14F-4D97-AF65-F5344CB8AC3E}">
        <p14:creationId xmlns:p14="http://schemas.microsoft.com/office/powerpoint/2010/main" val="39638981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2" fill="hold" grpId="0" nodeType="with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anim calcmode="lin" valueType="num">
                                      <p:cBhvr additive="base">
                                        <p:cTn id="11" dur="500" fill="hold"/>
                                        <p:tgtEl>
                                          <p:spTgt spid="4">
                                            <p:txEl>
                                              <p:pRg st="1" end="1"/>
                                            </p:txEl>
                                          </p:spTgt>
                                        </p:tgtEl>
                                        <p:attrNameLst>
                                          <p:attrName>ppt_x</p:attrName>
                                        </p:attrNameLst>
                                      </p:cBhvr>
                                      <p:tavLst>
                                        <p:tav tm="0">
                                          <p:val>
                                            <p:strVal val="1+#ppt_w/2"/>
                                          </p:val>
                                        </p:tav>
                                        <p:tav tm="100000">
                                          <p:val>
                                            <p:strVal val="#ppt_x"/>
                                          </p:val>
                                        </p:tav>
                                      </p:tavLst>
                                    </p:anim>
                                    <p:anim calcmode="lin" valueType="num">
                                      <p:cBhvr additive="base">
                                        <p:cTn id="12" dur="500" fill="hold"/>
                                        <p:tgtEl>
                                          <p:spTgt spid="4">
                                            <p:txEl>
                                              <p:pRg st="1" end="1"/>
                                            </p:txEl>
                                          </p:spTgt>
                                        </p:tgtEl>
                                        <p:attrNameLst>
                                          <p:attrName>ppt_y</p:attrName>
                                        </p:attrNameLst>
                                      </p:cBhvr>
                                      <p:tavLst>
                                        <p:tav tm="0">
                                          <p:val>
                                            <p:strVal val="#ppt_y"/>
                                          </p:val>
                                        </p:tav>
                                        <p:tav tm="100000">
                                          <p:val>
                                            <p:strVal val="#ppt_y"/>
                                          </p:val>
                                        </p:tav>
                                      </p:tavLst>
                                    </p:anim>
                                  </p:childTnLst>
                                </p:cTn>
                              </p:par>
                              <p:par>
                                <p:cTn id="13" presetID="2" presetClass="entr" presetSubtype="2" fill="hold" grpId="0" nodeType="with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anim calcmode="lin" valueType="num">
                                      <p:cBhvr additive="base">
                                        <p:cTn id="15" dur="500" fill="hold"/>
                                        <p:tgtEl>
                                          <p:spTgt spid="4">
                                            <p:txEl>
                                              <p:pRg st="2" end="2"/>
                                            </p:txEl>
                                          </p:spTgt>
                                        </p:tgtEl>
                                        <p:attrNameLst>
                                          <p:attrName>ppt_x</p:attrName>
                                        </p:attrNameLst>
                                      </p:cBhvr>
                                      <p:tavLst>
                                        <p:tav tm="0">
                                          <p:val>
                                            <p:strVal val="1+#ppt_w/2"/>
                                          </p:val>
                                        </p:tav>
                                        <p:tav tm="100000">
                                          <p:val>
                                            <p:strVal val="#ppt_x"/>
                                          </p:val>
                                        </p:tav>
                                      </p:tavLst>
                                    </p:anim>
                                    <p:anim calcmode="lin" valueType="num">
                                      <p:cBhvr additive="base">
                                        <p:cTn id="16" dur="500" fill="hold"/>
                                        <p:tgtEl>
                                          <p:spTgt spid="4">
                                            <p:txEl>
                                              <p:pRg st="2" end="2"/>
                                            </p:txEl>
                                          </p:spTgt>
                                        </p:tgtEl>
                                        <p:attrNameLst>
                                          <p:attrName>ppt_y</p:attrName>
                                        </p:attrNameLst>
                                      </p:cBhvr>
                                      <p:tavLst>
                                        <p:tav tm="0">
                                          <p:val>
                                            <p:strVal val="#ppt_y"/>
                                          </p:val>
                                        </p:tav>
                                        <p:tav tm="100000">
                                          <p:val>
                                            <p:strVal val="#ppt_y"/>
                                          </p:val>
                                        </p:tav>
                                      </p:tavLst>
                                    </p:anim>
                                  </p:childTnLst>
                                </p:cTn>
                              </p:par>
                              <p:par>
                                <p:cTn id="17" presetID="2" presetClass="entr" presetSubtype="2" fill="hold" grpId="0" nodeType="with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anim calcmode="lin" valueType="num">
                                      <p:cBhvr additive="base">
                                        <p:cTn id="19" dur="500" fill="hold"/>
                                        <p:tgtEl>
                                          <p:spTgt spid="4">
                                            <p:txEl>
                                              <p:pRg st="3" end="3"/>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4">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4">
                                            <p:txEl>
                                              <p:pRg st="4" end="4"/>
                                            </p:txEl>
                                          </p:spTgt>
                                        </p:tgtEl>
                                        <p:attrNameLst>
                                          <p:attrName>style.visibility</p:attrName>
                                        </p:attrNameLst>
                                      </p:cBhvr>
                                      <p:to>
                                        <p:strVal val="visible"/>
                                      </p:to>
                                    </p:set>
                                    <p:anim calcmode="lin" valueType="num">
                                      <p:cBhvr additive="base">
                                        <p:cTn id="25" dur="500" fill="hold"/>
                                        <p:tgtEl>
                                          <p:spTgt spid="4">
                                            <p:txEl>
                                              <p:pRg st="4" end="4"/>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4">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2" fill="hold" grpId="0" nodeType="clickEffect">
                                  <p:stCondLst>
                                    <p:cond delay="0"/>
                                  </p:stCondLst>
                                  <p:childTnLst>
                                    <p:set>
                                      <p:cBhvr>
                                        <p:cTn id="30" dur="1" fill="hold">
                                          <p:stCondLst>
                                            <p:cond delay="0"/>
                                          </p:stCondLst>
                                        </p:cTn>
                                        <p:tgtEl>
                                          <p:spTgt spid="4">
                                            <p:txEl>
                                              <p:pRg st="5" end="5"/>
                                            </p:txEl>
                                          </p:spTgt>
                                        </p:tgtEl>
                                        <p:attrNameLst>
                                          <p:attrName>style.visibility</p:attrName>
                                        </p:attrNameLst>
                                      </p:cBhvr>
                                      <p:to>
                                        <p:strVal val="visible"/>
                                      </p:to>
                                    </p:set>
                                    <p:anim calcmode="lin" valueType="num">
                                      <p:cBhvr additive="base">
                                        <p:cTn id="31" dur="500" fill="hold"/>
                                        <p:tgtEl>
                                          <p:spTgt spid="4">
                                            <p:txEl>
                                              <p:pRg st="5" end="5"/>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4">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2" fill="hold" grpId="0" nodeType="clickEffect">
                                  <p:stCondLst>
                                    <p:cond delay="0"/>
                                  </p:stCondLst>
                                  <p:childTnLst>
                                    <p:set>
                                      <p:cBhvr>
                                        <p:cTn id="36" dur="1" fill="hold">
                                          <p:stCondLst>
                                            <p:cond delay="0"/>
                                          </p:stCondLst>
                                        </p:cTn>
                                        <p:tgtEl>
                                          <p:spTgt spid="6"/>
                                        </p:tgtEl>
                                        <p:attrNameLst>
                                          <p:attrName>style.visibility</p:attrName>
                                        </p:attrNameLst>
                                      </p:cBhvr>
                                      <p:to>
                                        <p:strVal val="visible"/>
                                      </p:to>
                                    </p:set>
                                    <p:anim calcmode="lin" valueType="num">
                                      <p:cBhvr additive="base">
                                        <p:cTn id="37" dur="500" fill="hold"/>
                                        <p:tgtEl>
                                          <p:spTgt spid="6"/>
                                        </p:tgtEl>
                                        <p:attrNameLst>
                                          <p:attrName>ppt_x</p:attrName>
                                        </p:attrNameLst>
                                      </p:cBhvr>
                                      <p:tavLst>
                                        <p:tav tm="0">
                                          <p:val>
                                            <p:strVal val="1+#ppt_w/2"/>
                                          </p:val>
                                        </p:tav>
                                        <p:tav tm="100000">
                                          <p:val>
                                            <p:strVal val="#ppt_x"/>
                                          </p:val>
                                        </p:tav>
                                      </p:tavLst>
                                    </p:anim>
                                    <p:anim calcmode="lin" valueType="num">
                                      <p:cBhvr additive="base">
                                        <p:cTn id="38" dur="500" fill="hold"/>
                                        <p:tgtEl>
                                          <p:spTgt spid="6"/>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xit" presetSubtype="2" fill="hold" grpId="1" nodeType="clickEffect">
                                  <p:stCondLst>
                                    <p:cond delay="0"/>
                                  </p:stCondLst>
                                  <p:childTnLst>
                                    <p:anim calcmode="lin" valueType="num">
                                      <p:cBhvr additive="base">
                                        <p:cTn id="42" dur="500"/>
                                        <p:tgtEl>
                                          <p:spTgt spid="6"/>
                                        </p:tgtEl>
                                        <p:attrNameLst>
                                          <p:attrName>ppt_x</p:attrName>
                                        </p:attrNameLst>
                                      </p:cBhvr>
                                      <p:tavLst>
                                        <p:tav tm="0">
                                          <p:val>
                                            <p:strVal val="ppt_x"/>
                                          </p:val>
                                        </p:tav>
                                        <p:tav tm="100000">
                                          <p:val>
                                            <p:strVal val="1+ppt_w/2"/>
                                          </p:val>
                                        </p:tav>
                                      </p:tavLst>
                                    </p:anim>
                                    <p:anim calcmode="lin" valueType="num">
                                      <p:cBhvr additive="base">
                                        <p:cTn id="43" dur="500"/>
                                        <p:tgtEl>
                                          <p:spTgt spid="6"/>
                                        </p:tgtEl>
                                        <p:attrNameLst>
                                          <p:attrName>ppt_y</p:attrName>
                                        </p:attrNameLst>
                                      </p:cBhvr>
                                      <p:tavLst>
                                        <p:tav tm="0">
                                          <p:val>
                                            <p:strVal val="ppt_y"/>
                                          </p:val>
                                        </p:tav>
                                        <p:tav tm="100000">
                                          <p:val>
                                            <p:strVal val="ppt_y"/>
                                          </p:val>
                                        </p:tav>
                                      </p:tavLst>
                                    </p:anim>
                                    <p:set>
                                      <p:cBhvr>
                                        <p:cTn id="44" dur="1" fill="hold">
                                          <p:stCondLst>
                                            <p:cond delay="499"/>
                                          </p:stCondLst>
                                        </p:cTn>
                                        <p:tgtEl>
                                          <p:spTgt spid="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P spid="6" grpId="0" animBg="1"/>
      <p:bldP spid="6" grpId="1"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コンテンツ プレースホルダー 3"/>
          <p:cNvGraphicFramePr>
            <a:graphicFrameLocks noGrp="1"/>
          </p:cNvGraphicFramePr>
          <p:nvPr>
            <p:ph idx="1"/>
            <p:extLst>
              <p:ext uri="{D42A27DB-BD31-4B8C-83A1-F6EECF244321}">
                <p14:modId xmlns:p14="http://schemas.microsoft.com/office/powerpoint/2010/main" val="1268756197"/>
              </p:ext>
            </p:extLst>
          </p:nvPr>
        </p:nvGraphicFramePr>
        <p:xfrm>
          <a:off x="1279943" y="1652364"/>
          <a:ext cx="6591300" cy="3048478"/>
        </p:xfrm>
        <a:graphic>
          <a:graphicData uri="http://schemas.openxmlformats.org/drawingml/2006/table">
            <a:tbl>
              <a:tblPr>
                <a:tableStyleId>{5C22544A-7EE6-4342-B048-85BDC9FD1C3A}</a:tableStyleId>
              </a:tblPr>
              <a:tblGrid>
                <a:gridCol w="284906"/>
                <a:gridCol w="1096678"/>
                <a:gridCol w="4113750"/>
                <a:gridCol w="1095966"/>
              </a:tblGrid>
              <a:tr h="319152">
                <a:tc gridSpan="4">
                  <a:txBody>
                    <a:bodyPr/>
                    <a:lstStyle/>
                    <a:p>
                      <a:pPr algn="l" fontAlgn="b"/>
                      <a:r>
                        <a:rPr lang="en-US" altLang="ja-JP" sz="1800" u="none" strike="noStrike" dirty="0" smtClean="0">
                          <a:effectLst/>
                        </a:rPr>
                        <a:t>STEP2 Implementation of risk assessment</a:t>
                      </a:r>
                      <a:endParaRPr lang="ja-JP" altLang="en-US" sz="1800" b="1" i="0" u="none" strike="noStrike" dirty="0">
                        <a:solidFill>
                          <a:srgbClr val="000000"/>
                        </a:solidFill>
                        <a:effectLst/>
                        <a:latin typeface="ＭＳ Ｐゴシック" panose="020B0600070205080204" pitchFamily="50" charset="-128"/>
                        <a:ea typeface="+mn-ea"/>
                      </a:endParaRPr>
                    </a:p>
                  </a:txBody>
                  <a:tcPr marL="0" marR="0" marT="0" marB="0" anchor="b">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a:p>
                  </a:txBody>
                  <a:tcPr/>
                </a:tc>
                <a:tc hMerge="1">
                  <a:txBody>
                    <a:bodyPr/>
                    <a:lstStyle/>
                    <a:p>
                      <a:endParaRPr kumimoji="1" lang="ja-JP" altLang="en-US"/>
                    </a:p>
                  </a:txBody>
                  <a:tcPr/>
                </a:tc>
                <a:tc hMerge="1">
                  <a:txBody>
                    <a:bodyPr/>
                    <a:lstStyle/>
                    <a:p>
                      <a:pPr algn="l" fontAlgn="b"/>
                      <a:endParaRPr lang="ja-JP" altLang="en-US" sz="8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b"/>
                </a:tc>
              </a:tr>
              <a:tr h="957457">
                <a:tc rowSpan="2" gridSpan="2">
                  <a:txBody>
                    <a:bodyPr/>
                    <a:lstStyle/>
                    <a:p>
                      <a:pPr marL="36000" algn="l" fontAlgn="ctr"/>
                      <a:r>
                        <a:rPr lang="en-US" altLang="ja-JP" sz="1800" u="none" strike="noStrike" dirty="0" smtClean="0">
                          <a:effectLst/>
                          <a:latin typeface="+mn-lt"/>
                        </a:rPr>
                        <a:t>Operation, equipment/devices and their purpose</a:t>
                      </a:r>
                      <a:endParaRPr lang="ja-JP" altLang="en-US" sz="1800" b="0" i="0" u="none" strike="noStrike" dirty="0">
                        <a:solidFill>
                          <a:srgbClr val="000000"/>
                        </a:solidFill>
                        <a:effectLst/>
                        <a:latin typeface="+mn-lt"/>
                        <a:ea typeface="+mn-ea"/>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2" hMerge="1">
                  <a:txBody>
                    <a:bodyPr/>
                    <a:lstStyle/>
                    <a:p>
                      <a:endParaRPr kumimoji="1" lang="ja-JP" altLang="en-US"/>
                    </a:p>
                  </a:txBody>
                  <a:tcPr/>
                </a:tc>
                <a:tc>
                  <a:txBody>
                    <a:bodyPr/>
                    <a:lstStyle/>
                    <a:p>
                      <a:r>
                        <a:rPr lang="ja-JP" altLang="en-US" dirty="0" smtClean="0"/>
                        <a:t>（</a:t>
                      </a:r>
                      <a:r>
                        <a:rPr lang="en-US" altLang="ja-JP" dirty="0" smtClean="0"/>
                        <a:t>Operation</a:t>
                      </a:r>
                      <a:r>
                        <a:rPr lang="ja-JP" altLang="en-US" dirty="0" smtClean="0"/>
                        <a:t>）２．</a:t>
                      </a:r>
                      <a:r>
                        <a:rPr lang="en-US" altLang="ja-JP" dirty="0" smtClean="0"/>
                        <a:t>Operation</a:t>
                      </a:r>
                      <a:r>
                        <a:rPr lang="ja-JP" altLang="en-US" dirty="0" smtClean="0"/>
                        <a:t>（</a:t>
                      </a:r>
                      <a:r>
                        <a:rPr lang="en-US" altLang="ja-JP" dirty="0" smtClean="0"/>
                        <a:t>Loading / Mixing / Unloading</a:t>
                      </a:r>
                      <a:r>
                        <a:rPr lang="ja-JP" altLang="en-US" dirty="0" smtClean="0"/>
                        <a:t>）：</a:t>
                      </a:r>
                      <a:r>
                        <a:rPr lang="en-US" altLang="ja-JP" dirty="0" smtClean="0"/>
                        <a:t>Shut the V109 of Air line</a:t>
                      </a:r>
                      <a:endParaRPr lang="ja-JP" altLang="en-US" dirty="0" smtClean="0"/>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dot"/>
                      <a:round/>
                      <a:headEnd type="none" w="med" len="med"/>
                      <a:tailEnd type="none" w="med" len="med"/>
                    </a:lnB>
                    <a:solidFill>
                      <a:schemeClr val="bg1"/>
                    </a:solidFill>
                  </a:tcPr>
                </a:tc>
                <a:tc rowSpan="2">
                  <a:txBody>
                    <a:bodyPr/>
                    <a:lstStyle/>
                    <a:p>
                      <a:pPr algn="ctr" fontAlgn="b"/>
                      <a:r>
                        <a:rPr lang="ja-JP" altLang="en-US" sz="800" u="none" strike="noStrike" dirty="0">
                          <a:effectLst/>
                        </a:rPr>
                        <a:t>　</a:t>
                      </a:r>
                      <a:endParaRPr lang="ja-JP" altLang="en-US" sz="8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857469">
                <a:tc gridSpan="2" vMerge="1">
                  <a:txBody>
                    <a:bodyPr/>
                    <a:lstStyle/>
                    <a:p>
                      <a:endParaRPr kumimoji="1" lang="ja-JP" altLang="en-US"/>
                    </a:p>
                  </a:txBody>
                  <a:tcPr/>
                </a:tc>
                <a:tc hMerge="1" vMerge="1">
                  <a:txBody>
                    <a:bodyPr/>
                    <a:lstStyle/>
                    <a:p>
                      <a:endParaRPr kumimoji="1" lang="ja-JP" altLang="en-US"/>
                    </a:p>
                  </a:txBody>
                  <a:tcPr/>
                </a:tc>
                <a:tc>
                  <a:txBody>
                    <a:bodyPr/>
                    <a:lstStyle/>
                    <a:p>
                      <a:r>
                        <a:rPr lang="ja-JP" altLang="en-US" dirty="0" smtClean="0"/>
                        <a:t>（</a:t>
                      </a:r>
                      <a:r>
                        <a:rPr lang="en-US" altLang="ja-JP" dirty="0" smtClean="0"/>
                        <a:t>Purpose</a:t>
                      </a:r>
                      <a:r>
                        <a:rPr lang="ja-JP" altLang="en-US" dirty="0" smtClean="0"/>
                        <a:t>）</a:t>
                      </a:r>
                      <a:r>
                        <a:rPr lang="en-US" altLang="ja-JP" dirty="0" smtClean="0"/>
                        <a:t>A dust explosion is prevented by the inert-gas replacement in the tank. </a:t>
                      </a:r>
                      <a:endParaRPr kumimoji="1" lang="ja-JP" altLang="en-US" dirty="0"/>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kumimoji="1" lang="ja-JP" altLang="en-US"/>
                    </a:p>
                  </a:txBody>
                  <a:tcPr/>
                </a:tc>
              </a:tr>
              <a:tr h="857469">
                <a:tc>
                  <a:txBody>
                    <a:bodyPr/>
                    <a:lstStyle/>
                    <a:p>
                      <a:pPr marL="36000" algn="ctr" fontAlgn="ctr"/>
                      <a:r>
                        <a:rPr lang="ja-JP" altLang="en-US" sz="1400" b="0" i="0" u="none" strike="noStrike" dirty="0" smtClean="0">
                          <a:solidFill>
                            <a:srgbClr val="000000"/>
                          </a:solidFill>
                          <a:effectLst/>
                          <a:latin typeface="+mn-lt"/>
                          <a:ea typeface="+mn-ea"/>
                        </a:rPr>
                        <a:t>①</a:t>
                      </a:r>
                      <a:r>
                        <a:rPr lang="en-US" altLang="ja-JP" sz="1400" b="0" i="0" u="none" strike="noStrike" dirty="0" smtClean="0">
                          <a:solidFill>
                            <a:srgbClr val="000000"/>
                          </a:solidFill>
                          <a:effectLst/>
                          <a:latin typeface="+mn-lt"/>
                          <a:ea typeface="+mn-ea"/>
                        </a:rPr>
                        <a:t>Trigger</a:t>
                      </a:r>
                      <a:endParaRPr lang="ja-JP" altLang="en-US" sz="1400" b="0" i="0" u="none" strike="noStrike" dirty="0">
                        <a:solidFill>
                          <a:srgbClr val="000000"/>
                        </a:solidFill>
                        <a:effectLst/>
                        <a:latin typeface="+mn-lt"/>
                        <a:ea typeface="+mn-ea"/>
                      </a:endParaRPr>
                    </a:p>
                  </a:txBody>
                  <a:tcPr marL="0" marR="0" marT="0" marB="0"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lgDash"/>
                      <a:round/>
                      <a:headEnd type="none" w="med" len="med"/>
                      <a:tailEnd type="none" w="med" len="med"/>
                    </a:lnB>
                    <a:solidFill>
                      <a:srgbClr val="FFFFCC"/>
                    </a:solidFill>
                  </a:tcPr>
                </a:tc>
                <a:tc>
                  <a:txBody>
                    <a:bodyPr/>
                    <a:lstStyle/>
                    <a:p>
                      <a:pPr marL="36000" algn="l" fontAlgn="ctr"/>
                      <a:r>
                        <a:rPr lang="en-US" altLang="ja-JP" sz="1200" b="0" i="0" u="none" strike="noStrike" dirty="0" smtClean="0">
                          <a:solidFill>
                            <a:srgbClr val="000000"/>
                          </a:solidFill>
                          <a:effectLst/>
                          <a:latin typeface="+mn-lt"/>
                          <a:ea typeface="+mn-ea"/>
                        </a:rPr>
                        <a:t>Trigger events (early events)</a:t>
                      </a:r>
                      <a:endParaRPr lang="ja-JP" altLang="en-US" sz="1200" b="0" i="0" u="none" strike="noStrike" dirty="0">
                        <a:solidFill>
                          <a:srgbClr val="000000"/>
                        </a:solidFill>
                        <a:effectLst/>
                        <a:latin typeface="+mn-lt"/>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lgDash"/>
                      <a:round/>
                      <a:headEnd type="none" w="med" len="med"/>
                      <a:tailEnd type="none" w="med" len="med"/>
                    </a:lnB>
                    <a:solidFill>
                      <a:srgbClr val="FFFFCC"/>
                    </a:solidFill>
                  </a:tcPr>
                </a:tc>
                <a:tc>
                  <a:txBody>
                    <a:bodyPr/>
                    <a:lstStyle/>
                    <a:p>
                      <a:pPr algn="l" fontAlgn="t"/>
                      <a:endParaRPr lang="ja-JP" altLang="en-US" sz="1800" b="0" i="0" u="none" strike="noStrike" dirty="0">
                        <a:solidFill>
                          <a:srgbClr val="000000"/>
                        </a:solidFill>
                        <a:effectLst/>
                        <a:latin typeface="ＭＳ Ｐ明朝" panose="02020600040205080304" pitchFamily="18" charset="-128"/>
                        <a:ea typeface="ＭＳ Ｐ明朝" panose="02020600040205080304" pitchFamily="18"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lgDash"/>
                      <a:round/>
                      <a:headEnd type="none" w="med" len="med"/>
                      <a:tailEnd type="none" w="med" len="med"/>
                    </a:lnB>
                    <a:solidFill>
                      <a:schemeClr val="bg1"/>
                    </a:solidFill>
                  </a:tcPr>
                </a:tc>
                <a:tc>
                  <a:txBody>
                    <a:bodyPr/>
                    <a:lstStyle/>
                    <a:p>
                      <a:pPr marL="36000" algn="l" fontAlgn="ctr"/>
                      <a:r>
                        <a:rPr kumimoji="1" lang="en-US" altLang="ja-JP" sz="1400" kern="1200" dirty="0" smtClean="0">
                          <a:solidFill>
                            <a:schemeClr val="dk1"/>
                          </a:solidFill>
                          <a:effectLst/>
                          <a:latin typeface="+mn-lt"/>
                          <a:ea typeface="+mn-ea"/>
                          <a:cs typeface="+mn-cs"/>
                        </a:rPr>
                        <a:t>(Reference: Tables 5 to 7)</a:t>
                      </a:r>
                      <a:endParaRPr lang="ja-JP" altLang="en-US" sz="14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lgDash"/>
                      <a:round/>
                      <a:headEnd type="none" w="med" len="med"/>
                      <a:tailEnd type="none" w="med" len="med"/>
                    </a:lnB>
                    <a:solidFill>
                      <a:schemeClr val="bg1"/>
                    </a:solidFill>
                  </a:tcPr>
                </a:tc>
              </a:tr>
            </a:tbl>
          </a:graphicData>
        </a:graphic>
      </p:graphicFrame>
      <p:sp>
        <p:nvSpPr>
          <p:cNvPr id="5" name="タイトル 1"/>
          <p:cNvSpPr txBox="1">
            <a:spLocks/>
          </p:cNvSpPr>
          <p:nvPr/>
        </p:nvSpPr>
        <p:spPr>
          <a:xfrm>
            <a:off x="1282043" y="586403"/>
            <a:ext cx="6589199" cy="629655"/>
          </a:xfrm>
          <a:prstGeom prst="rect">
            <a:avLst/>
          </a:prstGeom>
        </p:spPr>
        <p:txBody>
          <a:bodyPr vert="horz" lIns="91440" tIns="45720" rIns="91440" bIns="45720" rtlCol="0" anchor="t">
            <a:noAutofit/>
          </a:bodyPr>
          <a:lstStyle>
            <a:lvl1pPr algn="l" defTabSz="457200" rtl="0" eaLnBrk="1" latinLnBrk="0" hangingPunct="1">
              <a:spcBef>
                <a:spcPct val="0"/>
              </a:spcBef>
              <a:buNone/>
              <a:defRPr kumimoji="1" sz="3600" kern="1200">
                <a:solidFill>
                  <a:schemeClr val="tx1">
                    <a:lumMod val="85000"/>
                    <a:lumOff val="15000"/>
                  </a:schemeClr>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pPr algn="ctr"/>
            <a:r>
              <a:rPr lang="en-US" altLang="ja-JP" sz="2800" dirty="0"/>
              <a:t>The record to the implementation sheet</a:t>
            </a:r>
            <a:endParaRPr lang="ja-JP" altLang="en-US" sz="2800" dirty="0"/>
          </a:p>
        </p:txBody>
      </p:sp>
      <p:sp>
        <p:nvSpPr>
          <p:cNvPr id="6" name="テキスト ボックス 5"/>
          <p:cNvSpPr txBox="1"/>
          <p:nvPr/>
        </p:nvSpPr>
        <p:spPr>
          <a:xfrm>
            <a:off x="2606823" y="4026418"/>
            <a:ext cx="4174367" cy="369332"/>
          </a:xfrm>
          <a:prstGeom prst="rect">
            <a:avLst/>
          </a:prstGeom>
          <a:noFill/>
        </p:spPr>
        <p:txBody>
          <a:bodyPr wrap="square" rtlCol="0">
            <a:spAutoFit/>
          </a:bodyPr>
          <a:lstStyle/>
          <a:p>
            <a:pPr marL="36000" lvl="0" defTabSz="457200" fontAlgn="t">
              <a:defRPr/>
            </a:pPr>
            <a:r>
              <a:rPr lang="en-US" altLang="ja-JP" dirty="0">
                <a:solidFill>
                  <a:schemeClr val="dk1"/>
                </a:solidFill>
              </a:rPr>
              <a:t>The air line V109 is opened by mistake</a:t>
            </a:r>
            <a:endParaRPr lang="ja-JP" altLang="en-US" sz="1600" dirty="0">
              <a:solidFill>
                <a:srgbClr val="000000"/>
              </a:solidFill>
              <a:latin typeface="ＭＳ Ｐ明朝" panose="02020600040205080304" pitchFamily="18" charset="-128"/>
              <a:ea typeface="ＭＳ Ｐ明朝" panose="02020600040205080304" pitchFamily="18" charset="-128"/>
            </a:endParaRPr>
          </a:p>
        </p:txBody>
      </p:sp>
    </p:spTree>
    <p:extLst>
      <p:ext uri="{BB962C8B-B14F-4D97-AF65-F5344CB8AC3E}">
        <p14:creationId xmlns:p14="http://schemas.microsoft.com/office/powerpoint/2010/main" val="31108175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3000"/>
                                        <p:tgtEl>
                                          <p:spTgt spid="6"/>
                                        </p:tgtEl>
                                      </p:cBhvr>
                                    </p:animEffect>
                                    <p:anim calcmode="lin" valueType="num">
                                      <p:cBhvr>
                                        <p:cTn id="8" dur="3000" fill="hold"/>
                                        <p:tgtEl>
                                          <p:spTgt spid="6"/>
                                        </p:tgtEl>
                                        <p:attrNameLst>
                                          <p:attrName>ppt_x</p:attrName>
                                        </p:attrNameLst>
                                      </p:cBhvr>
                                      <p:tavLst>
                                        <p:tav tm="0">
                                          <p:val>
                                            <p:strVal val="#ppt_x"/>
                                          </p:val>
                                        </p:tav>
                                        <p:tav tm="100000">
                                          <p:val>
                                            <p:strVal val="#ppt_x"/>
                                          </p:val>
                                        </p:tav>
                                      </p:tavLst>
                                    </p:anim>
                                    <p:anim calcmode="lin" valueType="num">
                                      <p:cBhvr>
                                        <p:cTn id="9" dur="3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366887" y="624110"/>
            <a:ext cx="7167513" cy="1623790"/>
          </a:xfrm>
        </p:spPr>
        <p:txBody>
          <a:bodyPr>
            <a:normAutofit fontScale="90000"/>
          </a:bodyPr>
          <a:lstStyle/>
          <a:p>
            <a:pPr algn="ctr"/>
            <a:r>
              <a:rPr lang="en-US" altLang="ja-JP" sz="4000" dirty="0" smtClean="0"/>
              <a:t>STEP2</a:t>
            </a:r>
            <a:br>
              <a:rPr lang="en-US" altLang="ja-JP" sz="4000" dirty="0" smtClean="0"/>
            </a:br>
            <a:r>
              <a:rPr lang="en-US" altLang="ja-JP" dirty="0"/>
              <a:t>Implement risk </a:t>
            </a:r>
            <a:r>
              <a:rPr lang="en-US" altLang="ja-JP" dirty="0" smtClean="0"/>
              <a:t>assessment</a:t>
            </a:r>
            <a:r>
              <a:rPr lang="ja-JP" altLang="en-US" dirty="0"/>
              <a:t/>
            </a:r>
            <a:br>
              <a:rPr lang="ja-JP" altLang="en-US" dirty="0"/>
            </a:br>
            <a:r>
              <a:rPr lang="ja-JP" altLang="en-US" sz="2700" dirty="0" smtClean="0"/>
              <a:t>①</a:t>
            </a:r>
            <a:r>
              <a:rPr lang="en-US" altLang="ja-JP" sz="2700" dirty="0"/>
              <a:t>Identify trigger events and </a:t>
            </a:r>
            <a:r>
              <a:rPr lang="en-US" altLang="ja-JP" sz="2700" dirty="0" smtClean="0"/>
              <a:t>scenarios</a:t>
            </a:r>
            <a:endParaRPr kumimoji="1" lang="ja-JP" altLang="en-US" sz="2700" dirty="0"/>
          </a:p>
        </p:txBody>
      </p:sp>
      <p:sp>
        <p:nvSpPr>
          <p:cNvPr id="3" name="コンテンツ プレースホルダー 3"/>
          <p:cNvSpPr>
            <a:spLocks noGrp="1"/>
          </p:cNvSpPr>
          <p:nvPr>
            <p:ph idx="1"/>
          </p:nvPr>
        </p:nvSpPr>
        <p:spPr>
          <a:xfrm>
            <a:off x="1084083" y="2133600"/>
            <a:ext cx="7751975" cy="4050384"/>
          </a:xfrm>
        </p:spPr>
        <p:txBody>
          <a:bodyPr>
            <a:normAutofit/>
          </a:bodyPr>
          <a:lstStyle/>
          <a:p>
            <a:r>
              <a:rPr kumimoji="1" lang="ja-JP" altLang="en-US" dirty="0" smtClean="0"/>
              <a:t>（３）</a:t>
            </a:r>
            <a:r>
              <a:rPr lang="en-US" altLang="ja-JP" dirty="0"/>
              <a:t> Compile the process from trigger event to a process accident into </a:t>
            </a:r>
            <a:r>
              <a:rPr lang="en-US" altLang="ja-JP" dirty="0" smtClean="0"/>
              <a:t>scenarios.</a:t>
            </a:r>
            <a:endParaRPr kumimoji="1" lang="ja-JP" altLang="en-US" dirty="0" smtClean="0"/>
          </a:p>
          <a:p>
            <a:r>
              <a:rPr lang="en-US" altLang="ja-JP" dirty="0"/>
              <a:t>Since air always flows into T100 by open of V109, </a:t>
            </a:r>
            <a:r>
              <a:rPr lang="ja-JP" altLang="en-US" sz="2400" dirty="0" smtClean="0">
                <a:solidFill>
                  <a:srgbClr val="FF0000"/>
                </a:solidFill>
              </a:rPr>
              <a:t>③</a:t>
            </a:r>
            <a:r>
              <a:rPr lang="en-US" altLang="ja-JP" sz="2400" dirty="0" smtClean="0">
                <a:solidFill>
                  <a:srgbClr val="FF0000"/>
                </a:solidFill>
              </a:rPr>
              <a:t>nitrogen </a:t>
            </a:r>
            <a:r>
              <a:rPr lang="en-US" altLang="ja-JP" sz="2400" dirty="0">
                <a:solidFill>
                  <a:srgbClr val="FF0000"/>
                </a:solidFill>
              </a:rPr>
              <a:t>replacement is insufficient</a:t>
            </a:r>
            <a:r>
              <a:rPr lang="en-US" altLang="ja-JP" dirty="0" smtClean="0"/>
              <a:t>.</a:t>
            </a:r>
            <a:endParaRPr lang="ja-JP" altLang="en-US" dirty="0" smtClean="0"/>
          </a:p>
          <a:p>
            <a:r>
              <a:rPr lang="en-US" altLang="ja-JP" dirty="0"/>
              <a:t>That is, the oxygen concentration in T100 may exceed </a:t>
            </a:r>
            <a:r>
              <a:rPr lang="en-US" altLang="ja-JP" dirty="0" smtClean="0"/>
              <a:t>limiting oxygen concentration (LOC).</a:t>
            </a:r>
            <a:endParaRPr lang="ja-JP" altLang="en-US" dirty="0" smtClean="0"/>
          </a:p>
          <a:p>
            <a:r>
              <a:rPr lang="en-US" altLang="ja-JP" dirty="0"/>
              <a:t>Then, during </a:t>
            </a:r>
            <a:r>
              <a:rPr lang="ja-JP" altLang="en-US" dirty="0" smtClean="0"/>
              <a:t>⑤</a:t>
            </a:r>
            <a:r>
              <a:rPr lang="en-US" altLang="ja-JP" dirty="0" smtClean="0"/>
              <a:t>unloading</a:t>
            </a:r>
            <a:r>
              <a:rPr lang="en-US" altLang="ja-JP" dirty="0"/>
              <a:t>, powder is dispersed by airflow in T100 and </a:t>
            </a:r>
            <a:r>
              <a:rPr lang="en-US" altLang="ja-JP" sz="2400" dirty="0">
                <a:solidFill>
                  <a:srgbClr val="FF0000"/>
                </a:solidFill>
              </a:rPr>
              <a:t>dust </a:t>
            </a:r>
            <a:r>
              <a:rPr lang="en-US" altLang="ja-JP" sz="2400" dirty="0" smtClean="0">
                <a:solidFill>
                  <a:srgbClr val="FF0000"/>
                </a:solidFill>
              </a:rPr>
              <a:t>cloud is </a:t>
            </a:r>
            <a:r>
              <a:rPr lang="en-US" altLang="ja-JP" sz="2400" dirty="0">
                <a:solidFill>
                  <a:srgbClr val="FF0000"/>
                </a:solidFill>
              </a:rPr>
              <a:t>formed</a:t>
            </a:r>
            <a:r>
              <a:rPr lang="en-US" altLang="ja-JP" dirty="0" smtClean="0"/>
              <a:t>.</a:t>
            </a:r>
          </a:p>
          <a:p>
            <a:r>
              <a:rPr lang="en-US" altLang="ja-JP" dirty="0"/>
              <a:t>If static electricity is charged by the agitate, </a:t>
            </a:r>
            <a:r>
              <a:rPr lang="en-US" altLang="ja-JP" sz="2400" dirty="0">
                <a:solidFill>
                  <a:srgbClr val="FF0000"/>
                </a:solidFill>
              </a:rPr>
              <a:t>static electricity may discharge</a:t>
            </a:r>
            <a:r>
              <a:rPr lang="en-US" altLang="ja-JP" dirty="0"/>
              <a:t>. After that, </a:t>
            </a:r>
            <a:r>
              <a:rPr lang="en-US" altLang="ja-JP" sz="2400" dirty="0">
                <a:solidFill>
                  <a:srgbClr val="FF0000"/>
                </a:solidFill>
              </a:rPr>
              <a:t>dust explosion</a:t>
            </a:r>
            <a:r>
              <a:rPr lang="en-US" altLang="ja-JP" sz="2400" dirty="0"/>
              <a:t> </a:t>
            </a:r>
            <a:r>
              <a:rPr lang="en-US" altLang="ja-JP" dirty="0"/>
              <a:t>will occur</a:t>
            </a:r>
            <a:r>
              <a:rPr lang="en-US" altLang="ja-JP" dirty="0" smtClean="0"/>
              <a:t>.</a:t>
            </a:r>
            <a:endParaRPr kumimoji="1" lang="ja-JP" altLang="en-US" dirty="0" smtClean="0"/>
          </a:p>
        </p:txBody>
      </p:sp>
      <p:sp>
        <p:nvSpPr>
          <p:cNvPr id="4" name="テキスト ボックス 3"/>
          <p:cNvSpPr txBox="1"/>
          <p:nvPr/>
        </p:nvSpPr>
        <p:spPr>
          <a:xfrm>
            <a:off x="1187841" y="2809188"/>
            <a:ext cx="7555037" cy="2246769"/>
          </a:xfrm>
          <a:prstGeom prst="rect">
            <a:avLst/>
          </a:prstGeom>
          <a:solidFill>
            <a:schemeClr val="accent2">
              <a:lumMod val="20000"/>
              <a:lumOff val="80000"/>
            </a:schemeClr>
          </a:solidFill>
          <a:ln>
            <a:solidFill>
              <a:schemeClr val="tx1"/>
            </a:solidFill>
          </a:ln>
        </p:spPr>
        <p:txBody>
          <a:bodyPr wrap="square" rtlCol="0">
            <a:spAutoFit/>
          </a:bodyPr>
          <a:lstStyle/>
          <a:p>
            <a:r>
              <a:rPr lang="en-US" altLang="ja-JP" sz="2000" dirty="0"/>
              <a:t>You will find that the substance </a:t>
            </a:r>
            <a:r>
              <a:rPr lang="en-US" altLang="ja-JP" sz="2000" dirty="0">
                <a:solidFill>
                  <a:srgbClr val="FF0000"/>
                </a:solidFill>
              </a:rPr>
              <a:t>“can cause fire/explosion”</a:t>
            </a:r>
            <a:r>
              <a:rPr lang="en-US" altLang="ja-JP" sz="2000" dirty="0"/>
              <a:t>, because the </a:t>
            </a:r>
            <a:r>
              <a:rPr lang="en-US" altLang="ja-JP" sz="2000" dirty="0" smtClean="0"/>
              <a:t>answers </a:t>
            </a:r>
            <a:r>
              <a:rPr lang="en-US" altLang="ja-JP" sz="2000" dirty="0"/>
              <a:t>to Q.3 “Combustible or flammable property” and Q.5 “Combustible  powder” </a:t>
            </a:r>
            <a:r>
              <a:rPr lang="en-US" altLang="ja-JP" sz="2000" dirty="0" smtClean="0"/>
              <a:t>are </a:t>
            </a:r>
            <a:r>
              <a:rPr lang="en-US" altLang="ja-JP" sz="2000" dirty="0">
                <a:solidFill>
                  <a:srgbClr val="FF0000"/>
                </a:solidFill>
              </a:rPr>
              <a:t>“Yes</a:t>
            </a:r>
            <a:r>
              <a:rPr lang="en-US" altLang="ja-JP" sz="2000" dirty="0" smtClean="0">
                <a:solidFill>
                  <a:srgbClr val="FF0000"/>
                </a:solidFill>
              </a:rPr>
              <a:t>”</a:t>
            </a:r>
            <a:r>
              <a:rPr lang="en-US" altLang="ja-JP" sz="2000" dirty="0" smtClean="0"/>
              <a:t>.</a:t>
            </a:r>
            <a:endParaRPr lang="ja-JP" altLang="en-US" sz="2000" dirty="0" smtClean="0"/>
          </a:p>
          <a:p>
            <a:r>
              <a:rPr lang="en-US" altLang="ja-JP" sz="2000" dirty="0"/>
              <a:t>Since the </a:t>
            </a:r>
            <a:r>
              <a:rPr lang="en-US" altLang="ja-JP" sz="2000" dirty="0">
                <a:solidFill>
                  <a:srgbClr val="FF0000"/>
                </a:solidFill>
              </a:rPr>
              <a:t>"combustible"</a:t>
            </a:r>
            <a:r>
              <a:rPr lang="en-US" altLang="ja-JP" sz="2000" dirty="0"/>
              <a:t> of the three element of combustion is filled, if remaining two are filled, </a:t>
            </a:r>
            <a:r>
              <a:rPr lang="en-US" altLang="ja-JP" sz="2000" dirty="0" smtClean="0"/>
              <a:t>fire/explosion </a:t>
            </a:r>
            <a:r>
              <a:rPr lang="en-US" altLang="ja-JP" sz="2000" dirty="0"/>
              <a:t>may occur. </a:t>
            </a:r>
            <a:endParaRPr lang="en-US" altLang="ja-JP" sz="2000" dirty="0" smtClean="0"/>
          </a:p>
          <a:p>
            <a:r>
              <a:rPr lang="en-US" altLang="ja-JP" sz="2000" dirty="0" smtClean="0"/>
              <a:t>Let's </a:t>
            </a:r>
            <a:r>
              <a:rPr lang="en-US" altLang="ja-JP" sz="2000" dirty="0"/>
              <a:t>consider hazard scenarios which fills the remaining </a:t>
            </a:r>
            <a:r>
              <a:rPr lang="en-US" altLang="ja-JP" sz="2000" dirty="0">
                <a:solidFill>
                  <a:srgbClr val="FF0000"/>
                </a:solidFill>
              </a:rPr>
              <a:t>"air"</a:t>
            </a:r>
            <a:r>
              <a:rPr lang="en-US" altLang="ja-JP" sz="2000" dirty="0"/>
              <a:t> and </a:t>
            </a:r>
            <a:r>
              <a:rPr lang="en-US" altLang="ja-JP" sz="2000" dirty="0">
                <a:solidFill>
                  <a:srgbClr val="FF0000"/>
                </a:solidFill>
              </a:rPr>
              <a:t>"ignition source</a:t>
            </a:r>
            <a:r>
              <a:rPr lang="en-US" altLang="ja-JP" sz="2000" dirty="0" smtClean="0">
                <a:solidFill>
                  <a:srgbClr val="FF0000"/>
                </a:solidFill>
              </a:rPr>
              <a:t>"</a:t>
            </a:r>
            <a:r>
              <a:rPr lang="en-US" altLang="ja-JP" sz="2000" dirty="0" smtClean="0"/>
              <a:t>.</a:t>
            </a:r>
            <a:endParaRPr kumimoji="1" lang="ja-JP" altLang="en-US" dirty="0"/>
          </a:p>
        </p:txBody>
      </p:sp>
      <p:sp>
        <p:nvSpPr>
          <p:cNvPr id="5" name="テキスト ボックス 4"/>
          <p:cNvSpPr txBox="1"/>
          <p:nvPr/>
        </p:nvSpPr>
        <p:spPr>
          <a:xfrm>
            <a:off x="1181926" y="5136331"/>
            <a:ext cx="7555037" cy="707886"/>
          </a:xfrm>
          <a:prstGeom prst="rect">
            <a:avLst/>
          </a:prstGeom>
          <a:solidFill>
            <a:schemeClr val="accent2">
              <a:lumMod val="20000"/>
              <a:lumOff val="80000"/>
            </a:schemeClr>
          </a:solidFill>
          <a:ln>
            <a:solidFill>
              <a:schemeClr val="tx1"/>
            </a:solidFill>
          </a:ln>
        </p:spPr>
        <p:txBody>
          <a:bodyPr wrap="square" rtlCol="0">
            <a:spAutoFit/>
          </a:bodyPr>
          <a:lstStyle/>
          <a:p>
            <a:r>
              <a:rPr lang="en-US" altLang="ja-JP" sz="2000" dirty="0"/>
              <a:t>By open of </a:t>
            </a:r>
            <a:r>
              <a:rPr lang="en-US" altLang="ja-JP" sz="2000" dirty="0" smtClean="0"/>
              <a:t>valve 109, </a:t>
            </a:r>
            <a:r>
              <a:rPr lang="en-US" altLang="ja-JP" sz="2000" dirty="0"/>
              <a:t>the element of </a:t>
            </a:r>
            <a:r>
              <a:rPr lang="en-US" altLang="ja-JP" sz="2000" dirty="0">
                <a:solidFill>
                  <a:srgbClr val="FF0000"/>
                </a:solidFill>
              </a:rPr>
              <a:t>"air" </a:t>
            </a:r>
            <a:r>
              <a:rPr lang="en-US" altLang="ja-JP" sz="2000" dirty="0"/>
              <a:t>is filled, and </a:t>
            </a:r>
            <a:r>
              <a:rPr lang="en-US" altLang="ja-JP" sz="2000" dirty="0" smtClean="0">
                <a:solidFill>
                  <a:srgbClr val="FF0000"/>
                </a:solidFill>
              </a:rPr>
              <a:t>"dust cloud" </a:t>
            </a:r>
            <a:r>
              <a:rPr lang="en-US" altLang="ja-JP" sz="2000" dirty="0"/>
              <a:t>is formed</a:t>
            </a:r>
            <a:r>
              <a:rPr lang="en-US" altLang="ja-JP" sz="2000" dirty="0" smtClean="0"/>
              <a:t>.</a:t>
            </a:r>
            <a:endParaRPr kumimoji="1" lang="ja-JP" altLang="en-US" dirty="0"/>
          </a:p>
        </p:txBody>
      </p:sp>
      <p:sp>
        <p:nvSpPr>
          <p:cNvPr id="6" name="テキスト ボックス 5"/>
          <p:cNvSpPr txBox="1"/>
          <p:nvPr/>
        </p:nvSpPr>
        <p:spPr>
          <a:xfrm>
            <a:off x="1191891" y="5050713"/>
            <a:ext cx="7555038" cy="1015663"/>
          </a:xfrm>
          <a:prstGeom prst="rect">
            <a:avLst/>
          </a:prstGeom>
          <a:solidFill>
            <a:schemeClr val="accent2">
              <a:lumMod val="20000"/>
              <a:lumOff val="80000"/>
            </a:schemeClr>
          </a:solidFill>
          <a:ln>
            <a:solidFill>
              <a:schemeClr val="tx1"/>
            </a:solidFill>
          </a:ln>
        </p:spPr>
        <p:txBody>
          <a:bodyPr wrap="square" rtlCol="0">
            <a:spAutoFit/>
          </a:bodyPr>
          <a:lstStyle/>
          <a:p>
            <a:r>
              <a:rPr lang="en-US" altLang="ja-JP" sz="2000" dirty="0"/>
              <a:t>Generally plastics are prone to be electrically charged. </a:t>
            </a:r>
            <a:r>
              <a:rPr lang="en-US" altLang="ja-JP" sz="2000" dirty="0" smtClean="0"/>
              <a:t>Collision </a:t>
            </a:r>
            <a:r>
              <a:rPr lang="en-US" altLang="ja-JP" sz="2000" dirty="0"/>
              <a:t>of powder caused by agitation lead to static buildup, and can provide </a:t>
            </a:r>
            <a:r>
              <a:rPr lang="en-US" altLang="ja-JP" sz="2000" dirty="0">
                <a:solidFill>
                  <a:srgbClr val="FF0000"/>
                </a:solidFill>
              </a:rPr>
              <a:t>ignition source</a:t>
            </a:r>
            <a:r>
              <a:rPr lang="en-US" altLang="ja-JP" sz="2000" dirty="0" smtClean="0"/>
              <a:t>.</a:t>
            </a:r>
            <a:endParaRPr kumimoji="1" lang="ja-JP" altLang="en-US" dirty="0"/>
          </a:p>
        </p:txBody>
      </p:sp>
      <p:sp>
        <p:nvSpPr>
          <p:cNvPr id="7" name="テキスト ボックス 6"/>
          <p:cNvSpPr txBox="1"/>
          <p:nvPr/>
        </p:nvSpPr>
        <p:spPr>
          <a:xfrm>
            <a:off x="1081815" y="3717735"/>
            <a:ext cx="7899650" cy="1815882"/>
          </a:xfrm>
          <a:prstGeom prst="rect">
            <a:avLst/>
          </a:prstGeom>
          <a:solidFill>
            <a:srgbClr val="FFFF00"/>
          </a:solidFill>
          <a:ln>
            <a:solidFill>
              <a:schemeClr val="tx1"/>
            </a:solidFill>
          </a:ln>
        </p:spPr>
        <p:txBody>
          <a:bodyPr wrap="square" rtlCol="0">
            <a:spAutoFit/>
          </a:bodyPr>
          <a:lstStyle/>
          <a:p>
            <a:r>
              <a:rPr lang="en-US" altLang="ja-JP" sz="2400" dirty="0" smtClean="0"/>
              <a:t>Since </a:t>
            </a:r>
            <a:r>
              <a:rPr lang="en-US" altLang="ja-JP" sz="2400" dirty="0"/>
              <a:t>combustible, air and ignition source exist together, process abnormality called </a:t>
            </a:r>
            <a:r>
              <a:rPr lang="en-US" altLang="ja-JP" sz="3200" dirty="0">
                <a:solidFill>
                  <a:srgbClr val="FF0000"/>
                </a:solidFill>
              </a:rPr>
              <a:t>powder combustion</a:t>
            </a:r>
            <a:r>
              <a:rPr lang="en-US" altLang="ja-JP" sz="2400" dirty="0">
                <a:solidFill>
                  <a:srgbClr val="FF0000"/>
                </a:solidFill>
              </a:rPr>
              <a:t> </a:t>
            </a:r>
            <a:r>
              <a:rPr lang="en-US" altLang="ja-JP" sz="2400" dirty="0"/>
              <a:t>occur. And </a:t>
            </a:r>
            <a:r>
              <a:rPr lang="en-US" altLang="ja-JP" sz="3200" dirty="0" smtClean="0">
                <a:solidFill>
                  <a:srgbClr val="FF0000"/>
                </a:solidFill>
              </a:rPr>
              <a:t>dust </a:t>
            </a:r>
            <a:r>
              <a:rPr lang="en-US" altLang="ja-JP" sz="3200" dirty="0">
                <a:solidFill>
                  <a:srgbClr val="FF0000"/>
                </a:solidFill>
              </a:rPr>
              <a:t>explosion</a:t>
            </a:r>
            <a:r>
              <a:rPr lang="en-US" altLang="ja-JP" sz="3200" dirty="0"/>
              <a:t> </a:t>
            </a:r>
            <a:r>
              <a:rPr lang="en-US" altLang="ja-JP" sz="2400" dirty="0"/>
              <a:t>occurs. Thus, the hazard scenario was identified</a:t>
            </a:r>
            <a:r>
              <a:rPr lang="en-US" altLang="ja-JP" sz="2400" dirty="0" smtClean="0"/>
              <a:t>.</a:t>
            </a:r>
            <a:endParaRPr kumimoji="1" lang="ja-JP" altLang="en-US" sz="2000" dirty="0"/>
          </a:p>
        </p:txBody>
      </p:sp>
    </p:spTree>
    <p:extLst>
      <p:ext uri="{BB962C8B-B14F-4D97-AF65-F5344CB8AC3E}">
        <p14:creationId xmlns:p14="http://schemas.microsoft.com/office/powerpoint/2010/main" val="15555745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2" fill="hold" grpId="0" nodeType="afterEffect">
                                  <p:stCondLst>
                                    <p:cond delay="1000"/>
                                  </p:stCondLst>
                                  <p:childTnLst>
                                    <p:set>
                                      <p:cBhvr>
                                        <p:cTn id="11" dur="1" fill="hold">
                                          <p:stCondLst>
                                            <p:cond delay="0"/>
                                          </p:stCondLst>
                                        </p:cTn>
                                        <p:tgtEl>
                                          <p:spTgt spid="4"/>
                                        </p:tgtEl>
                                        <p:attrNameLst>
                                          <p:attrName>style.visibility</p:attrName>
                                        </p:attrNameLst>
                                      </p:cBhvr>
                                      <p:to>
                                        <p:strVal val="visible"/>
                                      </p:to>
                                    </p:set>
                                    <p:anim calcmode="lin" valueType="num">
                                      <p:cBhvr additive="base">
                                        <p:cTn id="12" dur="500" fill="hold"/>
                                        <p:tgtEl>
                                          <p:spTgt spid="4"/>
                                        </p:tgtEl>
                                        <p:attrNameLst>
                                          <p:attrName>ppt_x</p:attrName>
                                        </p:attrNameLst>
                                      </p:cBhvr>
                                      <p:tavLst>
                                        <p:tav tm="0">
                                          <p:val>
                                            <p:strVal val="1+#ppt_w/2"/>
                                          </p:val>
                                        </p:tav>
                                        <p:tav tm="100000">
                                          <p:val>
                                            <p:strVal val="#ppt_x"/>
                                          </p:val>
                                        </p:tav>
                                      </p:tavLst>
                                    </p:anim>
                                    <p:anim calcmode="lin" valueType="num">
                                      <p:cBhvr additive="base">
                                        <p:cTn id="13" dur="500" fill="hold"/>
                                        <p:tgtEl>
                                          <p:spTgt spid="4"/>
                                        </p:tgtEl>
                                        <p:attrNameLst>
                                          <p:attrName>ppt_y</p:attrName>
                                        </p:attrNameLst>
                                      </p:cBhvr>
                                      <p:tavLst>
                                        <p:tav tm="0">
                                          <p:val>
                                            <p:strVal val="#ppt_y"/>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xit" presetSubtype="2" fill="hold" grpId="1" nodeType="clickEffect">
                                  <p:stCondLst>
                                    <p:cond delay="0"/>
                                  </p:stCondLst>
                                  <p:childTnLst>
                                    <p:anim calcmode="lin" valueType="num">
                                      <p:cBhvr additive="base">
                                        <p:cTn id="17" dur="500"/>
                                        <p:tgtEl>
                                          <p:spTgt spid="4"/>
                                        </p:tgtEl>
                                        <p:attrNameLst>
                                          <p:attrName>ppt_x</p:attrName>
                                        </p:attrNameLst>
                                      </p:cBhvr>
                                      <p:tavLst>
                                        <p:tav tm="0">
                                          <p:val>
                                            <p:strVal val="ppt_x"/>
                                          </p:val>
                                        </p:tav>
                                        <p:tav tm="100000">
                                          <p:val>
                                            <p:strVal val="1+ppt_w/2"/>
                                          </p:val>
                                        </p:tav>
                                      </p:tavLst>
                                    </p:anim>
                                    <p:anim calcmode="lin" valueType="num">
                                      <p:cBhvr additive="base">
                                        <p:cTn id="18" dur="500"/>
                                        <p:tgtEl>
                                          <p:spTgt spid="4"/>
                                        </p:tgtEl>
                                        <p:attrNameLst>
                                          <p:attrName>ppt_y</p:attrName>
                                        </p:attrNameLst>
                                      </p:cBhvr>
                                      <p:tavLst>
                                        <p:tav tm="0">
                                          <p:val>
                                            <p:strVal val="ppt_y"/>
                                          </p:val>
                                        </p:tav>
                                        <p:tav tm="100000">
                                          <p:val>
                                            <p:strVal val="ppt_y"/>
                                          </p:val>
                                        </p:tav>
                                      </p:tavLst>
                                    </p:anim>
                                    <p:set>
                                      <p:cBhvr>
                                        <p:cTn id="19" dur="1" fill="hold">
                                          <p:stCondLst>
                                            <p:cond delay="499"/>
                                          </p:stCondLst>
                                        </p:cTn>
                                        <p:tgtEl>
                                          <p:spTgt spid="4"/>
                                        </p:tgtEl>
                                        <p:attrNameLst>
                                          <p:attrName>style.visibility</p:attrName>
                                        </p:attrNameLst>
                                      </p:cBhvr>
                                      <p:to>
                                        <p:strVal val="hidden"/>
                                      </p:to>
                                    </p:set>
                                  </p:childTnLst>
                                </p:cTn>
                              </p:par>
                            </p:childTnLst>
                          </p:cTn>
                        </p:par>
                        <p:par>
                          <p:cTn id="20" fill="hold">
                            <p:stCondLst>
                              <p:cond delay="500"/>
                            </p:stCondLst>
                            <p:childTnLst>
                              <p:par>
                                <p:cTn id="21" presetID="2" presetClass="entr" presetSubtype="2" fill="hold" grpId="0" nodeType="afterEffect">
                                  <p:stCondLst>
                                    <p:cond delay="0"/>
                                  </p:stCondLst>
                                  <p:childTnLst>
                                    <p:set>
                                      <p:cBhvr>
                                        <p:cTn id="22" dur="1" fill="hold">
                                          <p:stCondLst>
                                            <p:cond delay="0"/>
                                          </p:stCondLst>
                                        </p:cTn>
                                        <p:tgtEl>
                                          <p:spTgt spid="3">
                                            <p:txEl>
                                              <p:pRg st="1" end="1"/>
                                            </p:txEl>
                                          </p:spTgt>
                                        </p:tgtEl>
                                        <p:attrNameLst>
                                          <p:attrName>style.visibility</p:attrName>
                                        </p:attrNameLst>
                                      </p:cBhvr>
                                      <p:to>
                                        <p:strVal val="visible"/>
                                      </p:to>
                                    </p:set>
                                    <p:anim calcmode="lin" valueType="num">
                                      <p:cBhvr additive="base">
                                        <p:cTn id="23" dur="5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24"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par>
                          <p:cTn id="25" fill="hold">
                            <p:stCondLst>
                              <p:cond delay="1000"/>
                            </p:stCondLst>
                            <p:childTnLst>
                              <p:par>
                                <p:cTn id="26" presetID="2" presetClass="entr" presetSubtype="2" fill="hold" grpId="0" nodeType="after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 calcmode="lin" valueType="num">
                                      <p:cBhvr additive="base">
                                        <p:cTn id="28" dur="5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29"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par>
                          <p:cTn id="30" fill="hold">
                            <p:stCondLst>
                              <p:cond delay="1500"/>
                            </p:stCondLst>
                            <p:childTnLst>
                              <p:par>
                                <p:cTn id="31" presetID="2" presetClass="entr" presetSubtype="2" fill="hold" grpId="0" nodeType="afterEffect">
                                  <p:stCondLst>
                                    <p:cond delay="0"/>
                                  </p:stCondLst>
                                  <p:childTnLst>
                                    <p:set>
                                      <p:cBhvr>
                                        <p:cTn id="32" dur="1" fill="hold">
                                          <p:stCondLst>
                                            <p:cond delay="0"/>
                                          </p:stCondLst>
                                        </p:cTn>
                                        <p:tgtEl>
                                          <p:spTgt spid="3">
                                            <p:txEl>
                                              <p:pRg st="3" end="3"/>
                                            </p:txEl>
                                          </p:spTgt>
                                        </p:tgtEl>
                                        <p:attrNameLst>
                                          <p:attrName>style.visibility</p:attrName>
                                        </p:attrNameLst>
                                      </p:cBhvr>
                                      <p:to>
                                        <p:strVal val="visible"/>
                                      </p:to>
                                    </p:set>
                                    <p:anim calcmode="lin" valueType="num">
                                      <p:cBhvr additive="base">
                                        <p:cTn id="33" dur="500" fill="hold"/>
                                        <p:tgtEl>
                                          <p:spTgt spid="3">
                                            <p:txEl>
                                              <p:pRg st="3" end="3"/>
                                            </p:txEl>
                                          </p:spTgt>
                                        </p:tgtEl>
                                        <p:attrNameLst>
                                          <p:attrName>ppt_x</p:attrName>
                                        </p:attrNameLst>
                                      </p:cBhvr>
                                      <p:tavLst>
                                        <p:tav tm="0">
                                          <p:val>
                                            <p:strVal val="1+#ppt_w/2"/>
                                          </p:val>
                                        </p:tav>
                                        <p:tav tm="100000">
                                          <p:val>
                                            <p:strVal val="#ppt_x"/>
                                          </p:val>
                                        </p:tav>
                                      </p:tavLst>
                                    </p:anim>
                                    <p:anim calcmode="lin" valueType="num">
                                      <p:cBhvr additive="base">
                                        <p:cTn id="34"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par>
                          <p:cTn id="35" fill="hold">
                            <p:stCondLst>
                              <p:cond delay="2000"/>
                            </p:stCondLst>
                            <p:childTnLst>
                              <p:par>
                                <p:cTn id="36" presetID="2" presetClass="entr" presetSubtype="2" fill="hold" grpId="0" nodeType="afterEffect">
                                  <p:stCondLst>
                                    <p:cond delay="0"/>
                                  </p:stCondLst>
                                  <p:childTnLst>
                                    <p:set>
                                      <p:cBhvr>
                                        <p:cTn id="37" dur="1" fill="hold">
                                          <p:stCondLst>
                                            <p:cond delay="0"/>
                                          </p:stCondLst>
                                        </p:cTn>
                                        <p:tgtEl>
                                          <p:spTgt spid="5"/>
                                        </p:tgtEl>
                                        <p:attrNameLst>
                                          <p:attrName>style.visibility</p:attrName>
                                        </p:attrNameLst>
                                      </p:cBhvr>
                                      <p:to>
                                        <p:strVal val="visible"/>
                                      </p:to>
                                    </p:set>
                                    <p:anim calcmode="lin" valueType="num">
                                      <p:cBhvr additive="base">
                                        <p:cTn id="38" dur="500" fill="hold"/>
                                        <p:tgtEl>
                                          <p:spTgt spid="5"/>
                                        </p:tgtEl>
                                        <p:attrNameLst>
                                          <p:attrName>ppt_x</p:attrName>
                                        </p:attrNameLst>
                                      </p:cBhvr>
                                      <p:tavLst>
                                        <p:tav tm="0">
                                          <p:val>
                                            <p:strVal val="1+#ppt_w/2"/>
                                          </p:val>
                                        </p:tav>
                                        <p:tav tm="100000">
                                          <p:val>
                                            <p:strVal val="#ppt_x"/>
                                          </p:val>
                                        </p:tav>
                                      </p:tavLst>
                                    </p:anim>
                                    <p:anim calcmode="lin" valueType="num">
                                      <p:cBhvr additive="base">
                                        <p:cTn id="39" dur="500" fill="hold"/>
                                        <p:tgtEl>
                                          <p:spTgt spid="5"/>
                                        </p:tgtEl>
                                        <p:attrNameLst>
                                          <p:attrName>ppt_y</p:attrName>
                                        </p:attrNameLst>
                                      </p:cBhvr>
                                      <p:tavLst>
                                        <p:tav tm="0">
                                          <p:val>
                                            <p:strVal val="#ppt_y"/>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2" presetClass="exit" presetSubtype="2" fill="hold" grpId="1" nodeType="clickEffect">
                                  <p:stCondLst>
                                    <p:cond delay="0"/>
                                  </p:stCondLst>
                                  <p:childTnLst>
                                    <p:anim calcmode="lin" valueType="num">
                                      <p:cBhvr additive="base">
                                        <p:cTn id="43" dur="500"/>
                                        <p:tgtEl>
                                          <p:spTgt spid="5"/>
                                        </p:tgtEl>
                                        <p:attrNameLst>
                                          <p:attrName>ppt_x</p:attrName>
                                        </p:attrNameLst>
                                      </p:cBhvr>
                                      <p:tavLst>
                                        <p:tav tm="0">
                                          <p:val>
                                            <p:strVal val="ppt_x"/>
                                          </p:val>
                                        </p:tav>
                                        <p:tav tm="100000">
                                          <p:val>
                                            <p:strVal val="1+ppt_w/2"/>
                                          </p:val>
                                        </p:tav>
                                      </p:tavLst>
                                    </p:anim>
                                    <p:anim calcmode="lin" valueType="num">
                                      <p:cBhvr additive="base">
                                        <p:cTn id="44" dur="500"/>
                                        <p:tgtEl>
                                          <p:spTgt spid="5"/>
                                        </p:tgtEl>
                                        <p:attrNameLst>
                                          <p:attrName>ppt_y</p:attrName>
                                        </p:attrNameLst>
                                      </p:cBhvr>
                                      <p:tavLst>
                                        <p:tav tm="0">
                                          <p:val>
                                            <p:strVal val="ppt_y"/>
                                          </p:val>
                                        </p:tav>
                                        <p:tav tm="100000">
                                          <p:val>
                                            <p:strVal val="ppt_y"/>
                                          </p:val>
                                        </p:tav>
                                      </p:tavLst>
                                    </p:anim>
                                    <p:set>
                                      <p:cBhvr>
                                        <p:cTn id="45" dur="1" fill="hold">
                                          <p:stCondLst>
                                            <p:cond delay="499"/>
                                          </p:stCondLst>
                                        </p:cTn>
                                        <p:tgtEl>
                                          <p:spTgt spid="5"/>
                                        </p:tgtEl>
                                        <p:attrNameLst>
                                          <p:attrName>style.visibility</p:attrName>
                                        </p:attrNameLst>
                                      </p:cBhvr>
                                      <p:to>
                                        <p:strVal val="hidden"/>
                                      </p:to>
                                    </p:set>
                                  </p:childTnLst>
                                </p:cTn>
                              </p:par>
                            </p:childTnLst>
                          </p:cTn>
                        </p:par>
                        <p:par>
                          <p:cTn id="46" fill="hold">
                            <p:stCondLst>
                              <p:cond delay="500"/>
                            </p:stCondLst>
                            <p:childTnLst>
                              <p:par>
                                <p:cTn id="47" presetID="2" presetClass="entr" presetSubtype="2" fill="hold" grpId="0" nodeType="afterEffect">
                                  <p:stCondLst>
                                    <p:cond delay="0"/>
                                  </p:stCondLst>
                                  <p:childTnLst>
                                    <p:set>
                                      <p:cBhvr>
                                        <p:cTn id="48" dur="1" fill="hold">
                                          <p:stCondLst>
                                            <p:cond delay="0"/>
                                          </p:stCondLst>
                                        </p:cTn>
                                        <p:tgtEl>
                                          <p:spTgt spid="6"/>
                                        </p:tgtEl>
                                        <p:attrNameLst>
                                          <p:attrName>style.visibility</p:attrName>
                                        </p:attrNameLst>
                                      </p:cBhvr>
                                      <p:to>
                                        <p:strVal val="visible"/>
                                      </p:to>
                                    </p:set>
                                    <p:anim calcmode="lin" valueType="num">
                                      <p:cBhvr additive="base">
                                        <p:cTn id="49" dur="500" fill="hold"/>
                                        <p:tgtEl>
                                          <p:spTgt spid="6"/>
                                        </p:tgtEl>
                                        <p:attrNameLst>
                                          <p:attrName>ppt_x</p:attrName>
                                        </p:attrNameLst>
                                      </p:cBhvr>
                                      <p:tavLst>
                                        <p:tav tm="0">
                                          <p:val>
                                            <p:strVal val="1+#ppt_w/2"/>
                                          </p:val>
                                        </p:tav>
                                        <p:tav tm="100000">
                                          <p:val>
                                            <p:strVal val="#ppt_x"/>
                                          </p:val>
                                        </p:tav>
                                      </p:tavLst>
                                    </p:anim>
                                    <p:anim calcmode="lin" valueType="num">
                                      <p:cBhvr additive="base">
                                        <p:cTn id="50" dur="500" fill="hold"/>
                                        <p:tgtEl>
                                          <p:spTgt spid="6"/>
                                        </p:tgtEl>
                                        <p:attrNameLst>
                                          <p:attrName>ppt_y</p:attrName>
                                        </p:attrNameLst>
                                      </p:cBhvr>
                                      <p:tavLst>
                                        <p:tav tm="0">
                                          <p:val>
                                            <p:strVal val="#ppt_y"/>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xit" presetSubtype="2" fill="hold" grpId="1" nodeType="clickEffect">
                                  <p:stCondLst>
                                    <p:cond delay="0"/>
                                  </p:stCondLst>
                                  <p:childTnLst>
                                    <p:anim calcmode="lin" valueType="num">
                                      <p:cBhvr additive="base">
                                        <p:cTn id="54" dur="500"/>
                                        <p:tgtEl>
                                          <p:spTgt spid="6"/>
                                        </p:tgtEl>
                                        <p:attrNameLst>
                                          <p:attrName>ppt_x</p:attrName>
                                        </p:attrNameLst>
                                      </p:cBhvr>
                                      <p:tavLst>
                                        <p:tav tm="0">
                                          <p:val>
                                            <p:strVal val="ppt_x"/>
                                          </p:val>
                                        </p:tav>
                                        <p:tav tm="100000">
                                          <p:val>
                                            <p:strVal val="1+ppt_w/2"/>
                                          </p:val>
                                        </p:tav>
                                      </p:tavLst>
                                    </p:anim>
                                    <p:anim calcmode="lin" valueType="num">
                                      <p:cBhvr additive="base">
                                        <p:cTn id="55" dur="500"/>
                                        <p:tgtEl>
                                          <p:spTgt spid="6"/>
                                        </p:tgtEl>
                                        <p:attrNameLst>
                                          <p:attrName>ppt_y</p:attrName>
                                        </p:attrNameLst>
                                      </p:cBhvr>
                                      <p:tavLst>
                                        <p:tav tm="0">
                                          <p:val>
                                            <p:strVal val="ppt_y"/>
                                          </p:val>
                                        </p:tav>
                                        <p:tav tm="100000">
                                          <p:val>
                                            <p:strVal val="ppt_y"/>
                                          </p:val>
                                        </p:tav>
                                      </p:tavLst>
                                    </p:anim>
                                    <p:set>
                                      <p:cBhvr>
                                        <p:cTn id="56" dur="1" fill="hold">
                                          <p:stCondLst>
                                            <p:cond delay="499"/>
                                          </p:stCondLst>
                                        </p:cTn>
                                        <p:tgtEl>
                                          <p:spTgt spid="6"/>
                                        </p:tgtEl>
                                        <p:attrNameLst>
                                          <p:attrName>style.visibility</p:attrName>
                                        </p:attrNameLst>
                                      </p:cBhvr>
                                      <p:to>
                                        <p:strVal val="hidden"/>
                                      </p:to>
                                    </p:set>
                                  </p:childTnLst>
                                </p:cTn>
                              </p:par>
                            </p:childTnLst>
                          </p:cTn>
                        </p:par>
                        <p:par>
                          <p:cTn id="57" fill="hold">
                            <p:stCondLst>
                              <p:cond delay="500"/>
                            </p:stCondLst>
                            <p:childTnLst>
                              <p:par>
                                <p:cTn id="58" presetID="2" presetClass="entr" presetSubtype="2" fill="hold" grpId="0" nodeType="afterEffect">
                                  <p:stCondLst>
                                    <p:cond delay="0"/>
                                  </p:stCondLst>
                                  <p:childTnLst>
                                    <p:set>
                                      <p:cBhvr>
                                        <p:cTn id="59" dur="1" fill="hold">
                                          <p:stCondLst>
                                            <p:cond delay="0"/>
                                          </p:stCondLst>
                                        </p:cTn>
                                        <p:tgtEl>
                                          <p:spTgt spid="3">
                                            <p:txEl>
                                              <p:pRg st="4" end="4"/>
                                            </p:txEl>
                                          </p:spTgt>
                                        </p:tgtEl>
                                        <p:attrNameLst>
                                          <p:attrName>style.visibility</p:attrName>
                                        </p:attrNameLst>
                                      </p:cBhvr>
                                      <p:to>
                                        <p:strVal val="visible"/>
                                      </p:to>
                                    </p:set>
                                    <p:anim calcmode="lin" valueType="num">
                                      <p:cBhvr additive="base">
                                        <p:cTn id="60" dur="500" fill="hold"/>
                                        <p:tgtEl>
                                          <p:spTgt spid="3">
                                            <p:txEl>
                                              <p:pRg st="4" end="4"/>
                                            </p:txEl>
                                          </p:spTgt>
                                        </p:tgtEl>
                                        <p:attrNameLst>
                                          <p:attrName>ppt_x</p:attrName>
                                        </p:attrNameLst>
                                      </p:cBhvr>
                                      <p:tavLst>
                                        <p:tav tm="0">
                                          <p:val>
                                            <p:strVal val="1+#ppt_w/2"/>
                                          </p:val>
                                        </p:tav>
                                        <p:tav tm="100000">
                                          <p:val>
                                            <p:strVal val="#ppt_x"/>
                                          </p:val>
                                        </p:tav>
                                      </p:tavLst>
                                    </p:anim>
                                    <p:anim calcmode="lin" valueType="num">
                                      <p:cBhvr additive="base">
                                        <p:cTn id="61"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62" fill="hold">
                      <p:stCondLst>
                        <p:cond delay="indefinite"/>
                      </p:stCondLst>
                      <p:childTnLst>
                        <p:par>
                          <p:cTn id="63" fill="hold">
                            <p:stCondLst>
                              <p:cond delay="0"/>
                            </p:stCondLst>
                            <p:childTnLst>
                              <p:par>
                                <p:cTn id="64" presetID="10" presetClass="entr" presetSubtype="0" fill="hold" grpId="0" nodeType="clickEffect">
                                  <p:stCondLst>
                                    <p:cond delay="0"/>
                                  </p:stCondLst>
                                  <p:childTnLst>
                                    <p:set>
                                      <p:cBhvr>
                                        <p:cTn id="65" dur="1" fill="hold">
                                          <p:stCondLst>
                                            <p:cond delay="0"/>
                                          </p:stCondLst>
                                        </p:cTn>
                                        <p:tgtEl>
                                          <p:spTgt spid="7"/>
                                        </p:tgtEl>
                                        <p:attrNameLst>
                                          <p:attrName>style.visibility</p:attrName>
                                        </p:attrNameLst>
                                      </p:cBhvr>
                                      <p:to>
                                        <p:strVal val="visible"/>
                                      </p:to>
                                    </p:set>
                                    <p:animEffect transition="in" filter="fade">
                                      <p:cBhvr>
                                        <p:cTn id="66"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uiExpand="1" animBg="1"/>
      <p:bldP spid="4" grpId="1" uiExpand="1" animBg="1"/>
      <p:bldP spid="5" grpId="0" uiExpand="1" animBg="1"/>
      <p:bldP spid="5" grpId="1" uiExpand="1" animBg="1"/>
      <p:bldP spid="6" grpId="0" animBg="1"/>
      <p:bldP spid="6" grpId="1" animBg="1"/>
      <p:bldP spid="7"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945201" y="624110"/>
            <a:ext cx="6589199" cy="641272"/>
          </a:xfrm>
        </p:spPr>
        <p:txBody>
          <a:bodyPr>
            <a:normAutofit/>
          </a:bodyPr>
          <a:lstStyle/>
          <a:p>
            <a:pPr algn="ctr"/>
            <a:r>
              <a:rPr kumimoji="1" lang="en-US" altLang="ja-JP" dirty="0" smtClean="0"/>
              <a:t>Point of scenario identification</a:t>
            </a:r>
            <a:endParaRPr kumimoji="1" lang="ja-JP" altLang="en-US" dirty="0"/>
          </a:p>
        </p:txBody>
      </p:sp>
      <p:sp>
        <p:nvSpPr>
          <p:cNvPr id="3" name="コンテンツ プレースホルダー 2"/>
          <p:cNvSpPr>
            <a:spLocks noGrp="1"/>
          </p:cNvSpPr>
          <p:nvPr>
            <p:ph idx="1"/>
          </p:nvPr>
        </p:nvSpPr>
        <p:spPr>
          <a:xfrm>
            <a:off x="1384663" y="1616364"/>
            <a:ext cx="7380646" cy="4294858"/>
          </a:xfrm>
        </p:spPr>
        <p:txBody>
          <a:bodyPr>
            <a:normAutofit lnSpcReduction="10000"/>
          </a:bodyPr>
          <a:lstStyle/>
          <a:p>
            <a:r>
              <a:rPr lang="en-US" altLang="ja-JP" dirty="0"/>
              <a:t>The purpose of scenario identification is to promote awareness of trigger events that can cause process accident. Therefore, make </a:t>
            </a:r>
            <a:r>
              <a:rPr lang="en-US" altLang="ja-JP" dirty="0">
                <a:solidFill>
                  <a:srgbClr val="FF0000"/>
                </a:solidFill>
              </a:rPr>
              <a:t>an exhaustive examination as far as possible</a:t>
            </a:r>
            <a:r>
              <a:rPr lang="en-US" altLang="ja-JP" dirty="0"/>
              <a:t>, considering everyday concerns and worries of workers as well as the person implementing Risk Assessment</a:t>
            </a:r>
            <a:r>
              <a:rPr lang="en-US" altLang="ja-JP" dirty="0" smtClean="0"/>
              <a:t>.</a:t>
            </a:r>
            <a:endParaRPr lang="ja-JP" altLang="en-US" dirty="0"/>
          </a:p>
          <a:p>
            <a:r>
              <a:rPr lang="en-US" altLang="ja-JP" dirty="0"/>
              <a:t>When examining scenarios leading to a fire/explosion, keep in mind whether or not there are the three elements of combustion (</a:t>
            </a:r>
            <a:r>
              <a:rPr lang="en-US" altLang="ja-JP" dirty="0" smtClean="0"/>
              <a:t>fuel, </a:t>
            </a:r>
            <a:r>
              <a:rPr lang="en-US" altLang="ja-JP" dirty="0"/>
              <a:t>oxygen and ignition source</a:t>
            </a:r>
            <a:r>
              <a:rPr lang="en-US" altLang="ja-JP" dirty="0" smtClean="0"/>
              <a:t>).</a:t>
            </a:r>
            <a:endParaRPr lang="ja-JP" altLang="en-US" dirty="0"/>
          </a:p>
          <a:p>
            <a:r>
              <a:rPr lang="en-US" altLang="ja-JP" dirty="0"/>
              <a:t>When identifying scenarios, assume that the existing risk reduction measures are not implemented. This way, you can </a:t>
            </a:r>
            <a:r>
              <a:rPr lang="en-US" altLang="ja-JP" dirty="0">
                <a:solidFill>
                  <a:srgbClr val="FF0000"/>
                </a:solidFill>
              </a:rPr>
              <a:t>confirm how effective the measures </a:t>
            </a:r>
            <a:r>
              <a:rPr lang="en-US" altLang="ja-JP" dirty="0" smtClean="0">
                <a:solidFill>
                  <a:srgbClr val="FF0000"/>
                </a:solidFill>
              </a:rPr>
              <a:t>are</a:t>
            </a:r>
            <a:r>
              <a:rPr lang="en-US" altLang="ja-JP" dirty="0" smtClean="0"/>
              <a:t>.</a:t>
            </a:r>
            <a:endParaRPr lang="ja-JP" altLang="en-US" dirty="0"/>
          </a:p>
          <a:p>
            <a:r>
              <a:rPr lang="en-US" altLang="ja-JP" dirty="0" smtClean="0"/>
              <a:t>It </a:t>
            </a:r>
            <a:r>
              <a:rPr lang="en-US" altLang="ja-JP" dirty="0"/>
              <a:t>is advised to describe the situation from the </a:t>
            </a:r>
            <a:r>
              <a:rPr lang="en-US" altLang="ja-JP" dirty="0" smtClean="0"/>
              <a:t>trigger </a:t>
            </a:r>
            <a:r>
              <a:rPr lang="en-US" altLang="ja-JP" dirty="0"/>
              <a:t>event to </a:t>
            </a:r>
            <a:r>
              <a:rPr lang="en-US" altLang="ja-JP" dirty="0" smtClean="0"/>
              <a:t> </a:t>
            </a:r>
            <a:r>
              <a:rPr lang="en-US" altLang="ja-JP" dirty="0"/>
              <a:t>process accident in as much detail as possible so that you can understand the situation at a later review. Description is not necessarily limited to writing</a:t>
            </a:r>
            <a:r>
              <a:rPr lang="en-US" altLang="ja-JP" dirty="0" smtClean="0"/>
              <a:t>.</a:t>
            </a:r>
            <a:endParaRPr kumimoji="1" lang="ja-JP" altLang="en-US" dirty="0"/>
          </a:p>
        </p:txBody>
      </p:sp>
    </p:spTree>
    <p:extLst>
      <p:ext uri="{BB962C8B-B14F-4D97-AF65-F5344CB8AC3E}">
        <p14:creationId xmlns:p14="http://schemas.microsoft.com/office/powerpoint/2010/main" val="7206829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2" fill="hold" grpId="0" nodeType="after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additive="base">
                                        <p:cTn id="12" dur="5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13"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par>
                          <p:cTn id="14" fill="hold">
                            <p:stCondLst>
                              <p:cond delay="1000"/>
                            </p:stCondLst>
                            <p:childTnLst>
                              <p:par>
                                <p:cTn id="15" presetID="2" presetClass="entr" presetSubtype="2" fill="hold" grpId="0" nodeType="after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par>
                          <p:cTn id="19" fill="hold">
                            <p:stCondLst>
                              <p:cond delay="1500"/>
                            </p:stCondLst>
                            <p:childTnLst>
                              <p:par>
                                <p:cTn id="20" presetID="2" presetClass="entr" presetSubtype="2" fill="hold" grpId="0" nodeType="after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 calcmode="lin" valueType="num">
                                      <p:cBhvr additive="base">
                                        <p:cTn id="22" dur="500" fill="hold"/>
                                        <p:tgtEl>
                                          <p:spTgt spid="3">
                                            <p:txEl>
                                              <p:pRg st="3" end="3"/>
                                            </p:txEl>
                                          </p:spTgt>
                                        </p:tgtEl>
                                        <p:attrNameLst>
                                          <p:attrName>ppt_x</p:attrName>
                                        </p:attrNameLst>
                                      </p:cBhvr>
                                      <p:tavLst>
                                        <p:tav tm="0">
                                          <p:val>
                                            <p:strVal val="1+#ppt_w/2"/>
                                          </p:val>
                                        </p:tav>
                                        <p:tav tm="100000">
                                          <p:val>
                                            <p:strVal val="#ppt_x"/>
                                          </p:val>
                                        </p:tav>
                                      </p:tavLst>
                                    </p:anim>
                                    <p:anim calcmode="lin" valueType="num">
                                      <p:cBhvr additive="base">
                                        <p:cTn id="23"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コンテンツ プレースホルダー 3"/>
          <p:cNvGraphicFramePr>
            <a:graphicFrameLocks noGrp="1"/>
          </p:cNvGraphicFramePr>
          <p:nvPr>
            <p:ph idx="1"/>
            <p:extLst>
              <p:ext uri="{D42A27DB-BD31-4B8C-83A1-F6EECF244321}">
                <p14:modId xmlns:p14="http://schemas.microsoft.com/office/powerpoint/2010/main" val="1618117506"/>
              </p:ext>
            </p:extLst>
          </p:nvPr>
        </p:nvGraphicFramePr>
        <p:xfrm>
          <a:off x="1279942" y="1369564"/>
          <a:ext cx="6591300" cy="4079040"/>
        </p:xfrm>
        <a:graphic>
          <a:graphicData uri="http://schemas.openxmlformats.org/drawingml/2006/table">
            <a:tbl>
              <a:tblPr>
                <a:tableStyleId>{5C22544A-7EE6-4342-B048-85BDC9FD1C3A}</a:tableStyleId>
              </a:tblPr>
              <a:tblGrid>
                <a:gridCol w="284906"/>
                <a:gridCol w="1096678"/>
                <a:gridCol w="4113750"/>
                <a:gridCol w="1095966"/>
              </a:tblGrid>
              <a:tr h="250546">
                <a:tc gridSpan="4">
                  <a:txBody>
                    <a:bodyPr/>
                    <a:lstStyle/>
                    <a:p>
                      <a:pPr algn="l" fontAlgn="b"/>
                      <a:r>
                        <a:rPr lang="en-US" altLang="ja-JP" sz="1800" u="none" strike="noStrike" dirty="0" smtClean="0">
                          <a:effectLst/>
                        </a:rPr>
                        <a:t>STEP2 Implementation of risk assessment</a:t>
                      </a:r>
                      <a:endParaRPr lang="ja-JP" altLang="en-US" sz="1800" b="1" i="0" u="none" strike="noStrike" dirty="0">
                        <a:solidFill>
                          <a:srgbClr val="000000"/>
                        </a:solidFill>
                        <a:effectLst/>
                        <a:latin typeface="ＭＳ Ｐゴシック" panose="020B0600070205080204" pitchFamily="50" charset="-128"/>
                        <a:ea typeface="+mn-ea"/>
                      </a:endParaRPr>
                    </a:p>
                  </a:txBody>
                  <a:tcPr marL="0" marR="0" marT="0" marB="0" anchor="b">
                    <a:lnL w="12700" cmpd="sng">
                      <a:noFill/>
                    </a:lnL>
                    <a:lnR w="12700" cmpd="sng">
                      <a:noFill/>
                    </a:lnR>
                    <a:lnT w="12700" cmpd="sng">
                      <a:noFill/>
                    </a:lnT>
                    <a:lnB w="12700" cap="flat" cmpd="sng" algn="ctr">
                      <a:solidFill>
                        <a:schemeClr val="tx1"/>
                      </a:solidFill>
                      <a:prstDash val="lgDash"/>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a:p>
                  </a:txBody>
                  <a:tcPr/>
                </a:tc>
                <a:tc hMerge="1">
                  <a:txBody>
                    <a:bodyPr/>
                    <a:lstStyle/>
                    <a:p>
                      <a:endParaRPr kumimoji="1" lang="ja-JP" altLang="en-US"/>
                    </a:p>
                  </a:txBody>
                  <a:tcPr/>
                </a:tc>
                <a:tc hMerge="1">
                  <a:txBody>
                    <a:bodyPr/>
                    <a:lstStyle/>
                    <a:p>
                      <a:pPr algn="l" fontAlgn="b"/>
                      <a:endParaRPr lang="ja-JP" altLang="en-US" sz="8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b"/>
                </a:tc>
              </a:tr>
              <a:tr h="405189">
                <a:tc rowSpan="3">
                  <a:txBody>
                    <a:bodyPr/>
                    <a:lstStyle/>
                    <a:p>
                      <a:pPr marL="36000" marR="0" lvl="0" indent="0" algn="ctr" defTabSz="457200" rtl="0" eaLnBrk="1" fontAlgn="ctr" latinLnBrk="0" hangingPunct="1">
                        <a:lnSpc>
                          <a:spcPct val="100000"/>
                        </a:lnSpc>
                        <a:spcBef>
                          <a:spcPts val="0"/>
                        </a:spcBef>
                        <a:spcAft>
                          <a:spcPts val="0"/>
                        </a:spcAft>
                        <a:buClrTx/>
                        <a:buSzTx/>
                        <a:buFontTx/>
                        <a:buNone/>
                        <a:tabLst/>
                        <a:defRPr/>
                      </a:pPr>
                      <a:r>
                        <a:rPr lang="ja-JP" altLang="en-US" sz="1200" b="0" i="0" u="none" strike="noStrike" dirty="0" smtClean="0">
                          <a:solidFill>
                            <a:srgbClr val="000000"/>
                          </a:solidFill>
                          <a:effectLst/>
                          <a:latin typeface="+mn-lt"/>
                          <a:ea typeface="+mn-ea"/>
                        </a:rPr>
                        <a:t>① </a:t>
                      </a:r>
                      <a:r>
                        <a:rPr lang="en-US" altLang="ja-JP" sz="1200" b="0" i="0" u="none" strike="noStrike" dirty="0" smtClean="0">
                          <a:solidFill>
                            <a:srgbClr val="000000"/>
                          </a:solidFill>
                          <a:effectLst/>
                          <a:latin typeface="+mn-lt"/>
                          <a:ea typeface="+mn-ea"/>
                        </a:rPr>
                        <a:t>Identify trigger events and hazard scenarios</a:t>
                      </a:r>
                      <a:endParaRPr lang="ja-JP" altLang="en-US" sz="1200" b="0" i="0" u="none" strike="noStrike" dirty="0" smtClean="0">
                        <a:solidFill>
                          <a:srgbClr val="000000"/>
                        </a:solidFill>
                        <a:effectLst/>
                        <a:latin typeface="+mn-lt"/>
                        <a:ea typeface="+mn-ea"/>
                      </a:endParaRPr>
                    </a:p>
                  </a:txBody>
                  <a:tcPr marL="0" marR="0" marT="0" marB="0" vert="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lgDash"/>
                      <a:round/>
                      <a:headEnd type="none" w="med" len="med"/>
                      <a:tailEnd type="none" w="med" len="med"/>
                    </a:lnT>
                    <a:lnB w="12700" cap="flat" cmpd="sng" algn="ctr">
                      <a:solidFill>
                        <a:schemeClr val="tx1"/>
                      </a:solidFill>
                      <a:prstDash val="lgDash"/>
                      <a:round/>
                      <a:headEnd type="none" w="med" len="med"/>
                      <a:tailEnd type="none" w="med" len="med"/>
                    </a:lnB>
                    <a:solidFill>
                      <a:srgbClr val="FFFFCC"/>
                    </a:solidFill>
                  </a:tcPr>
                </a:tc>
                <a:tc>
                  <a:txBody>
                    <a:bodyPr/>
                    <a:lstStyle/>
                    <a:p>
                      <a:pPr marL="36000" algn="ctr" fontAlgn="ctr"/>
                      <a:r>
                        <a:rPr lang="en-US" altLang="ja-JP" sz="1200" b="0" i="0" u="none" strike="noStrike" dirty="0" smtClean="0">
                          <a:solidFill>
                            <a:srgbClr val="000000"/>
                          </a:solidFill>
                          <a:effectLst/>
                          <a:latin typeface="+mn-lt"/>
                          <a:ea typeface="+mn-ea"/>
                        </a:rPr>
                        <a:t>Trigger events (early events)</a:t>
                      </a:r>
                      <a:endParaRPr lang="ja-JP" altLang="en-US" sz="1200" b="0" i="0" u="none" strike="noStrike" dirty="0">
                        <a:solidFill>
                          <a:srgbClr val="000000"/>
                        </a:solidFill>
                        <a:effectLst/>
                        <a:latin typeface="+mn-lt"/>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lgDash"/>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marL="36000" marR="0" lvl="0" indent="0" algn="l" defTabSz="457200" rtl="0" eaLnBrk="1" fontAlgn="t" latinLnBrk="0" hangingPunct="1">
                        <a:lnSpc>
                          <a:spcPct val="100000"/>
                        </a:lnSpc>
                        <a:spcBef>
                          <a:spcPts val="0"/>
                        </a:spcBef>
                        <a:spcAft>
                          <a:spcPts val="0"/>
                        </a:spcAft>
                        <a:buClrTx/>
                        <a:buSzTx/>
                        <a:buFontTx/>
                        <a:buNone/>
                        <a:tabLst/>
                        <a:defRPr/>
                      </a:pPr>
                      <a:r>
                        <a:rPr kumimoji="1" lang="en-US" altLang="ja-JP" sz="1800" kern="1200" dirty="0" smtClean="0">
                          <a:solidFill>
                            <a:schemeClr val="dk1"/>
                          </a:solidFill>
                          <a:effectLst/>
                          <a:latin typeface="+mn-lt"/>
                          <a:ea typeface="+mn-ea"/>
                          <a:cs typeface="+mn-cs"/>
                        </a:rPr>
                        <a:t>The air line V109 is opened by mistake</a:t>
                      </a:r>
                      <a:endParaRPr lang="ja-JP" altLang="en-US" sz="1600" b="0" i="0" u="none" strike="noStrike" dirty="0">
                        <a:solidFill>
                          <a:srgbClr val="000000"/>
                        </a:solidFill>
                        <a:effectLst/>
                        <a:latin typeface="ＭＳ Ｐ明朝" panose="02020600040205080304" pitchFamily="18" charset="-128"/>
                        <a:ea typeface="ＭＳ Ｐ明朝" panose="02020600040205080304" pitchFamily="18"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lgDash"/>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36000" algn="l" fontAlgn="ctr"/>
                      <a:r>
                        <a:rPr lang="en-US" altLang="ja-JP" sz="1200" b="0" i="0" u="none" strike="noStrike" dirty="0" smtClean="0">
                          <a:solidFill>
                            <a:srgbClr val="000000"/>
                          </a:solidFill>
                          <a:effectLst/>
                          <a:latin typeface="+mn-lt"/>
                          <a:ea typeface="+mn-ea"/>
                        </a:rPr>
                        <a:t>(Reference: Tables 5 to 7)</a:t>
                      </a:r>
                      <a:endParaRPr lang="ja-JP" altLang="en-US" sz="1200" b="0" i="0" u="none" strike="noStrike" dirty="0">
                        <a:solidFill>
                          <a:srgbClr val="000000"/>
                        </a:solidFill>
                        <a:effectLst/>
                        <a:latin typeface="+mn-lt"/>
                        <a:ea typeface="ＭＳ Ｐゴシック" panose="020B060007020508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lgDash"/>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729961">
                <a:tc vMerge="1">
                  <a:txBody>
                    <a:bodyPr/>
                    <a:lstStyle/>
                    <a:p>
                      <a:pPr marL="36000" algn="ctr" fontAlgn="ctr"/>
                      <a:endParaRPr lang="ja-JP" altLang="en-US" sz="1400" b="0" i="0" u="none" strike="noStrike" dirty="0">
                        <a:solidFill>
                          <a:srgbClr val="000000"/>
                        </a:solidFill>
                        <a:effectLst/>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6000" marR="0" lvl="0" indent="0" algn="ctr" defTabSz="457200" rtl="0" eaLnBrk="1" fontAlgn="ctr" latinLnBrk="0" hangingPunct="1">
                        <a:lnSpc>
                          <a:spcPct val="100000"/>
                        </a:lnSpc>
                        <a:spcBef>
                          <a:spcPts val="0"/>
                        </a:spcBef>
                        <a:spcAft>
                          <a:spcPts val="0"/>
                        </a:spcAft>
                        <a:buClrTx/>
                        <a:buSzTx/>
                        <a:buFontTx/>
                        <a:buNone/>
                        <a:tabLst/>
                        <a:defRPr/>
                      </a:pPr>
                      <a:r>
                        <a:rPr kumimoji="1" lang="en-US" altLang="ja-JP" sz="1200" kern="1200" dirty="0" smtClean="0">
                          <a:solidFill>
                            <a:schemeClr val="dk1"/>
                          </a:solidFill>
                          <a:effectLst/>
                          <a:latin typeface="+mn-lt"/>
                          <a:ea typeface="+mn-ea"/>
                          <a:cs typeface="+mn-cs"/>
                        </a:rPr>
                        <a:t>Process abnormalities (intermediate events)</a:t>
                      </a:r>
                      <a:endParaRPr lang="ja-JP" altLang="en-US" sz="1050" b="0" i="0" u="none" strike="noStrike" dirty="0">
                        <a:solidFill>
                          <a:srgbClr val="000000"/>
                        </a:solidFill>
                        <a:effectLst/>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marL="36000" marR="0" lvl="0" indent="0" algn="l" defTabSz="457200" rtl="0" eaLnBrk="1" fontAlgn="t" latinLnBrk="0" hangingPunct="1">
                        <a:lnSpc>
                          <a:spcPct val="100000"/>
                        </a:lnSpc>
                        <a:spcBef>
                          <a:spcPts val="0"/>
                        </a:spcBef>
                        <a:spcAft>
                          <a:spcPts val="0"/>
                        </a:spcAft>
                        <a:buClrTx/>
                        <a:buSzTx/>
                        <a:buFontTx/>
                        <a:buNone/>
                        <a:tabLst/>
                        <a:defRPr/>
                      </a:pPr>
                      <a:endParaRPr lang="ja-JP" altLang="en-US" sz="1800" b="0" i="0" u="none" strike="noStrike" dirty="0">
                        <a:solidFill>
                          <a:srgbClr val="000000"/>
                        </a:solidFill>
                        <a:effectLst/>
                        <a:latin typeface="ＭＳ Ｐ明朝" panose="02020600040205080304" pitchFamily="18" charset="-128"/>
                        <a:ea typeface="ＭＳ Ｐ明朝" panose="02020600040205080304" pitchFamily="18"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36000" algn="l" fontAlgn="ctr"/>
                      <a:endParaRPr lang="ja-JP" altLang="en-US" sz="14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669570">
                <a:tc vMerge="1">
                  <a:txBody>
                    <a:bodyPr/>
                    <a:lstStyle/>
                    <a:p>
                      <a:pPr marL="36000" algn="ctr" fontAlgn="ctr"/>
                      <a:endParaRPr lang="ja-JP" altLang="en-US" sz="1400" b="0" i="0" u="none" strike="noStrike" dirty="0">
                        <a:solidFill>
                          <a:srgbClr val="000000"/>
                        </a:solidFill>
                        <a:effectLst/>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6000" marR="0" lvl="0" indent="0" algn="ctr" defTabSz="457200" rtl="0" eaLnBrk="1" fontAlgn="ctr" latinLnBrk="0" hangingPunct="1">
                        <a:lnSpc>
                          <a:spcPct val="100000"/>
                        </a:lnSpc>
                        <a:spcBef>
                          <a:spcPts val="0"/>
                        </a:spcBef>
                        <a:spcAft>
                          <a:spcPts val="0"/>
                        </a:spcAft>
                        <a:buClrTx/>
                        <a:buSzTx/>
                        <a:buFontTx/>
                        <a:buNone/>
                        <a:tabLst/>
                        <a:defRPr/>
                      </a:pPr>
                      <a:r>
                        <a:rPr lang="en-US" altLang="ja-JP" sz="1000" b="0" i="0" u="none" strike="noStrike" dirty="0" smtClean="0">
                          <a:solidFill>
                            <a:srgbClr val="000000"/>
                          </a:solidFill>
                          <a:effectLst/>
                          <a:latin typeface="+mn-lt"/>
                          <a:ea typeface="+mn-ea"/>
                        </a:rPr>
                        <a:t>Process accidents</a:t>
                      </a:r>
                    </a:p>
                    <a:p>
                      <a:pPr marL="36000" marR="0" lvl="0" indent="0" algn="ctr" defTabSz="457200" rtl="0" eaLnBrk="1" fontAlgn="ctr" latinLnBrk="0" hangingPunct="1">
                        <a:lnSpc>
                          <a:spcPct val="100000"/>
                        </a:lnSpc>
                        <a:spcBef>
                          <a:spcPts val="0"/>
                        </a:spcBef>
                        <a:spcAft>
                          <a:spcPts val="0"/>
                        </a:spcAft>
                        <a:buClrTx/>
                        <a:buSzTx/>
                        <a:buFontTx/>
                        <a:buNone/>
                        <a:tabLst/>
                        <a:defRPr/>
                      </a:pPr>
                      <a:r>
                        <a:rPr lang="en-US" altLang="ja-JP" sz="1000" b="0" i="0" u="none" strike="noStrike" dirty="0" smtClean="0">
                          <a:solidFill>
                            <a:srgbClr val="000000"/>
                          </a:solidFill>
                          <a:effectLst/>
                          <a:latin typeface="+mn-lt"/>
                          <a:ea typeface="+mn-ea"/>
                        </a:rPr>
                        <a:t>(result events)</a:t>
                      </a:r>
                      <a:endParaRPr lang="ja-JP" altLang="en-US" sz="1000" b="0" i="0" u="none" strike="noStrike" dirty="0">
                        <a:solidFill>
                          <a:srgbClr val="000000"/>
                        </a:solidFill>
                        <a:effectLst/>
                        <a:latin typeface="+mn-lt"/>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lgDash"/>
                      <a:round/>
                      <a:headEnd type="none" w="med" len="med"/>
                      <a:tailEnd type="none" w="med" len="med"/>
                    </a:lnB>
                    <a:solidFill>
                      <a:srgbClr val="FFFFCC"/>
                    </a:solidFill>
                  </a:tcPr>
                </a:tc>
                <a:tc>
                  <a:txBody>
                    <a:bodyPr/>
                    <a:lstStyle/>
                    <a:p>
                      <a:pPr marL="36000" marR="0" lvl="0" indent="0" algn="l" defTabSz="457200" rtl="0" eaLnBrk="1" fontAlgn="t" latinLnBrk="0" hangingPunct="1">
                        <a:lnSpc>
                          <a:spcPct val="100000"/>
                        </a:lnSpc>
                        <a:spcBef>
                          <a:spcPts val="0"/>
                        </a:spcBef>
                        <a:spcAft>
                          <a:spcPts val="0"/>
                        </a:spcAft>
                        <a:buClrTx/>
                        <a:buSzTx/>
                        <a:buFontTx/>
                        <a:buNone/>
                        <a:tabLst/>
                        <a:defRPr/>
                      </a:pPr>
                      <a:endParaRPr lang="ja-JP" altLang="en-US" sz="1800" b="0" i="0" u="none" strike="noStrike" dirty="0">
                        <a:solidFill>
                          <a:srgbClr val="000000"/>
                        </a:solidFill>
                        <a:effectLst/>
                        <a:latin typeface="ＭＳ Ｐ明朝" panose="02020600040205080304" pitchFamily="18" charset="-128"/>
                        <a:ea typeface="ＭＳ Ｐ明朝" panose="02020600040205080304" pitchFamily="18"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lgDash"/>
                      <a:round/>
                      <a:headEnd type="none" w="med" len="med"/>
                      <a:tailEnd type="none" w="med" len="med"/>
                    </a:lnB>
                    <a:solidFill>
                      <a:schemeClr val="bg1"/>
                    </a:solidFill>
                  </a:tcPr>
                </a:tc>
                <a:tc>
                  <a:txBody>
                    <a:bodyPr/>
                    <a:lstStyle/>
                    <a:p>
                      <a:pPr marL="36000" algn="l" fontAlgn="ctr"/>
                      <a:endParaRPr lang="ja-JP" altLang="en-US" sz="14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lgDash"/>
                      <a:round/>
                      <a:headEnd type="none" w="med" len="med"/>
                      <a:tailEnd type="none" w="med" len="med"/>
                    </a:lnB>
                    <a:solidFill>
                      <a:schemeClr val="bg1"/>
                    </a:solidFill>
                  </a:tcPr>
                </a:tc>
              </a:tr>
            </a:tbl>
          </a:graphicData>
        </a:graphic>
      </p:graphicFrame>
      <p:sp>
        <p:nvSpPr>
          <p:cNvPr id="5" name="タイトル 1"/>
          <p:cNvSpPr txBox="1">
            <a:spLocks/>
          </p:cNvSpPr>
          <p:nvPr/>
        </p:nvSpPr>
        <p:spPr>
          <a:xfrm>
            <a:off x="1282043" y="586403"/>
            <a:ext cx="6589199" cy="629655"/>
          </a:xfrm>
          <a:prstGeom prst="rect">
            <a:avLst/>
          </a:prstGeom>
        </p:spPr>
        <p:txBody>
          <a:bodyPr vert="horz" lIns="91440" tIns="45720" rIns="91440" bIns="45720" rtlCol="0" anchor="t">
            <a:noAutofit/>
          </a:bodyPr>
          <a:lstStyle>
            <a:lvl1pPr algn="l" defTabSz="457200" rtl="0" eaLnBrk="1" latinLnBrk="0" hangingPunct="1">
              <a:spcBef>
                <a:spcPct val="0"/>
              </a:spcBef>
              <a:buNone/>
              <a:defRPr kumimoji="1" sz="3600" kern="1200">
                <a:solidFill>
                  <a:schemeClr val="tx1">
                    <a:lumMod val="85000"/>
                    <a:lumOff val="15000"/>
                  </a:schemeClr>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pPr algn="ctr"/>
            <a:r>
              <a:rPr lang="en-US" altLang="ja-JP" sz="2800" dirty="0"/>
              <a:t>The record to the implementation sheet</a:t>
            </a:r>
            <a:endParaRPr lang="ja-JP" altLang="en-US" sz="2800" dirty="0"/>
          </a:p>
        </p:txBody>
      </p:sp>
      <p:sp>
        <p:nvSpPr>
          <p:cNvPr id="3" name="テキスト ボックス 2"/>
          <p:cNvSpPr txBox="1"/>
          <p:nvPr/>
        </p:nvSpPr>
        <p:spPr>
          <a:xfrm>
            <a:off x="2693513" y="2177918"/>
            <a:ext cx="4046652" cy="3046988"/>
          </a:xfrm>
          <a:prstGeom prst="rect">
            <a:avLst/>
          </a:prstGeom>
          <a:noFill/>
        </p:spPr>
        <p:txBody>
          <a:bodyPr wrap="square" rtlCol="0">
            <a:spAutoFit/>
          </a:bodyPr>
          <a:lstStyle/>
          <a:p>
            <a:r>
              <a:rPr lang="en-US" altLang="ja-JP" sz="1600" dirty="0"/>
              <a:t>Since </a:t>
            </a:r>
            <a:r>
              <a:rPr lang="en-US" altLang="ja-JP" sz="1600" dirty="0">
                <a:solidFill>
                  <a:srgbClr val="FF0000"/>
                </a:solidFill>
              </a:rPr>
              <a:t>air always flows </a:t>
            </a:r>
            <a:r>
              <a:rPr lang="en-US" altLang="ja-JP" sz="1600" dirty="0"/>
              <a:t>into T100 by open of V109, ③nitrogen replacement is insufficient. The oxygen concentration in T100 may exceed limiting oxygen concentration (LOC). During ⑤unloading, powder is dispersed by airflow in T100 and </a:t>
            </a:r>
            <a:r>
              <a:rPr lang="en-US" altLang="ja-JP" sz="1600" dirty="0">
                <a:solidFill>
                  <a:srgbClr val="FF0000"/>
                </a:solidFill>
              </a:rPr>
              <a:t>dust cloud is formed</a:t>
            </a:r>
            <a:r>
              <a:rPr lang="en-US" altLang="ja-JP" sz="1600" dirty="0"/>
              <a:t>. If static electricity is charged by the agitate, </a:t>
            </a:r>
            <a:r>
              <a:rPr lang="en-US" altLang="ja-JP" sz="1600" dirty="0">
                <a:solidFill>
                  <a:srgbClr val="FF0000"/>
                </a:solidFill>
              </a:rPr>
              <a:t>static electricity may discharge</a:t>
            </a:r>
            <a:r>
              <a:rPr lang="en-US" altLang="ja-JP" sz="1600" dirty="0"/>
              <a:t>. After that, dust explosion will occur.</a:t>
            </a:r>
          </a:p>
          <a:p>
            <a:endParaRPr kumimoji="1" lang="ja-JP" altLang="en-US" sz="1600" dirty="0"/>
          </a:p>
          <a:p>
            <a:r>
              <a:rPr lang="en-US" altLang="ja-JP" sz="1600" dirty="0" smtClean="0"/>
              <a:t>Dust </a:t>
            </a:r>
            <a:r>
              <a:rPr lang="en-US" altLang="ja-JP" sz="1600" dirty="0"/>
              <a:t>explosion may occur in T100. </a:t>
            </a:r>
            <a:endParaRPr kumimoji="1" lang="ja-JP" altLang="en-US" dirty="0"/>
          </a:p>
        </p:txBody>
      </p:sp>
    </p:spTree>
    <p:extLst>
      <p:ext uri="{BB962C8B-B14F-4D97-AF65-F5344CB8AC3E}">
        <p14:creationId xmlns:p14="http://schemas.microsoft.com/office/powerpoint/2010/main" val="38739538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3000"/>
                                        <p:tgtEl>
                                          <p:spTgt spid="3"/>
                                        </p:tgtEl>
                                      </p:cBhvr>
                                    </p:animEffect>
                                    <p:anim calcmode="lin" valueType="num">
                                      <p:cBhvr>
                                        <p:cTn id="8" dur="3000" fill="hold"/>
                                        <p:tgtEl>
                                          <p:spTgt spid="3"/>
                                        </p:tgtEl>
                                        <p:attrNameLst>
                                          <p:attrName>ppt_x</p:attrName>
                                        </p:attrNameLst>
                                      </p:cBhvr>
                                      <p:tavLst>
                                        <p:tav tm="0">
                                          <p:val>
                                            <p:strVal val="#ppt_x"/>
                                          </p:val>
                                        </p:tav>
                                        <p:tav tm="100000">
                                          <p:val>
                                            <p:strVal val="#ppt_x"/>
                                          </p:val>
                                        </p:tav>
                                      </p:tavLst>
                                    </p:anim>
                                    <p:anim calcmode="lin" valueType="num">
                                      <p:cBhvr>
                                        <p:cTn id="9" dur="3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282845" y="48056"/>
            <a:ext cx="6443048" cy="511109"/>
          </a:xfrm>
        </p:spPr>
        <p:txBody>
          <a:bodyPr>
            <a:noAutofit/>
          </a:bodyPr>
          <a:lstStyle/>
          <a:p>
            <a:pPr algn="ctr"/>
            <a:r>
              <a:rPr kumimoji="1" lang="en-US" altLang="ja-JP" dirty="0" smtClean="0"/>
              <a:t>【</a:t>
            </a:r>
            <a:r>
              <a:rPr kumimoji="1" lang="en-US" altLang="ja-JP" dirty="0" smtClean="0">
                <a:latin typeface="Arial" panose="020B0604020202020204" pitchFamily="34" charset="0"/>
                <a:cs typeface="Arial" panose="020B0604020202020204" pitchFamily="34" charset="0"/>
              </a:rPr>
              <a:t>Summary of the Process</a:t>
            </a:r>
            <a:r>
              <a:rPr lang="en-US" altLang="ja-JP" dirty="0" smtClean="0"/>
              <a:t>】</a:t>
            </a:r>
            <a:endParaRPr kumimoji="1" lang="ja-JP" altLang="en-US" dirty="0"/>
          </a:p>
        </p:txBody>
      </p:sp>
      <p:pic>
        <p:nvPicPr>
          <p:cNvPr id="4" name="コンテンツ プレースホルダー 3"/>
          <p:cNvPicPr>
            <a:picLocks noGrp="1"/>
          </p:cNvPicPr>
          <p:nvPr>
            <p:ph idx="1"/>
          </p:nvPr>
        </p:nvPicPr>
        <p:blipFill>
          <a:blip r:embed="rId3">
            <a:extLst>
              <a:ext uri="{28A0092B-C50C-407E-A947-70E740481C1C}">
                <a14:useLocalDpi xmlns:a14="http://schemas.microsoft.com/office/drawing/2010/main" val="0"/>
              </a:ext>
            </a:extLst>
          </a:blip>
          <a:stretch>
            <a:fillRect/>
          </a:stretch>
        </p:blipFill>
        <p:spPr bwMode="auto">
          <a:xfrm>
            <a:off x="1298747" y="1430697"/>
            <a:ext cx="6427146" cy="5199610"/>
          </a:xfrm>
          <a:prstGeom prst="rect">
            <a:avLst/>
          </a:prstGeom>
          <a:noFill/>
          <a:ln>
            <a:noFill/>
          </a:ln>
        </p:spPr>
      </p:pic>
      <p:sp>
        <p:nvSpPr>
          <p:cNvPr id="5" name="テキスト ボックス 4"/>
          <p:cNvSpPr txBox="1"/>
          <p:nvPr/>
        </p:nvSpPr>
        <p:spPr>
          <a:xfrm>
            <a:off x="5589037" y="618224"/>
            <a:ext cx="2954655" cy="646331"/>
          </a:xfrm>
          <a:prstGeom prst="rect">
            <a:avLst/>
          </a:prstGeom>
          <a:noFill/>
        </p:spPr>
        <p:txBody>
          <a:bodyPr wrap="none" rtlCol="0">
            <a:spAutoFit/>
          </a:bodyPr>
          <a:lstStyle/>
          <a:p>
            <a:r>
              <a:rPr kumimoji="1" lang="en-US" altLang="ja-JP" sz="3600" dirty="0" smtClean="0">
                <a:latin typeface="Arial" panose="020B0604020202020204" pitchFamily="34" charset="0"/>
                <a:cs typeface="Arial" panose="020B0604020202020204" pitchFamily="34" charset="0"/>
              </a:rPr>
              <a:t>1.Preparation</a:t>
            </a:r>
            <a:endParaRPr kumimoji="1" lang="ja-JP" altLang="en-US" sz="3600" dirty="0">
              <a:latin typeface="Arial" panose="020B0604020202020204" pitchFamily="34" charset="0"/>
              <a:cs typeface="Arial" panose="020B0604020202020204" pitchFamily="34" charset="0"/>
            </a:endParaRPr>
          </a:p>
        </p:txBody>
      </p:sp>
      <p:sp>
        <p:nvSpPr>
          <p:cNvPr id="7" name="左矢印吹き出し 6"/>
          <p:cNvSpPr/>
          <p:nvPr/>
        </p:nvSpPr>
        <p:spPr>
          <a:xfrm>
            <a:off x="4425095" y="3984203"/>
            <a:ext cx="3470987" cy="914400"/>
          </a:xfrm>
          <a:prstGeom prst="leftArrowCallout">
            <a:avLst>
              <a:gd name="adj1" fmla="val 25000"/>
              <a:gd name="adj2" fmla="val 25000"/>
              <a:gd name="adj3" fmla="val 25000"/>
              <a:gd name="adj4" fmla="val 85407"/>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smtClean="0">
                <a:solidFill>
                  <a:schemeClr val="tx1"/>
                </a:solidFill>
              </a:rPr>
              <a:t>①</a:t>
            </a:r>
            <a:r>
              <a:rPr kumimoji="1" lang="en-US" altLang="ja-JP" sz="2400" dirty="0" smtClean="0">
                <a:solidFill>
                  <a:schemeClr val="tx1"/>
                </a:solidFill>
              </a:rPr>
              <a:t>Inside confirmation</a:t>
            </a:r>
            <a:endParaRPr kumimoji="1" lang="ja-JP" altLang="en-US" sz="2400" dirty="0">
              <a:solidFill>
                <a:schemeClr val="tx1"/>
              </a:solidFill>
            </a:endParaRPr>
          </a:p>
        </p:txBody>
      </p:sp>
      <p:sp>
        <p:nvSpPr>
          <p:cNvPr id="8" name="左矢印吹き出し 7"/>
          <p:cNvSpPr/>
          <p:nvPr/>
        </p:nvSpPr>
        <p:spPr>
          <a:xfrm>
            <a:off x="4425095" y="3992540"/>
            <a:ext cx="3470987" cy="914400"/>
          </a:xfrm>
          <a:prstGeom prst="leftArrowCallout">
            <a:avLst>
              <a:gd name="adj1" fmla="val 25000"/>
              <a:gd name="adj2" fmla="val 25000"/>
              <a:gd name="adj3" fmla="val 25000"/>
              <a:gd name="adj4" fmla="val 85407"/>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smtClean="0">
                <a:solidFill>
                  <a:schemeClr val="tx1"/>
                </a:solidFill>
              </a:rPr>
              <a:t>②</a:t>
            </a:r>
            <a:r>
              <a:rPr kumimoji="1" lang="en-US" altLang="ja-JP" sz="2400" dirty="0" smtClean="0">
                <a:solidFill>
                  <a:schemeClr val="tx1"/>
                </a:solidFill>
              </a:rPr>
              <a:t>Nitrogen</a:t>
            </a:r>
          </a:p>
          <a:p>
            <a:pPr algn="ctr"/>
            <a:r>
              <a:rPr lang="en-US" altLang="ja-JP" sz="2400" dirty="0" smtClean="0">
                <a:solidFill>
                  <a:schemeClr val="tx1"/>
                </a:solidFill>
              </a:rPr>
              <a:t>replacement</a:t>
            </a:r>
            <a:endParaRPr kumimoji="1" lang="ja-JP" altLang="en-US" sz="2400" dirty="0">
              <a:solidFill>
                <a:schemeClr val="tx1"/>
              </a:solidFill>
            </a:endParaRPr>
          </a:p>
        </p:txBody>
      </p:sp>
      <p:sp>
        <p:nvSpPr>
          <p:cNvPr id="10" name="テキスト ボックス 9"/>
          <p:cNvSpPr txBox="1"/>
          <p:nvPr/>
        </p:nvSpPr>
        <p:spPr>
          <a:xfrm>
            <a:off x="4616342" y="3499647"/>
            <a:ext cx="2398413" cy="369332"/>
          </a:xfrm>
          <a:prstGeom prst="rect">
            <a:avLst/>
          </a:prstGeom>
          <a:solidFill>
            <a:srgbClr val="FFFF00"/>
          </a:solidFill>
          <a:ln w="19050">
            <a:solidFill>
              <a:schemeClr val="tx1"/>
            </a:solidFill>
          </a:ln>
        </p:spPr>
        <p:txBody>
          <a:bodyPr wrap="none" rtlCol="0">
            <a:spAutoFit/>
          </a:bodyPr>
          <a:lstStyle/>
          <a:p>
            <a:r>
              <a:rPr kumimoji="1" lang="en-US" altLang="ja-JP" dirty="0" smtClean="0"/>
              <a:t>Manhole open/shut</a:t>
            </a:r>
            <a:endParaRPr kumimoji="1" lang="ja-JP" altLang="en-US" dirty="0"/>
          </a:p>
        </p:txBody>
      </p:sp>
      <p:sp>
        <p:nvSpPr>
          <p:cNvPr id="11" name="右矢印 10"/>
          <p:cNvSpPr/>
          <p:nvPr/>
        </p:nvSpPr>
        <p:spPr>
          <a:xfrm>
            <a:off x="2085653" y="3095507"/>
            <a:ext cx="1985230" cy="486558"/>
          </a:xfrm>
          <a:prstGeom prst="rightArrow">
            <a:avLst/>
          </a:prstGeom>
          <a:solidFill>
            <a:schemeClr val="bg1">
              <a:lumMod val="85000"/>
            </a:schemeClr>
          </a:solid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r>
              <a:rPr kumimoji="1" lang="ja-JP" altLang="en-US" dirty="0" smtClean="0"/>
              <a:t>Ｎ</a:t>
            </a:r>
            <a:r>
              <a:rPr kumimoji="1" lang="ja-JP" altLang="en-US" sz="1050" dirty="0" smtClean="0"/>
              <a:t>２</a:t>
            </a:r>
            <a:endParaRPr kumimoji="1" lang="ja-JP" altLang="en-US" dirty="0"/>
          </a:p>
        </p:txBody>
      </p:sp>
      <p:sp>
        <p:nvSpPr>
          <p:cNvPr id="3" name="テキスト ボックス 2"/>
          <p:cNvSpPr txBox="1"/>
          <p:nvPr/>
        </p:nvSpPr>
        <p:spPr>
          <a:xfrm>
            <a:off x="1276801" y="2438268"/>
            <a:ext cx="6458948" cy="2677656"/>
          </a:xfrm>
          <a:prstGeom prst="rect">
            <a:avLst/>
          </a:prstGeom>
          <a:solidFill>
            <a:schemeClr val="accent1">
              <a:lumMod val="20000"/>
              <a:lumOff val="80000"/>
            </a:schemeClr>
          </a:solidFill>
          <a:ln w="12700">
            <a:solidFill>
              <a:schemeClr val="tx1"/>
            </a:solidFill>
          </a:ln>
        </p:spPr>
        <p:style>
          <a:lnRef idx="1">
            <a:schemeClr val="accent2"/>
          </a:lnRef>
          <a:fillRef idx="2">
            <a:schemeClr val="accent2"/>
          </a:fillRef>
          <a:effectRef idx="1">
            <a:schemeClr val="accent2"/>
          </a:effectRef>
          <a:fontRef idx="minor">
            <a:schemeClr val="dk1"/>
          </a:fontRef>
        </p:style>
        <p:txBody>
          <a:bodyPr wrap="square" rtlCol="0">
            <a:spAutoFit/>
          </a:bodyPr>
          <a:lstStyle/>
          <a:p>
            <a:r>
              <a:rPr kumimoji="1" lang="en-US" altLang="ja-JP" sz="2800" dirty="0" smtClean="0">
                <a:latin typeface="Arial" panose="020B0604020202020204" pitchFamily="34" charset="0"/>
                <a:cs typeface="Arial" panose="020B0604020202020204" pitchFamily="34" charset="0"/>
              </a:rPr>
              <a:t>The process of having a mixing tank was chosen. </a:t>
            </a:r>
            <a:r>
              <a:rPr lang="en-US" altLang="ja-JP" sz="2800" dirty="0" smtClean="0">
                <a:latin typeface="Arial" panose="020B0604020202020204" pitchFamily="34" charset="0"/>
                <a:cs typeface="Arial" panose="020B0604020202020204" pitchFamily="34" charset="0"/>
              </a:rPr>
              <a:t>After main raw material (powder) and auxiliary material (powder) are mixed, they are unloaded to the following process. This is a general mixing process.</a:t>
            </a:r>
            <a:endParaRPr kumimoji="1" lang="ja-JP" altLang="en-US"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910609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100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0-#ppt_w/2"/>
                                          </p:val>
                                        </p:tav>
                                        <p:tav tm="100000">
                                          <p:val>
                                            <p:strVal val="#ppt_x"/>
                                          </p:val>
                                        </p:tav>
                                      </p:tavLst>
                                    </p:anim>
                                    <p:anim calcmode="lin" valueType="num">
                                      <p:cBhvr additive="base">
                                        <p:cTn id="8" dur="500" fill="hold"/>
                                        <p:tgtEl>
                                          <p:spTgt spid="3"/>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xit" presetSubtype="2" fill="hold" grpId="1" nodeType="clickEffect">
                                  <p:stCondLst>
                                    <p:cond delay="0"/>
                                  </p:stCondLst>
                                  <p:childTnLst>
                                    <p:anim calcmode="lin" valueType="num">
                                      <p:cBhvr additive="base">
                                        <p:cTn id="12" dur="500"/>
                                        <p:tgtEl>
                                          <p:spTgt spid="3"/>
                                        </p:tgtEl>
                                        <p:attrNameLst>
                                          <p:attrName>ppt_x</p:attrName>
                                        </p:attrNameLst>
                                      </p:cBhvr>
                                      <p:tavLst>
                                        <p:tav tm="0">
                                          <p:val>
                                            <p:strVal val="ppt_x"/>
                                          </p:val>
                                        </p:tav>
                                        <p:tav tm="100000">
                                          <p:val>
                                            <p:strVal val="1+ppt_w/2"/>
                                          </p:val>
                                        </p:tav>
                                      </p:tavLst>
                                    </p:anim>
                                    <p:anim calcmode="lin" valueType="num">
                                      <p:cBhvr additive="base">
                                        <p:cTn id="13" dur="500"/>
                                        <p:tgtEl>
                                          <p:spTgt spid="3"/>
                                        </p:tgtEl>
                                        <p:attrNameLst>
                                          <p:attrName>ppt_y</p:attrName>
                                        </p:attrNameLst>
                                      </p:cBhvr>
                                      <p:tavLst>
                                        <p:tav tm="0">
                                          <p:val>
                                            <p:strVal val="ppt_y"/>
                                          </p:val>
                                        </p:tav>
                                        <p:tav tm="100000">
                                          <p:val>
                                            <p:strVal val="ppt_y"/>
                                          </p:val>
                                        </p:tav>
                                      </p:tavLst>
                                    </p:anim>
                                    <p:set>
                                      <p:cBhvr>
                                        <p:cTn id="14" dur="1" fill="hold">
                                          <p:stCondLst>
                                            <p:cond delay="499"/>
                                          </p:stCondLst>
                                        </p:cTn>
                                        <p:tgtEl>
                                          <p:spTgt spid="3"/>
                                        </p:tgtEl>
                                        <p:attrNameLst>
                                          <p:attrName>style.visibility</p:attrName>
                                        </p:attrNameLst>
                                      </p:cBhvr>
                                      <p:to>
                                        <p:strVal val="hidden"/>
                                      </p:to>
                                    </p:set>
                                  </p:childTnLst>
                                </p:cTn>
                              </p:par>
                            </p:childTnLst>
                          </p:cTn>
                        </p:par>
                        <p:par>
                          <p:cTn id="15" fill="hold">
                            <p:stCondLst>
                              <p:cond delay="500"/>
                            </p:stCondLst>
                            <p:childTnLst>
                              <p:par>
                                <p:cTn id="16" presetID="2" presetClass="entr" presetSubtype="2" fill="hold" grpId="0" nodeType="afterEffect">
                                  <p:stCondLst>
                                    <p:cond delay="0"/>
                                  </p:stCondLst>
                                  <p:childTnLst>
                                    <p:set>
                                      <p:cBhvr>
                                        <p:cTn id="17" dur="1" fill="hold">
                                          <p:stCondLst>
                                            <p:cond delay="0"/>
                                          </p:stCondLst>
                                        </p:cTn>
                                        <p:tgtEl>
                                          <p:spTgt spid="5"/>
                                        </p:tgtEl>
                                        <p:attrNameLst>
                                          <p:attrName>style.visibility</p:attrName>
                                        </p:attrNameLst>
                                      </p:cBhvr>
                                      <p:to>
                                        <p:strVal val="visible"/>
                                      </p:to>
                                    </p:set>
                                    <p:anim calcmode="lin" valueType="num">
                                      <p:cBhvr additive="base">
                                        <p:cTn id="18" dur="500" fill="hold"/>
                                        <p:tgtEl>
                                          <p:spTgt spid="5"/>
                                        </p:tgtEl>
                                        <p:attrNameLst>
                                          <p:attrName>ppt_x</p:attrName>
                                        </p:attrNameLst>
                                      </p:cBhvr>
                                      <p:tavLst>
                                        <p:tav tm="0">
                                          <p:val>
                                            <p:strVal val="1+#ppt_w/2"/>
                                          </p:val>
                                        </p:tav>
                                        <p:tav tm="100000">
                                          <p:val>
                                            <p:strVal val="#ppt_x"/>
                                          </p:val>
                                        </p:tav>
                                      </p:tavLst>
                                    </p:anim>
                                    <p:anim calcmode="lin" valueType="num">
                                      <p:cBhvr additive="base">
                                        <p:cTn id="19" dur="500" fill="hold"/>
                                        <p:tgtEl>
                                          <p:spTgt spid="5"/>
                                        </p:tgtEl>
                                        <p:attrNameLst>
                                          <p:attrName>ppt_y</p:attrName>
                                        </p:attrNameLst>
                                      </p:cBhvr>
                                      <p:tavLst>
                                        <p:tav tm="0">
                                          <p:val>
                                            <p:strVal val="#ppt_y"/>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2" fill="hold" grpId="0" nodeType="clickEffect">
                                  <p:stCondLst>
                                    <p:cond delay="0"/>
                                  </p:stCondLst>
                                  <p:childTnLst>
                                    <p:set>
                                      <p:cBhvr>
                                        <p:cTn id="23" dur="1" fill="hold">
                                          <p:stCondLst>
                                            <p:cond delay="0"/>
                                          </p:stCondLst>
                                        </p:cTn>
                                        <p:tgtEl>
                                          <p:spTgt spid="7"/>
                                        </p:tgtEl>
                                        <p:attrNameLst>
                                          <p:attrName>style.visibility</p:attrName>
                                        </p:attrNameLst>
                                      </p:cBhvr>
                                      <p:to>
                                        <p:strVal val="visible"/>
                                      </p:to>
                                    </p:set>
                                    <p:anim calcmode="lin" valueType="num">
                                      <p:cBhvr additive="base">
                                        <p:cTn id="24" dur="500" fill="hold"/>
                                        <p:tgtEl>
                                          <p:spTgt spid="7"/>
                                        </p:tgtEl>
                                        <p:attrNameLst>
                                          <p:attrName>ppt_x</p:attrName>
                                        </p:attrNameLst>
                                      </p:cBhvr>
                                      <p:tavLst>
                                        <p:tav tm="0">
                                          <p:val>
                                            <p:strVal val="1+#ppt_w/2"/>
                                          </p:val>
                                        </p:tav>
                                        <p:tav tm="100000">
                                          <p:val>
                                            <p:strVal val="#ppt_x"/>
                                          </p:val>
                                        </p:tav>
                                      </p:tavLst>
                                    </p:anim>
                                    <p:anim calcmode="lin" valueType="num">
                                      <p:cBhvr additive="base">
                                        <p:cTn id="25" dur="500" fill="hold"/>
                                        <p:tgtEl>
                                          <p:spTgt spid="7"/>
                                        </p:tgtEl>
                                        <p:attrNameLst>
                                          <p:attrName>ppt_y</p:attrName>
                                        </p:attrNameLst>
                                      </p:cBhvr>
                                      <p:tavLst>
                                        <p:tav tm="0">
                                          <p:val>
                                            <p:strVal val="#ppt_y"/>
                                          </p:val>
                                        </p:tav>
                                        <p:tav tm="100000">
                                          <p:val>
                                            <p:strVal val="#ppt_y"/>
                                          </p:val>
                                        </p:tav>
                                      </p:tavLst>
                                    </p:anim>
                                  </p:childTnLst>
                                </p:cTn>
                              </p:par>
                            </p:childTnLst>
                          </p:cTn>
                        </p:par>
                        <p:par>
                          <p:cTn id="26" fill="hold">
                            <p:stCondLst>
                              <p:cond delay="500"/>
                            </p:stCondLst>
                            <p:childTnLst>
                              <p:par>
                                <p:cTn id="27" presetID="10" presetClass="entr" presetSubtype="0" fill="hold" grpId="0" nodeType="afterEffect">
                                  <p:stCondLst>
                                    <p:cond delay="0"/>
                                  </p:stCondLst>
                                  <p:childTnLst>
                                    <p:set>
                                      <p:cBhvr>
                                        <p:cTn id="28" dur="1" fill="hold">
                                          <p:stCondLst>
                                            <p:cond delay="0"/>
                                          </p:stCondLst>
                                        </p:cTn>
                                        <p:tgtEl>
                                          <p:spTgt spid="10"/>
                                        </p:tgtEl>
                                        <p:attrNameLst>
                                          <p:attrName>style.visibility</p:attrName>
                                        </p:attrNameLst>
                                      </p:cBhvr>
                                      <p:to>
                                        <p:strVal val="visible"/>
                                      </p:to>
                                    </p:set>
                                    <p:animEffect transition="in" filter="fade">
                                      <p:cBhvr>
                                        <p:cTn id="29" dur="500"/>
                                        <p:tgtEl>
                                          <p:spTgt spid="10"/>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xit" presetSubtype="0" fill="hold" grpId="1" nodeType="clickEffect">
                                  <p:stCondLst>
                                    <p:cond delay="0"/>
                                  </p:stCondLst>
                                  <p:childTnLst>
                                    <p:animEffect transition="out" filter="fade">
                                      <p:cBhvr>
                                        <p:cTn id="33" dur="500"/>
                                        <p:tgtEl>
                                          <p:spTgt spid="10"/>
                                        </p:tgtEl>
                                      </p:cBhvr>
                                    </p:animEffect>
                                    <p:set>
                                      <p:cBhvr>
                                        <p:cTn id="34" dur="1" fill="hold">
                                          <p:stCondLst>
                                            <p:cond delay="499"/>
                                          </p:stCondLst>
                                        </p:cTn>
                                        <p:tgtEl>
                                          <p:spTgt spid="10"/>
                                        </p:tgtEl>
                                        <p:attrNameLst>
                                          <p:attrName>style.visibility</p:attrName>
                                        </p:attrNameLst>
                                      </p:cBhvr>
                                      <p:to>
                                        <p:strVal val="hidden"/>
                                      </p:to>
                                    </p:set>
                                  </p:childTnLst>
                                </p:cTn>
                              </p:par>
                              <p:par>
                                <p:cTn id="35" presetID="10" presetClass="exit" presetSubtype="0" fill="hold" grpId="1" nodeType="withEffect">
                                  <p:stCondLst>
                                    <p:cond delay="0"/>
                                  </p:stCondLst>
                                  <p:childTnLst>
                                    <p:animEffect transition="out" filter="fade">
                                      <p:cBhvr>
                                        <p:cTn id="36" dur="500"/>
                                        <p:tgtEl>
                                          <p:spTgt spid="7"/>
                                        </p:tgtEl>
                                      </p:cBhvr>
                                    </p:animEffect>
                                    <p:set>
                                      <p:cBhvr>
                                        <p:cTn id="37" dur="1" fill="hold">
                                          <p:stCondLst>
                                            <p:cond delay="499"/>
                                          </p:stCondLst>
                                        </p:cTn>
                                        <p:tgtEl>
                                          <p:spTgt spid="7"/>
                                        </p:tgtEl>
                                        <p:attrNameLst>
                                          <p:attrName>style.visibility</p:attrName>
                                        </p:attrNameLst>
                                      </p:cBhvr>
                                      <p:to>
                                        <p:strVal val="hidden"/>
                                      </p:to>
                                    </p:set>
                                  </p:childTnLst>
                                </p:cTn>
                              </p:par>
                            </p:childTnLst>
                          </p:cTn>
                        </p:par>
                        <p:par>
                          <p:cTn id="38" fill="hold">
                            <p:stCondLst>
                              <p:cond delay="500"/>
                            </p:stCondLst>
                            <p:childTnLst>
                              <p:par>
                                <p:cTn id="39" presetID="2" presetClass="entr" presetSubtype="2" fill="hold" grpId="0" nodeType="afterEffect">
                                  <p:stCondLst>
                                    <p:cond delay="0"/>
                                  </p:stCondLst>
                                  <p:childTnLst>
                                    <p:set>
                                      <p:cBhvr>
                                        <p:cTn id="40" dur="1" fill="hold">
                                          <p:stCondLst>
                                            <p:cond delay="0"/>
                                          </p:stCondLst>
                                        </p:cTn>
                                        <p:tgtEl>
                                          <p:spTgt spid="8"/>
                                        </p:tgtEl>
                                        <p:attrNameLst>
                                          <p:attrName>style.visibility</p:attrName>
                                        </p:attrNameLst>
                                      </p:cBhvr>
                                      <p:to>
                                        <p:strVal val="visible"/>
                                      </p:to>
                                    </p:set>
                                    <p:anim calcmode="lin" valueType="num">
                                      <p:cBhvr additive="base">
                                        <p:cTn id="41" dur="500" fill="hold"/>
                                        <p:tgtEl>
                                          <p:spTgt spid="8"/>
                                        </p:tgtEl>
                                        <p:attrNameLst>
                                          <p:attrName>ppt_x</p:attrName>
                                        </p:attrNameLst>
                                      </p:cBhvr>
                                      <p:tavLst>
                                        <p:tav tm="0">
                                          <p:val>
                                            <p:strVal val="1+#ppt_w/2"/>
                                          </p:val>
                                        </p:tav>
                                        <p:tav tm="100000">
                                          <p:val>
                                            <p:strVal val="#ppt_x"/>
                                          </p:val>
                                        </p:tav>
                                      </p:tavLst>
                                    </p:anim>
                                    <p:anim calcmode="lin" valueType="num">
                                      <p:cBhvr additive="base">
                                        <p:cTn id="42" dur="500" fill="hold"/>
                                        <p:tgtEl>
                                          <p:spTgt spid="8"/>
                                        </p:tgtEl>
                                        <p:attrNameLst>
                                          <p:attrName>ppt_y</p:attrName>
                                        </p:attrNameLst>
                                      </p:cBhvr>
                                      <p:tavLst>
                                        <p:tav tm="0">
                                          <p:val>
                                            <p:strVal val="#ppt_y"/>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2" presetClass="entr" presetSubtype="8" repeatCount="3000" fill="hold" grpId="0" nodeType="clickEffect">
                                  <p:stCondLst>
                                    <p:cond delay="0"/>
                                  </p:stCondLst>
                                  <p:childTnLst>
                                    <p:set>
                                      <p:cBhvr>
                                        <p:cTn id="46" dur="1" fill="hold">
                                          <p:stCondLst>
                                            <p:cond delay="0"/>
                                          </p:stCondLst>
                                        </p:cTn>
                                        <p:tgtEl>
                                          <p:spTgt spid="11">
                                            <p:bg/>
                                          </p:spTgt>
                                        </p:tgtEl>
                                        <p:attrNameLst>
                                          <p:attrName>style.visibility</p:attrName>
                                        </p:attrNameLst>
                                      </p:cBhvr>
                                      <p:to>
                                        <p:strVal val="visible"/>
                                      </p:to>
                                    </p:set>
                                    <p:animEffect transition="in" filter="wipe(left)">
                                      <p:cBhvr>
                                        <p:cTn id="47" dur="1000"/>
                                        <p:tgtEl>
                                          <p:spTgt spid="11">
                                            <p:bg/>
                                          </p:spTgt>
                                        </p:tgtEl>
                                      </p:cBhvr>
                                    </p:animEffect>
                                  </p:childTnLst>
                                </p:cTn>
                              </p:par>
                              <p:par>
                                <p:cTn id="48" presetID="22" presetClass="entr" presetSubtype="8" repeatCount="3000" fill="hold" grpId="0" nodeType="withEffect">
                                  <p:stCondLst>
                                    <p:cond delay="0"/>
                                  </p:stCondLst>
                                  <p:childTnLst>
                                    <p:set>
                                      <p:cBhvr>
                                        <p:cTn id="49" dur="1" fill="hold">
                                          <p:stCondLst>
                                            <p:cond delay="0"/>
                                          </p:stCondLst>
                                        </p:cTn>
                                        <p:tgtEl>
                                          <p:spTgt spid="11">
                                            <p:txEl>
                                              <p:pRg st="0" end="0"/>
                                            </p:txEl>
                                          </p:spTgt>
                                        </p:tgtEl>
                                        <p:attrNameLst>
                                          <p:attrName>style.visibility</p:attrName>
                                        </p:attrNameLst>
                                      </p:cBhvr>
                                      <p:to>
                                        <p:strVal val="visible"/>
                                      </p:to>
                                    </p:set>
                                    <p:animEffect transition="in" filter="wipe(left)">
                                      <p:cBhvr>
                                        <p:cTn id="50" dur="1000"/>
                                        <p:tgtEl>
                                          <p:spTgt spid="1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animBg="1"/>
      <p:bldP spid="7" grpId="1" animBg="1"/>
      <p:bldP spid="8" grpId="0" animBg="1"/>
      <p:bldP spid="10" grpId="0" animBg="1"/>
      <p:bldP spid="10" grpId="1" animBg="1"/>
      <p:bldP spid="11" grpId="0" uiExpand="1" build="allAtOnce" animBg="1"/>
      <p:bldP spid="3" grpId="0" animBg="1"/>
      <p:bldP spid="3" grpId="1"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376313" y="624110"/>
            <a:ext cx="7158087" cy="1623790"/>
          </a:xfrm>
        </p:spPr>
        <p:txBody>
          <a:bodyPr>
            <a:normAutofit/>
          </a:bodyPr>
          <a:lstStyle/>
          <a:p>
            <a:pPr algn="ctr"/>
            <a:r>
              <a:rPr lang="en-US" altLang="ja-JP" sz="4000" dirty="0" smtClean="0"/>
              <a:t>STEP2</a:t>
            </a:r>
            <a:br>
              <a:rPr lang="en-US" altLang="ja-JP" sz="4000" dirty="0" smtClean="0"/>
            </a:br>
            <a:r>
              <a:rPr lang="en-US" altLang="ja-JP" dirty="0"/>
              <a:t>Implement risk </a:t>
            </a:r>
            <a:r>
              <a:rPr lang="en-US" altLang="ja-JP" dirty="0" smtClean="0"/>
              <a:t>assessment</a:t>
            </a:r>
            <a:r>
              <a:rPr lang="ja-JP" altLang="en-US" dirty="0"/>
              <a:t/>
            </a:r>
            <a:br>
              <a:rPr lang="ja-JP" altLang="en-US" dirty="0"/>
            </a:br>
            <a:r>
              <a:rPr lang="ja-JP" altLang="en-US" sz="2200" dirty="0" smtClean="0"/>
              <a:t>②</a:t>
            </a:r>
            <a:r>
              <a:rPr lang="en-US" altLang="ja-JP" sz="2200" dirty="0"/>
              <a:t>Estimation and evaluation of risk of the </a:t>
            </a:r>
            <a:r>
              <a:rPr lang="en-US" altLang="ja-JP" sz="2200" dirty="0" smtClean="0"/>
              <a:t>scenarios</a:t>
            </a:r>
            <a:endParaRPr kumimoji="1" lang="ja-JP" altLang="en-US" sz="2700" dirty="0"/>
          </a:p>
        </p:txBody>
      </p:sp>
      <p:sp>
        <p:nvSpPr>
          <p:cNvPr id="3" name="コンテンツ プレースホルダー 3"/>
          <p:cNvSpPr>
            <a:spLocks noGrp="1"/>
          </p:cNvSpPr>
          <p:nvPr>
            <p:ph idx="1"/>
          </p:nvPr>
        </p:nvSpPr>
        <p:spPr>
          <a:xfrm>
            <a:off x="1244338" y="2161880"/>
            <a:ext cx="7629426" cy="4550005"/>
          </a:xfrm>
        </p:spPr>
        <p:txBody>
          <a:bodyPr>
            <a:normAutofit lnSpcReduction="10000"/>
          </a:bodyPr>
          <a:lstStyle/>
          <a:p>
            <a:r>
              <a:rPr lang="en-US" altLang="ja-JP" dirty="0"/>
              <a:t>Confirm the presence or absence of existing risk reduction measures to prevent triggering events, process abnormalities (e.g. anomalous propagation of deviation in process parameters) and process accidents. If there are existing risk reduction measures, enter their content, type and the purpose</a:t>
            </a:r>
            <a:r>
              <a:rPr lang="en-US" altLang="ja-JP" dirty="0" smtClean="0"/>
              <a:t>.</a:t>
            </a:r>
            <a:endParaRPr kumimoji="1" lang="ja-JP" altLang="en-US" dirty="0" smtClean="0"/>
          </a:p>
          <a:p>
            <a:r>
              <a:rPr lang="en-US" altLang="ja-JP" dirty="0" smtClean="0">
                <a:solidFill>
                  <a:srgbClr val="FF0000"/>
                </a:solidFill>
              </a:rPr>
              <a:t>Mixing </a:t>
            </a:r>
            <a:r>
              <a:rPr lang="en-US" altLang="ja-JP" dirty="0">
                <a:solidFill>
                  <a:srgbClr val="FF0000"/>
                </a:solidFill>
              </a:rPr>
              <a:t>in inert atmosphere </a:t>
            </a:r>
            <a:r>
              <a:rPr lang="en-US" altLang="ja-JP" dirty="0"/>
              <a:t>is the risk reduction measure about risk actualization of dust explosion. Because, if oxygen concentration is kept low, explosion will not occur (Three elements of </a:t>
            </a:r>
            <a:r>
              <a:rPr lang="en-US" altLang="ja-JP" dirty="0" smtClean="0"/>
              <a:t>combustion). </a:t>
            </a:r>
            <a:endParaRPr lang="ja-JP" altLang="en-US" dirty="0" smtClean="0"/>
          </a:p>
          <a:p>
            <a:r>
              <a:rPr lang="en-US" altLang="ja-JP" dirty="0"/>
              <a:t>Since reduction of the hazard frequency by nitrogen </a:t>
            </a:r>
            <a:r>
              <a:rPr lang="en-US" altLang="ja-JP" dirty="0" smtClean="0"/>
              <a:t>replacement is </a:t>
            </a:r>
            <a:r>
              <a:rPr lang="en-US" altLang="ja-JP" dirty="0"/>
              <a:t>setting of operating condition, the type of measure is </a:t>
            </a:r>
            <a:r>
              <a:rPr lang="en-US" altLang="ja-JP" dirty="0">
                <a:solidFill>
                  <a:srgbClr val="FF0000"/>
                </a:solidFill>
              </a:rPr>
              <a:t>【B) </a:t>
            </a:r>
            <a:r>
              <a:rPr lang="en-US" altLang="ja-JP" dirty="0" smtClean="0">
                <a:solidFill>
                  <a:srgbClr val="FF0000"/>
                </a:solidFill>
              </a:rPr>
              <a:t>Technological measure】</a:t>
            </a:r>
            <a:r>
              <a:rPr lang="en-US" altLang="ja-JP" dirty="0"/>
              <a:t>. Since explosion is prevented by oxygen removal among the abnormality propagation during the period from the initial event to a process accident, the purpose of this </a:t>
            </a:r>
            <a:r>
              <a:rPr lang="en-US" altLang="ja-JP" dirty="0" smtClean="0"/>
              <a:t>is </a:t>
            </a:r>
            <a:r>
              <a:rPr lang="en-US" altLang="ja-JP" dirty="0">
                <a:solidFill>
                  <a:srgbClr val="FF0000"/>
                </a:solidFill>
              </a:rPr>
              <a:t>【c) </a:t>
            </a:r>
            <a:r>
              <a:rPr lang="en-US" altLang="ja-JP" dirty="0" smtClean="0">
                <a:solidFill>
                  <a:srgbClr val="FF0000"/>
                </a:solidFill>
              </a:rPr>
              <a:t>Prevention of accidents】</a:t>
            </a:r>
            <a:r>
              <a:rPr lang="en-US" altLang="ja-JP" dirty="0" smtClean="0"/>
              <a:t>.</a:t>
            </a:r>
          </a:p>
          <a:p>
            <a:pPr marL="396000" indent="-457200">
              <a:buNone/>
            </a:pPr>
            <a:r>
              <a:rPr lang="en-US" altLang="ja-JP" dirty="0"/>
              <a:t>※The operation purpose is clear in STEP2①(1). This may become a hint of judgement of the existence of the existing risk reduction measure. </a:t>
            </a:r>
          </a:p>
        </p:txBody>
      </p:sp>
    </p:spTree>
    <p:extLst>
      <p:ext uri="{BB962C8B-B14F-4D97-AF65-F5344CB8AC3E}">
        <p14:creationId xmlns:p14="http://schemas.microsoft.com/office/powerpoint/2010/main" val="6901370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コンテンツ プレースホルダー 3"/>
          <p:cNvGraphicFramePr>
            <a:graphicFrameLocks noGrp="1"/>
          </p:cNvGraphicFramePr>
          <p:nvPr>
            <p:ph idx="1"/>
            <p:extLst>
              <p:ext uri="{D42A27DB-BD31-4B8C-83A1-F6EECF244321}">
                <p14:modId xmlns:p14="http://schemas.microsoft.com/office/powerpoint/2010/main" val="3745409387"/>
              </p:ext>
            </p:extLst>
          </p:nvPr>
        </p:nvGraphicFramePr>
        <p:xfrm>
          <a:off x="1279942" y="1369564"/>
          <a:ext cx="6591300" cy="5200244"/>
        </p:xfrm>
        <a:graphic>
          <a:graphicData uri="http://schemas.openxmlformats.org/drawingml/2006/table">
            <a:tbl>
              <a:tblPr>
                <a:tableStyleId>{5C22544A-7EE6-4342-B048-85BDC9FD1C3A}</a:tableStyleId>
              </a:tblPr>
              <a:tblGrid>
                <a:gridCol w="284906"/>
                <a:gridCol w="1096678"/>
                <a:gridCol w="4113750"/>
                <a:gridCol w="1095966"/>
              </a:tblGrid>
              <a:tr h="250546">
                <a:tc gridSpan="4">
                  <a:txBody>
                    <a:bodyPr/>
                    <a:lstStyle/>
                    <a:p>
                      <a:pPr algn="l" fontAlgn="b"/>
                      <a:r>
                        <a:rPr lang="en-US" altLang="ja-JP" sz="1800" u="none" strike="noStrike" dirty="0" smtClean="0">
                          <a:effectLst/>
                        </a:rPr>
                        <a:t>STEP2 Implementation of risk assessment</a:t>
                      </a:r>
                      <a:endParaRPr lang="ja-JP" altLang="en-US" sz="1800" b="1" i="0" u="none" strike="noStrike" dirty="0">
                        <a:solidFill>
                          <a:srgbClr val="000000"/>
                        </a:solidFill>
                        <a:effectLst/>
                        <a:latin typeface="ＭＳ Ｐゴシック" panose="020B0600070205080204" pitchFamily="50" charset="-128"/>
                        <a:ea typeface="+mn-ea"/>
                      </a:endParaRPr>
                    </a:p>
                  </a:txBody>
                  <a:tcPr marL="0" marR="0" marT="0" marB="0" anchor="b">
                    <a:lnL w="12700" cmpd="sng">
                      <a:noFill/>
                    </a:lnL>
                    <a:lnR w="12700" cmpd="sng">
                      <a:noFill/>
                    </a:lnR>
                    <a:lnT w="12700" cmpd="sng">
                      <a:noFill/>
                    </a:lnT>
                    <a:lnB w="12700" cap="flat" cmpd="sng" algn="ctr">
                      <a:solidFill>
                        <a:schemeClr val="tx1"/>
                      </a:solidFill>
                      <a:prstDash val="lgDash"/>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a:p>
                  </a:txBody>
                  <a:tcPr/>
                </a:tc>
                <a:tc hMerge="1">
                  <a:txBody>
                    <a:bodyPr/>
                    <a:lstStyle/>
                    <a:p>
                      <a:endParaRPr kumimoji="1" lang="ja-JP" altLang="en-US"/>
                    </a:p>
                  </a:txBody>
                  <a:tcPr/>
                </a:tc>
                <a:tc hMerge="1">
                  <a:txBody>
                    <a:bodyPr/>
                    <a:lstStyle/>
                    <a:p>
                      <a:pPr algn="l" fontAlgn="b"/>
                      <a:endParaRPr lang="ja-JP" altLang="en-US" sz="8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b"/>
                </a:tc>
              </a:tr>
              <a:tr h="405189">
                <a:tc rowSpan="3">
                  <a:txBody>
                    <a:bodyPr/>
                    <a:lstStyle/>
                    <a:p>
                      <a:pPr marL="36000" marR="0" lvl="0" indent="0" algn="ctr" defTabSz="457200" rtl="0" eaLnBrk="1" fontAlgn="ctr" latinLnBrk="0" hangingPunct="1">
                        <a:lnSpc>
                          <a:spcPct val="100000"/>
                        </a:lnSpc>
                        <a:spcBef>
                          <a:spcPts val="0"/>
                        </a:spcBef>
                        <a:spcAft>
                          <a:spcPts val="0"/>
                        </a:spcAft>
                        <a:buClrTx/>
                        <a:buSzTx/>
                        <a:buFontTx/>
                        <a:buNone/>
                        <a:tabLst/>
                        <a:defRPr/>
                      </a:pPr>
                      <a:r>
                        <a:rPr lang="ja-JP" altLang="en-US" sz="1200" b="0" i="0" u="none" strike="noStrike" dirty="0" smtClean="0">
                          <a:solidFill>
                            <a:srgbClr val="000000"/>
                          </a:solidFill>
                          <a:effectLst/>
                          <a:latin typeface="+mn-lt"/>
                          <a:ea typeface="+mn-ea"/>
                        </a:rPr>
                        <a:t>①</a:t>
                      </a:r>
                      <a:r>
                        <a:rPr lang="en-US" altLang="ja-JP" sz="1200" b="0" i="0" u="none" strike="noStrike" dirty="0" smtClean="0">
                          <a:solidFill>
                            <a:srgbClr val="000000"/>
                          </a:solidFill>
                          <a:effectLst/>
                          <a:latin typeface="+mn-lt"/>
                          <a:ea typeface="+mn-ea"/>
                        </a:rPr>
                        <a:t> Identify trigger events and hazard scenarios</a:t>
                      </a:r>
                      <a:endParaRPr lang="ja-JP" altLang="en-US" sz="1200" b="0" i="0" u="none" strike="noStrike" dirty="0" smtClean="0">
                        <a:solidFill>
                          <a:srgbClr val="000000"/>
                        </a:solidFill>
                        <a:effectLst/>
                        <a:latin typeface="+mn-lt"/>
                        <a:ea typeface="+mn-ea"/>
                      </a:endParaRPr>
                    </a:p>
                  </a:txBody>
                  <a:tcPr marL="0" marR="0" marT="0" marB="0" vert="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lgDash"/>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marL="36000" algn="l" fontAlgn="ctr"/>
                      <a:r>
                        <a:rPr lang="en-US" altLang="ja-JP" sz="1200" b="0" i="0" u="none" strike="noStrike" dirty="0" smtClean="0">
                          <a:solidFill>
                            <a:srgbClr val="000000"/>
                          </a:solidFill>
                          <a:effectLst/>
                          <a:latin typeface="+mn-lt"/>
                          <a:ea typeface="+mn-ea"/>
                        </a:rPr>
                        <a:t>Trigger events</a:t>
                      </a:r>
                    </a:p>
                    <a:p>
                      <a:pPr marL="36000" algn="l" fontAlgn="ctr"/>
                      <a:r>
                        <a:rPr lang="en-US" altLang="ja-JP" sz="1200" b="0" i="0" u="none" strike="noStrike" dirty="0" smtClean="0">
                          <a:solidFill>
                            <a:srgbClr val="000000"/>
                          </a:solidFill>
                          <a:effectLst/>
                          <a:latin typeface="+mn-lt"/>
                          <a:ea typeface="+mn-ea"/>
                        </a:rPr>
                        <a:t> (early events)</a:t>
                      </a:r>
                      <a:endParaRPr lang="ja-JP" altLang="en-US" sz="1200" b="0" i="0" u="none" strike="noStrike" dirty="0">
                        <a:solidFill>
                          <a:srgbClr val="000000"/>
                        </a:solidFill>
                        <a:effectLst/>
                        <a:latin typeface="+mn-lt"/>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lgDash"/>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marL="36000" marR="0" lvl="0" indent="0" algn="l" defTabSz="457200" rtl="0" eaLnBrk="1" fontAlgn="t" latinLnBrk="0" hangingPunct="1">
                        <a:lnSpc>
                          <a:spcPct val="100000"/>
                        </a:lnSpc>
                        <a:spcBef>
                          <a:spcPts val="0"/>
                        </a:spcBef>
                        <a:spcAft>
                          <a:spcPts val="0"/>
                        </a:spcAft>
                        <a:buClrTx/>
                        <a:buSzTx/>
                        <a:buFontTx/>
                        <a:buNone/>
                        <a:tabLst/>
                        <a:defRPr/>
                      </a:pPr>
                      <a:r>
                        <a:rPr kumimoji="1" lang="en-US" altLang="ja-JP" sz="1600" kern="1200" dirty="0" smtClean="0">
                          <a:solidFill>
                            <a:schemeClr val="dk1"/>
                          </a:solidFill>
                          <a:effectLst/>
                          <a:latin typeface="+mn-lt"/>
                          <a:ea typeface="+mn-ea"/>
                          <a:cs typeface="+mn-cs"/>
                        </a:rPr>
                        <a:t>The air line V109 is opened by mistake</a:t>
                      </a:r>
                      <a:endParaRPr lang="ja-JP" altLang="en-US" sz="1400" b="0" i="0" u="none" strike="noStrike" dirty="0">
                        <a:solidFill>
                          <a:srgbClr val="000000"/>
                        </a:solidFill>
                        <a:effectLst/>
                        <a:latin typeface="ＭＳ Ｐ明朝" panose="02020600040205080304" pitchFamily="18" charset="-128"/>
                        <a:ea typeface="ＭＳ Ｐ明朝" panose="02020600040205080304" pitchFamily="18"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lgDash"/>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36000" algn="l" fontAlgn="ctr"/>
                      <a:r>
                        <a:rPr lang="en-US" altLang="ja-JP" sz="1200" b="0" i="0" u="none" strike="noStrike" dirty="0" smtClean="0">
                          <a:solidFill>
                            <a:srgbClr val="000000"/>
                          </a:solidFill>
                          <a:effectLst/>
                          <a:latin typeface="+mn-lt"/>
                          <a:ea typeface="+mn-ea"/>
                        </a:rPr>
                        <a:t>(Reference: Tables 5 to 7)</a:t>
                      </a:r>
                      <a:endParaRPr lang="ja-JP" altLang="en-US" sz="1200" b="0" i="0" u="none" strike="noStrike" dirty="0">
                        <a:solidFill>
                          <a:srgbClr val="000000"/>
                        </a:solidFill>
                        <a:effectLst/>
                        <a:latin typeface="+mn-lt"/>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lgDash"/>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997725">
                <a:tc vMerge="1">
                  <a:txBody>
                    <a:bodyPr/>
                    <a:lstStyle/>
                    <a:p>
                      <a:pPr marL="36000" algn="ctr" fontAlgn="ctr"/>
                      <a:endParaRPr lang="ja-JP" altLang="en-US" sz="1400" b="0" i="0" u="none" strike="noStrike" dirty="0">
                        <a:solidFill>
                          <a:srgbClr val="000000"/>
                        </a:solidFill>
                        <a:effectLst/>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6000" marR="0" lvl="0" indent="0" algn="ctr" defTabSz="457200" rtl="0" eaLnBrk="1" fontAlgn="ctr" latinLnBrk="0" hangingPunct="1">
                        <a:lnSpc>
                          <a:spcPct val="100000"/>
                        </a:lnSpc>
                        <a:spcBef>
                          <a:spcPts val="0"/>
                        </a:spcBef>
                        <a:spcAft>
                          <a:spcPts val="0"/>
                        </a:spcAft>
                        <a:buClrTx/>
                        <a:buSzTx/>
                        <a:buFontTx/>
                        <a:buNone/>
                        <a:tabLst/>
                        <a:defRPr/>
                      </a:pPr>
                      <a:r>
                        <a:rPr kumimoji="1" lang="en-US" altLang="ja-JP" sz="1200" kern="1200" dirty="0" smtClean="0">
                          <a:solidFill>
                            <a:schemeClr val="dk1"/>
                          </a:solidFill>
                          <a:effectLst/>
                          <a:latin typeface="+mn-lt"/>
                          <a:ea typeface="+mn-ea"/>
                          <a:cs typeface="+mn-cs"/>
                        </a:rPr>
                        <a:t>Process abnormalities (intermediate events)</a:t>
                      </a:r>
                      <a:endParaRPr lang="ja-JP" altLang="en-US" sz="1200" b="0" i="0" u="none" strike="noStrike" dirty="0" smtClean="0">
                        <a:solidFill>
                          <a:srgbClr val="000000"/>
                        </a:solidFill>
                        <a:effectLst/>
                        <a:latin typeface="+mn-ea"/>
                        <a:ea typeface="+mn-ea"/>
                      </a:endParaRPr>
                    </a:p>
                    <a:p>
                      <a:pPr marL="36000" marR="0" lvl="0" indent="0" algn="l" defTabSz="457200" rtl="0" eaLnBrk="1" fontAlgn="ctr" latinLnBrk="0" hangingPunct="1">
                        <a:lnSpc>
                          <a:spcPct val="100000"/>
                        </a:lnSpc>
                        <a:spcBef>
                          <a:spcPts val="0"/>
                        </a:spcBef>
                        <a:spcAft>
                          <a:spcPts val="0"/>
                        </a:spcAft>
                        <a:buClrTx/>
                        <a:buSzTx/>
                        <a:buFontTx/>
                        <a:buNone/>
                        <a:tabLst/>
                        <a:defRPr/>
                      </a:pPr>
                      <a:endParaRPr lang="ja-JP" altLang="en-US" sz="1400" b="0" i="0" u="none" strike="noStrike" dirty="0">
                        <a:solidFill>
                          <a:srgbClr val="000000"/>
                        </a:solidFill>
                        <a:effectLst/>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r>
                        <a:rPr lang="en-US" altLang="ja-JP" sz="1600" dirty="0" smtClean="0"/>
                        <a:t>Since </a:t>
                      </a:r>
                      <a:r>
                        <a:rPr lang="en-US" altLang="ja-JP" sz="1600" dirty="0" smtClean="0">
                          <a:solidFill>
                            <a:srgbClr val="FF0000"/>
                          </a:solidFill>
                        </a:rPr>
                        <a:t>air always flows </a:t>
                      </a:r>
                      <a:r>
                        <a:rPr lang="en-US" altLang="ja-JP" sz="1600" dirty="0" smtClean="0"/>
                        <a:t>into T100 by open of V109, ③nitrogen replacement is insufficient. The oxygen concentration in T100 may exceed limiting oxygen concentration (LOC). During ⑤unloading, powder is dispersed by airflow in T100 and </a:t>
                      </a:r>
                      <a:r>
                        <a:rPr lang="en-US" altLang="ja-JP" sz="1600" dirty="0" smtClean="0">
                          <a:solidFill>
                            <a:srgbClr val="FF0000"/>
                          </a:solidFill>
                        </a:rPr>
                        <a:t>dust cloud is formed</a:t>
                      </a:r>
                      <a:r>
                        <a:rPr lang="en-US" altLang="ja-JP" sz="1600" dirty="0" smtClean="0"/>
                        <a:t>. If static electricity is charged by the agitate, </a:t>
                      </a:r>
                      <a:r>
                        <a:rPr lang="en-US" altLang="ja-JP" sz="1600" dirty="0" smtClean="0">
                          <a:solidFill>
                            <a:srgbClr val="FF0000"/>
                          </a:solidFill>
                        </a:rPr>
                        <a:t>static electricity may discharge</a:t>
                      </a:r>
                      <a:r>
                        <a:rPr lang="en-US" altLang="ja-JP" sz="1600" dirty="0" smtClean="0"/>
                        <a:t>. After that, dust explosion will occur.</a:t>
                      </a:r>
                      <a:endParaRPr lang="ja-JP" altLang="en-US" sz="1800" b="0" i="0" u="none" strike="noStrike" dirty="0">
                        <a:solidFill>
                          <a:srgbClr val="000000"/>
                        </a:solidFill>
                        <a:effectLst/>
                        <a:latin typeface="ＭＳ Ｐ明朝" panose="02020600040205080304" pitchFamily="18" charset="-128"/>
                        <a:ea typeface="ＭＳ Ｐ明朝" panose="02020600040205080304" pitchFamily="18" charset="-128"/>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36000" algn="l" fontAlgn="ctr"/>
                      <a:endParaRPr lang="ja-JP" altLang="en-US" sz="14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669570">
                <a:tc vMerge="1">
                  <a:txBody>
                    <a:bodyPr/>
                    <a:lstStyle/>
                    <a:p>
                      <a:pPr marL="36000" algn="ctr" fontAlgn="ctr"/>
                      <a:endParaRPr lang="ja-JP" altLang="en-US" sz="1400" b="0" i="0" u="none" strike="noStrike" dirty="0">
                        <a:solidFill>
                          <a:srgbClr val="000000"/>
                        </a:solidFill>
                        <a:effectLst/>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6000" marR="0" lvl="0" indent="0" algn="ctr" defTabSz="457200" rtl="0" eaLnBrk="1" fontAlgn="ctr" latinLnBrk="0" hangingPunct="1">
                        <a:lnSpc>
                          <a:spcPct val="100000"/>
                        </a:lnSpc>
                        <a:spcBef>
                          <a:spcPts val="0"/>
                        </a:spcBef>
                        <a:spcAft>
                          <a:spcPts val="0"/>
                        </a:spcAft>
                        <a:buClrTx/>
                        <a:buSzTx/>
                        <a:buFontTx/>
                        <a:buNone/>
                        <a:tabLst/>
                        <a:defRPr/>
                      </a:pPr>
                      <a:r>
                        <a:rPr lang="en-US" altLang="ja-JP" sz="1000" b="0" i="0" u="none" strike="noStrike" dirty="0" smtClean="0">
                          <a:solidFill>
                            <a:srgbClr val="000000"/>
                          </a:solidFill>
                          <a:effectLst/>
                          <a:latin typeface="+mn-lt"/>
                          <a:ea typeface="+mn-ea"/>
                        </a:rPr>
                        <a:t>Process accidents</a:t>
                      </a:r>
                    </a:p>
                    <a:p>
                      <a:pPr marL="36000" marR="0" lvl="0" indent="0" algn="ctr" defTabSz="457200" rtl="0" eaLnBrk="1" fontAlgn="ctr" latinLnBrk="0" hangingPunct="1">
                        <a:lnSpc>
                          <a:spcPct val="100000"/>
                        </a:lnSpc>
                        <a:spcBef>
                          <a:spcPts val="0"/>
                        </a:spcBef>
                        <a:spcAft>
                          <a:spcPts val="0"/>
                        </a:spcAft>
                        <a:buClrTx/>
                        <a:buSzTx/>
                        <a:buFontTx/>
                        <a:buNone/>
                        <a:tabLst/>
                        <a:defRPr/>
                      </a:pPr>
                      <a:r>
                        <a:rPr lang="en-US" altLang="ja-JP" sz="1000" b="0" i="0" u="none" strike="noStrike" dirty="0" smtClean="0">
                          <a:solidFill>
                            <a:srgbClr val="000000"/>
                          </a:solidFill>
                          <a:effectLst/>
                          <a:latin typeface="+mn-lt"/>
                          <a:ea typeface="+mn-ea"/>
                        </a:rPr>
                        <a:t>(result events)</a:t>
                      </a:r>
                      <a:endParaRPr lang="ja-JP" altLang="en-US" sz="1000" b="0" i="0" u="none" strike="noStrike" dirty="0">
                        <a:solidFill>
                          <a:srgbClr val="000000"/>
                        </a:solidFill>
                        <a:effectLst/>
                        <a:latin typeface="+mn-lt"/>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r>
                        <a:rPr lang="en-US" altLang="ja-JP" sz="1600" dirty="0" smtClean="0"/>
                        <a:t>Dust explosion may occur in T100. </a:t>
                      </a:r>
                      <a:endParaRPr kumimoji="1" lang="ja-JP" altLang="en-US" sz="1600" dirty="0"/>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36000" algn="l" fontAlgn="ctr"/>
                      <a:endParaRPr lang="ja-JP" altLang="en-US" sz="14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669570">
                <a:tc gridSpan="2">
                  <a:txBody>
                    <a:bodyPr/>
                    <a:lstStyle/>
                    <a:p>
                      <a:pPr marL="36000" algn="ctr" fontAlgn="ctr"/>
                      <a:r>
                        <a:rPr lang="ja-JP" altLang="en-US" sz="1200" b="0" i="0" u="none" strike="noStrike" dirty="0" smtClean="0">
                          <a:solidFill>
                            <a:srgbClr val="000000"/>
                          </a:solidFill>
                          <a:effectLst/>
                          <a:latin typeface="+mn-lt"/>
                          <a:ea typeface="+mn-ea"/>
                        </a:rPr>
                        <a:t>②</a:t>
                      </a:r>
                      <a:r>
                        <a:rPr lang="en-US" altLang="ja-JP" sz="1200" b="0" i="0" u="none" strike="noStrike" dirty="0" smtClean="0">
                          <a:solidFill>
                            <a:srgbClr val="000000"/>
                          </a:solidFill>
                          <a:effectLst/>
                          <a:latin typeface="+mn-lt"/>
                          <a:ea typeface="+mn-ea"/>
                        </a:rPr>
                        <a:t> Check existing risk reduction measures</a:t>
                      </a:r>
                      <a:endParaRPr lang="ja-JP" altLang="en-US" sz="1400" b="0" i="0" u="none" strike="noStrike" dirty="0">
                        <a:solidFill>
                          <a:srgbClr val="000000"/>
                        </a:solidFill>
                        <a:effectLst/>
                        <a:latin typeface="+mn-lt"/>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lgDash"/>
                      <a:round/>
                      <a:headEnd type="none" w="med" len="med"/>
                      <a:tailEnd type="none" w="med" len="med"/>
                    </a:lnB>
                    <a:solidFill>
                      <a:srgbClr val="99FF99"/>
                    </a:solidFill>
                  </a:tcPr>
                </a:tc>
                <a:tc hMerge="1">
                  <a:txBody>
                    <a:bodyPr/>
                    <a:lstStyle/>
                    <a:p>
                      <a:pPr marL="36000" marR="0" lvl="0" indent="0" algn="l" defTabSz="457200" rtl="0" eaLnBrk="1" fontAlgn="ctr" latinLnBrk="0" hangingPunct="1">
                        <a:lnSpc>
                          <a:spcPct val="100000"/>
                        </a:lnSpc>
                        <a:spcBef>
                          <a:spcPts val="0"/>
                        </a:spcBef>
                        <a:spcAft>
                          <a:spcPts val="0"/>
                        </a:spcAft>
                        <a:buClrTx/>
                        <a:buSzTx/>
                        <a:buFontTx/>
                        <a:buNone/>
                        <a:tabLst/>
                        <a:defRPr/>
                      </a:pPr>
                      <a:endParaRPr lang="ja-JP" altLang="en-US" sz="1400" b="0" i="0" u="none" strike="noStrike" dirty="0">
                        <a:solidFill>
                          <a:srgbClr val="000000"/>
                        </a:solidFill>
                        <a:effectLst/>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6000" marR="0" lvl="0" indent="0" algn="l" defTabSz="457200" rtl="0" eaLnBrk="1" fontAlgn="t" latinLnBrk="0" hangingPunct="1">
                        <a:lnSpc>
                          <a:spcPct val="100000"/>
                        </a:lnSpc>
                        <a:spcBef>
                          <a:spcPts val="0"/>
                        </a:spcBef>
                        <a:spcAft>
                          <a:spcPts val="0"/>
                        </a:spcAft>
                        <a:buClrTx/>
                        <a:buSzTx/>
                        <a:buFontTx/>
                        <a:buNone/>
                        <a:tabLst/>
                        <a:defRPr/>
                      </a:pPr>
                      <a:endParaRPr lang="ja-JP" altLang="en-US" sz="1800" b="0" i="0" u="none" strike="noStrike" dirty="0">
                        <a:solidFill>
                          <a:srgbClr val="000000"/>
                        </a:solidFill>
                        <a:effectLst/>
                        <a:latin typeface="ＭＳ Ｐ明朝" panose="02020600040205080304" pitchFamily="18" charset="-128"/>
                        <a:ea typeface="ＭＳ Ｐ明朝" panose="02020600040205080304" pitchFamily="18"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lgDash"/>
                      <a:round/>
                      <a:headEnd type="none" w="med" len="med"/>
                      <a:tailEnd type="none" w="med" len="med"/>
                    </a:lnB>
                    <a:solidFill>
                      <a:schemeClr val="bg1"/>
                    </a:solidFill>
                  </a:tcPr>
                </a:tc>
                <a:tc>
                  <a:txBody>
                    <a:bodyPr/>
                    <a:lstStyle/>
                    <a:p>
                      <a:pPr marL="72000" indent="-457200"/>
                      <a:r>
                        <a:rPr kumimoji="1" lang="en-US" altLang="ja-JP" sz="800" kern="1200" dirty="0" smtClean="0">
                          <a:solidFill>
                            <a:schemeClr val="dk1"/>
                          </a:solidFill>
                          <a:effectLst/>
                          <a:latin typeface="+mn-lt"/>
                          <a:ea typeface="+mn-ea"/>
                          <a:cs typeface="+mn-cs"/>
                        </a:rPr>
                        <a:t>A) Intrinsic safety measure</a:t>
                      </a:r>
                      <a:endParaRPr kumimoji="1" lang="ja-JP" altLang="ja-JP" sz="800" kern="1200" dirty="0" smtClean="0">
                        <a:solidFill>
                          <a:schemeClr val="dk1"/>
                        </a:solidFill>
                        <a:effectLst/>
                        <a:latin typeface="+mn-lt"/>
                        <a:ea typeface="+mn-ea"/>
                        <a:cs typeface="+mn-cs"/>
                      </a:endParaRPr>
                    </a:p>
                    <a:p>
                      <a:pPr marL="72000" indent="-457200"/>
                      <a:r>
                        <a:rPr kumimoji="1" lang="en-US" altLang="ja-JP" sz="800" kern="1200" dirty="0" smtClean="0">
                          <a:solidFill>
                            <a:schemeClr val="dk1"/>
                          </a:solidFill>
                          <a:effectLst/>
                          <a:latin typeface="+mn-lt"/>
                          <a:ea typeface="+mn-ea"/>
                          <a:cs typeface="+mn-cs"/>
                        </a:rPr>
                        <a:t>B) Technological measure</a:t>
                      </a:r>
                      <a:endParaRPr kumimoji="1" lang="ja-JP" altLang="ja-JP" sz="800" kern="1200" dirty="0" smtClean="0">
                        <a:solidFill>
                          <a:schemeClr val="dk1"/>
                        </a:solidFill>
                        <a:effectLst/>
                        <a:latin typeface="+mn-lt"/>
                        <a:ea typeface="+mn-ea"/>
                        <a:cs typeface="+mn-cs"/>
                      </a:endParaRPr>
                    </a:p>
                    <a:p>
                      <a:pPr marL="72000" indent="-457200"/>
                      <a:r>
                        <a:rPr kumimoji="1" lang="en-US" altLang="ja-JP" sz="800" kern="1200" dirty="0" smtClean="0">
                          <a:solidFill>
                            <a:schemeClr val="dk1"/>
                          </a:solidFill>
                          <a:effectLst/>
                          <a:latin typeface="+mn-lt"/>
                          <a:ea typeface="+mn-ea"/>
                          <a:cs typeface="+mn-cs"/>
                        </a:rPr>
                        <a:t>C) Managerial measure</a:t>
                      </a:r>
                      <a:endParaRPr kumimoji="1" lang="ja-JP" altLang="ja-JP" sz="800" kern="1200" dirty="0" smtClean="0">
                        <a:solidFill>
                          <a:schemeClr val="dk1"/>
                        </a:solidFill>
                        <a:effectLst/>
                        <a:latin typeface="+mn-lt"/>
                        <a:ea typeface="+mn-ea"/>
                        <a:cs typeface="+mn-cs"/>
                      </a:endParaRPr>
                    </a:p>
                    <a:p>
                      <a:pPr marL="72000" indent="-457200"/>
                      <a:r>
                        <a:rPr kumimoji="1" lang="en-US" altLang="ja-JP" sz="800" kern="1200" dirty="0" smtClean="0">
                          <a:solidFill>
                            <a:schemeClr val="dk1"/>
                          </a:solidFill>
                          <a:effectLst/>
                          <a:latin typeface="+mn-lt"/>
                          <a:ea typeface="+mn-ea"/>
                          <a:cs typeface="+mn-cs"/>
                        </a:rPr>
                        <a:t>D) Use of personal protection</a:t>
                      </a:r>
                      <a:endParaRPr kumimoji="1" lang="ja-JP" altLang="ja-JP" sz="800" kern="1200" dirty="0">
                        <a:solidFill>
                          <a:schemeClr val="dk1"/>
                        </a:solidFill>
                        <a:effectLst/>
                        <a:latin typeface="+mn-lt"/>
                        <a:ea typeface="+mn-ea"/>
                        <a:cs typeface="+mn-cs"/>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lgDash"/>
                      <a:round/>
                      <a:headEnd type="none" w="med" len="med"/>
                      <a:tailEnd type="none" w="med" len="med"/>
                    </a:lnB>
                    <a:solidFill>
                      <a:schemeClr val="bg1">
                        <a:lumMod val="85000"/>
                      </a:schemeClr>
                    </a:solidFill>
                  </a:tcPr>
                </a:tc>
              </a:tr>
            </a:tbl>
          </a:graphicData>
        </a:graphic>
      </p:graphicFrame>
      <p:sp>
        <p:nvSpPr>
          <p:cNvPr id="5" name="タイトル 1"/>
          <p:cNvSpPr txBox="1">
            <a:spLocks/>
          </p:cNvSpPr>
          <p:nvPr/>
        </p:nvSpPr>
        <p:spPr>
          <a:xfrm>
            <a:off x="1282043" y="586403"/>
            <a:ext cx="6589199" cy="629655"/>
          </a:xfrm>
          <a:prstGeom prst="rect">
            <a:avLst/>
          </a:prstGeom>
        </p:spPr>
        <p:txBody>
          <a:bodyPr vert="horz" lIns="91440" tIns="45720" rIns="91440" bIns="45720" rtlCol="0" anchor="t">
            <a:noAutofit/>
          </a:bodyPr>
          <a:lstStyle>
            <a:lvl1pPr algn="l" defTabSz="457200" rtl="0" eaLnBrk="1" latinLnBrk="0" hangingPunct="1">
              <a:spcBef>
                <a:spcPct val="0"/>
              </a:spcBef>
              <a:buNone/>
              <a:defRPr kumimoji="1" sz="3600" kern="1200">
                <a:solidFill>
                  <a:schemeClr val="tx1">
                    <a:lumMod val="85000"/>
                    <a:lumOff val="15000"/>
                  </a:schemeClr>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pPr algn="ctr"/>
            <a:r>
              <a:rPr lang="en-US" altLang="ja-JP" sz="2800" dirty="0"/>
              <a:t>The record to the implementation sheet</a:t>
            </a:r>
            <a:endParaRPr lang="ja-JP" altLang="en-US" sz="2800" dirty="0"/>
          </a:p>
        </p:txBody>
      </p:sp>
      <p:sp>
        <p:nvSpPr>
          <p:cNvPr id="3" name="テキスト ボックス 2"/>
          <p:cNvSpPr txBox="1"/>
          <p:nvPr/>
        </p:nvSpPr>
        <p:spPr>
          <a:xfrm>
            <a:off x="2680305" y="5820190"/>
            <a:ext cx="4088887" cy="338554"/>
          </a:xfrm>
          <a:prstGeom prst="rect">
            <a:avLst/>
          </a:prstGeom>
          <a:noFill/>
        </p:spPr>
        <p:txBody>
          <a:bodyPr wrap="square" rtlCol="0">
            <a:spAutoFit/>
          </a:bodyPr>
          <a:lstStyle/>
          <a:p>
            <a:r>
              <a:rPr lang="en-US" altLang="ja-JP" sz="1600" dirty="0" smtClean="0"/>
              <a:t>Mixing </a:t>
            </a:r>
            <a:r>
              <a:rPr lang="en-US" altLang="ja-JP" sz="1600" dirty="0"/>
              <a:t>operation in </a:t>
            </a:r>
            <a:r>
              <a:rPr lang="en-US" altLang="ja-JP" sz="1600" dirty="0" smtClean="0"/>
              <a:t>inert </a:t>
            </a:r>
            <a:r>
              <a:rPr lang="en-US" altLang="ja-JP" sz="1600" dirty="0"/>
              <a:t>atmosphere </a:t>
            </a:r>
            <a:r>
              <a:rPr kumimoji="1" lang="ja-JP" altLang="en-US" sz="1600" dirty="0" smtClean="0"/>
              <a:t>（</a:t>
            </a:r>
            <a:r>
              <a:rPr kumimoji="1" lang="en-US" altLang="ja-JP" sz="1600" dirty="0" smtClean="0"/>
              <a:t>B-c</a:t>
            </a:r>
            <a:r>
              <a:rPr kumimoji="1" lang="ja-JP" altLang="en-US" sz="1600" dirty="0" smtClean="0"/>
              <a:t>）</a:t>
            </a:r>
            <a:endParaRPr kumimoji="1" lang="ja-JP" altLang="en-US" sz="1600" dirty="0"/>
          </a:p>
        </p:txBody>
      </p:sp>
    </p:spTree>
    <p:extLst>
      <p:ext uri="{BB962C8B-B14F-4D97-AF65-F5344CB8AC3E}">
        <p14:creationId xmlns:p14="http://schemas.microsoft.com/office/powerpoint/2010/main" val="11153001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3000"/>
                                        <p:tgtEl>
                                          <p:spTgt spid="3"/>
                                        </p:tgtEl>
                                      </p:cBhvr>
                                    </p:animEffect>
                                    <p:anim calcmode="lin" valueType="num">
                                      <p:cBhvr>
                                        <p:cTn id="8" dur="3000" fill="hold"/>
                                        <p:tgtEl>
                                          <p:spTgt spid="3"/>
                                        </p:tgtEl>
                                        <p:attrNameLst>
                                          <p:attrName>ppt_x</p:attrName>
                                        </p:attrNameLst>
                                      </p:cBhvr>
                                      <p:tavLst>
                                        <p:tav tm="0">
                                          <p:val>
                                            <p:strVal val="#ppt_x"/>
                                          </p:val>
                                        </p:tav>
                                        <p:tav tm="100000">
                                          <p:val>
                                            <p:strVal val="#ppt_x"/>
                                          </p:val>
                                        </p:tav>
                                      </p:tavLst>
                                    </p:anim>
                                    <p:anim calcmode="lin" valueType="num">
                                      <p:cBhvr>
                                        <p:cTn id="9" dur="3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376313" y="624110"/>
            <a:ext cx="7158087" cy="1623790"/>
          </a:xfrm>
        </p:spPr>
        <p:txBody>
          <a:bodyPr>
            <a:normAutofit fontScale="90000"/>
          </a:bodyPr>
          <a:lstStyle/>
          <a:p>
            <a:pPr algn="ctr"/>
            <a:r>
              <a:rPr lang="en-US" altLang="ja-JP" sz="4000" dirty="0" smtClean="0"/>
              <a:t>STEP2</a:t>
            </a:r>
            <a:br>
              <a:rPr lang="en-US" altLang="ja-JP" sz="4000" dirty="0" smtClean="0"/>
            </a:br>
            <a:r>
              <a:rPr lang="en-US" altLang="ja-JP" dirty="0"/>
              <a:t>Implement risk </a:t>
            </a:r>
            <a:r>
              <a:rPr lang="en-US" altLang="ja-JP" dirty="0" smtClean="0"/>
              <a:t>assessment</a:t>
            </a:r>
            <a:r>
              <a:rPr lang="ja-JP" altLang="en-US" dirty="0"/>
              <a:t/>
            </a:r>
            <a:br>
              <a:rPr lang="ja-JP" altLang="en-US" dirty="0"/>
            </a:br>
            <a:r>
              <a:rPr lang="ja-JP" altLang="en-US" sz="2200" dirty="0" smtClean="0"/>
              <a:t>②</a:t>
            </a:r>
            <a:r>
              <a:rPr lang="en-US" altLang="ja-JP" sz="2200" dirty="0"/>
              <a:t> Estimation and evaluation of risk of the </a:t>
            </a:r>
            <a:r>
              <a:rPr lang="en-US" altLang="ja-JP" sz="2200" dirty="0" smtClean="0"/>
              <a:t>scenarios (Part 1)</a:t>
            </a:r>
            <a:endParaRPr kumimoji="1" lang="ja-JP" altLang="en-US" sz="2700" dirty="0"/>
          </a:p>
        </p:txBody>
      </p:sp>
      <p:sp>
        <p:nvSpPr>
          <p:cNvPr id="3" name="コンテンツ プレースホルダー 3"/>
          <p:cNvSpPr>
            <a:spLocks noGrp="1"/>
          </p:cNvSpPr>
          <p:nvPr>
            <p:ph idx="1"/>
          </p:nvPr>
        </p:nvSpPr>
        <p:spPr>
          <a:xfrm>
            <a:off x="1282045" y="2133600"/>
            <a:ext cx="7506880" cy="4050384"/>
          </a:xfrm>
        </p:spPr>
        <p:txBody>
          <a:bodyPr>
            <a:normAutofit lnSpcReduction="10000"/>
          </a:bodyPr>
          <a:lstStyle/>
          <a:p>
            <a:r>
              <a:rPr lang="en-US" altLang="ja-JP" dirty="0"/>
              <a:t>Risk estimation and evaluation assuming there is no existing (functioning) risk reduction measures (part 1</a:t>
            </a:r>
            <a:r>
              <a:rPr lang="en-US" altLang="ja-JP" dirty="0" smtClean="0"/>
              <a:t>)</a:t>
            </a:r>
            <a:endParaRPr kumimoji="1" lang="ja-JP" altLang="en-US" dirty="0" smtClean="0"/>
          </a:p>
          <a:p>
            <a:r>
              <a:rPr lang="en-US" altLang="ja-JP" dirty="0"/>
              <a:t>Since air </a:t>
            </a:r>
            <a:r>
              <a:rPr lang="en-US" altLang="ja-JP" dirty="0" smtClean="0"/>
              <a:t>flows </a:t>
            </a:r>
            <a:r>
              <a:rPr lang="en-US" altLang="ja-JP" dirty="0"/>
              <a:t>into T100 by open of V109, during unloading, powder is dispersed by airflow and dust cloud may be formed. Since the perfect exclusion of ignition source is impossible, there is probability of explosion. Therefore, it is estimated that </a:t>
            </a:r>
            <a:r>
              <a:rPr lang="en-US" altLang="ja-JP" sz="2400" dirty="0">
                <a:solidFill>
                  <a:srgbClr val="FF0000"/>
                </a:solidFill>
              </a:rPr>
              <a:t>hazard frequency is </a:t>
            </a:r>
            <a:r>
              <a:rPr lang="en-US" altLang="ja-JP" sz="2400" dirty="0" smtClean="0">
                <a:solidFill>
                  <a:srgbClr val="FF0000"/>
                </a:solidFill>
              </a:rPr>
              <a:t>Moderate </a:t>
            </a:r>
            <a:r>
              <a:rPr lang="en-US" altLang="ja-JP" sz="2400" dirty="0">
                <a:solidFill>
                  <a:srgbClr val="FF0000"/>
                </a:solidFill>
              </a:rPr>
              <a:t>(</a:t>
            </a:r>
            <a:r>
              <a:rPr lang="ja-JP" altLang="en-US" sz="2400" dirty="0">
                <a:solidFill>
                  <a:srgbClr val="FF0000"/>
                </a:solidFill>
              </a:rPr>
              <a:t>△</a:t>
            </a:r>
            <a:r>
              <a:rPr lang="en-US" altLang="ja-JP" sz="2400" dirty="0">
                <a:solidFill>
                  <a:srgbClr val="FF0000"/>
                </a:solidFill>
              </a:rPr>
              <a:t>)</a:t>
            </a:r>
            <a:r>
              <a:rPr lang="en-US" altLang="ja-JP" dirty="0" smtClean="0"/>
              <a:t>. </a:t>
            </a:r>
            <a:r>
              <a:rPr lang="en-US" altLang="ja-JP" dirty="0" smtClean="0">
                <a:hlinkClick r:id="rId3" action="ppaction://hlinksldjump"/>
              </a:rPr>
              <a:t>Table 11</a:t>
            </a:r>
            <a:r>
              <a:rPr lang="ja-JP" altLang="en-US" dirty="0" smtClean="0">
                <a:hlinkClick r:id="rId3" action="ppaction://hlinksldjump"/>
              </a:rPr>
              <a:t>（</a:t>
            </a:r>
            <a:r>
              <a:rPr lang="en-US" altLang="ja-JP" dirty="0" smtClean="0">
                <a:hlinkClick r:id="rId3" action="ppaction://hlinksldjump"/>
              </a:rPr>
              <a:t>b</a:t>
            </a:r>
            <a:r>
              <a:rPr lang="ja-JP" altLang="en-US" dirty="0" smtClean="0">
                <a:hlinkClick r:id="rId3" action="ppaction://hlinksldjump"/>
              </a:rPr>
              <a:t>）</a:t>
            </a:r>
            <a:endParaRPr lang="ja-JP" altLang="en-US" dirty="0" smtClean="0"/>
          </a:p>
          <a:p>
            <a:r>
              <a:rPr lang="en-US" altLang="ja-JP" dirty="0" smtClean="0"/>
              <a:t>Dust </a:t>
            </a:r>
            <a:r>
              <a:rPr lang="en-US" altLang="ja-JP" dirty="0"/>
              <a:t>explosion is expected as a result of </a:t>
            </a:r>
            <a:r>
              <a:rPr lang="en-US" altLang="ja-JP" dirty="0" smtClean="0"/>
              <a:t>the </a:t>
            </a:r>
            <a:r>
              <a:rPr lang="en-US" altLang="ja-JP" dirty="0"/>
              <a:t>hazard. Dust explosion can inflict catastrophic damage to facilities </a:t>
            </a:r>
            <a:r>
              <a:rPr lang="en-US" altLang="ja-JP" dirty="0" smtClean="0"/>
              <a:t>in </a:t>
            </a:r>
            <a:r>
              <a:rPr lang="en-US" altLang="ja-JP" dirty="0"/>
              <a:t>and out of the plant and production</a:t>
            </a:r>
            <a:r>
              <a:rPr lang="en-US" altLang="ja-JP" dirty="0" smtClean="0"/>
              <a:t>. </a:t>
            </a:r>
            <a:r>
              <a:rPr lang="en-US" altLang="ja-JP" dirty="0"/>
              <a:t>Therefore, it is estimated </a:t>
            </a:r>
            <a:r>
              <a:rPr lang="en-US" altLang="ja-JP" dirty="0" smtClean="0"/>
              <a:t>that</a:t>
            </a:r>
            <a:r>
              <a:rPr lang="en-US" altLang="ja-JP" dirty="0" smtClean="0">
                <a:solidFill>
                  <a:srgbClr val="FF0000"/>
                </a:solidFill>
              </a:rPr>
              <a:t> </a:t>
            </a:r>
            <a:r>
              <a:rPr lang="en-US" altLang="ja-JP" sz="2400" dirty="0" smtClean="0">
                <a:solidFill>
                  <a:srgbClr val="FF0000"/>
                </a:solidFill>
              </a:rPr>
              <a:t>hazard </a:t>
            </a:r>
            <a:r>
              <a:rPr lang="en-US" altLang="ja-JP" sz="2400" dirty="0">
                <a:solidFill>
                  <a:srgbClr val="FF0000"/>
                </a:solidFill>
              </a:rPr>
              <a:t>severity is Fatal/serious </a:t>
            </a:r>
            <a:r>
              <a:rPr lang="en-US" altLang="ja-JP" sz="2400" dirty="0" smtClean="0">
                <a:solidFill>
                  <a:srgbClr val="FF0000"/>
                </a:solidFill>
              </a:rPr>
              <a:t>(×)</a:t>
            </a:r>
            <a:r>
              <a:rPr lang="en-US" altLang="ja-JP" dirty="0" smtClean="0"/>
              <a:t>.</a:t>
            </a:r>
            <a:r>
              <a:rPr lang="ja-JP" altLang="en-US" dirty="0" smtClean="0"/>
              <a:t> </a:t>
            </a:r>
            <a:r>
              <a:rPr lang="en-US" altLang="ja-JP" dirty="0" smtClean="0">
                <a:hlinkClick r:id="rId4" action="ppaction://hlinksldjump"/>
              </a:rPr>
              <a:t>Table 11</a:t>
            </a:r>
            <a:r>
              <a:rPr lang="ja-JP" altLang="en-US" dirty="0" smtClean="0">
                <a:hlinkClick r:id="rId4" action="ppaction://hlinksldjump"/>
              </a:rPr>
              <a:t>（</a:t>
            </a:r>
            <a:r>
              <a:rPr lang="en-US" altLang="ja-JP" dirty="0" smtClean="0">
                <a:hlinkClick r:id="rId4" action="ppaction://hlinksldjump"/>
              </a:rPr>
              <a:t>a</a:t>
            </a:r>
            <a:r>
              <a:rPr lang="ja-JP" altLang="en-US" dirty="0" smtClean="0">
                <a:hlinkClick r:id="rId3" action="ppaction://hlinksldjump"/>
              </a:rPr>
              <a:t>）</a:t>
            </a:r>
            <a:endParaRPr lang="ja-JP" altLang="en-US" dirty="0"/>
          </a:p>
          <a:p>
            <a:r>
              <a:rPr lang="en-US" altLang="ja-JP" dirty="0" smtClean="0"/>
              <a:t>As </a:t>
            </a:r>
            <a:r>
              <a:rPr lang="en-US" altLang="ja-JP" dirty="0"/>
              <a:t>mentioned above, risk level is </a:t>
            </a:r>
            <a:r>
              <a:rPr lang="en-US" altLang="ja-JP" sz="2400" dirty="0" smtClean="0">
                <a:solidFill>
                  <a:srgbClr val="FF0000"/>
                </a:solidFill>
              </a:rPr>
              <a:t>Ⅲ</a:t>
            </a:r>
            <a:r>
              <a:rPr lang="en-US" altLang="ja-JP" dirty="0" smtClean="0"/>
              <a:t>.</a:t>
            </a:r>
            <a:r>
              <a:rPr lang="ja-JP" altLang="en-US" dirty="0" smtClean="0"/>
              <a:t>　</a:t>
            </a:r>
            <a:r>
              <a:rPr lang="en-US" altLang="ja-JP" dirty="0" smtClean="0">
                <a:hlinkClick r:id="rId5" action="ppaction://hlinksldjump"/>
              </a:rPr>
              <a:t>Table 11</a:t>
            </a:r>
            <a:r>
              <a:rPr lang="ja-JP" altLang="en-US" dirty="0" smtClean="0">
                <a:hlinkClick r:id="rId5" action="ppaction://hlinksldjump"/>
              </a:rPr>
              <a:t>（</a:t>
            </a:r>
            <a:r>
              <a:rPr lang="en-US" altLang="ja-JP" dirty="0" smtClean="0">
                <a:hlinkClick r:id="rId5" action="ppaction://hlinksldjump"/>
              </a:rPr>
              <a:t>c</a:t>
            </a:r>
            <a:r>
              <a:rPr lang="ja-JP" altLang="en-US" dirty="0" smtClean="0">
                <a:hlinkClick r:id="rId5" action="ppaction://hlinksldjump"/>
              </a:rPr>
              <a:t>）</a:t>
            </a:r>
            <a:endParaRPr lang="ja-JP" altLang="en-US" dirty="0"/>
          </a:p>
        </p:txBody>
      </p:sp>
    </p:spTree>
    <p:extLst>
      <p:ext uri="{BB962C8B-B14F-4D97-AF65-F5344CB8AC3E}">
        <p14:creationId xmlns:p14="http://schemas.microsoft.com/office/powerpoint/2010/main" val="18599222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コンテンツ プレースホルダー 3"/>
          <p:cNvGraphicFramePr>
            <a:graphicFrameLocks noGrp="1"/>
          </p:cNvGraphicFramePr>
          <p:nvPr>
            <p:ph idx="1"/>
            <p:extLst>
              <p:ext uri="{D42A27DB-BD31-4B8C-83A1-F6EECF244321}">
                <p14:modId xmlns:p14="http://schemas.microsoft.com/office/powerpoint/2010/main" val="4078570502"/>
              </p:ext>
            </p:extLst>
          </p:nvPr>
        </p:nvGraphicFramePr>
        <p:xfrm>
          <a:off x="1279942" y="1369564"/>
          <a:ext cx="6591300" cy="3504465"/>
        </p:xfrm>
        <a:graphic>
          <a:graphicData uri="http://schemas.openxmlformats.org/drawingml/2006/table">
            <a:tbl>
              <a:tblPr>
                <a:tableStyleId>{5C22544A-7EE6-4342-B048-85BDC9FD1C3A}</a:tableStyleId>
              </a:tblPr>
              <a:tblGrid>
                <a:gridCol w="1878894"/>
                <a:gridCol w="1127895"/>
                <a:gridCol w="1244272"/>
                <a:gridCol w="1244273"/>
                <a:gridCol w="1095966"/>
              </a:tblGrid>
              <a:tr h="223566">
                <a:tc gridSpan="5">
                  <a:txBody>
                    <a:bodyPr/>
                    <a:lstStyle/>
                    <a:p>
                      <a:pPr algn="l" fontAlgn="b"/>
                      <a:r>
                        <a:rPr lang="en-US" altLang="ja-JP" sz="1800" u="none" strike="noStrike" dirty="0" smtClean="0">
                          <a:effectLst/>
                        </a:rPr>
                        <a:t>STEP2 Implementation of risk assessment</a:t>
                      </a:r>
                      <a:endParaRPr lang="ja-JP" altLang="en-US" sz="1800" b="1" i="0" u="none" strike="noStrike" dirty="0">
                        <a:solidFill>
                          <a:srgbClr val="000000"/>
                        </a:solidFill>
                        <a:effectLst/>
                        <a:latin typeface="ＭＳ Ｐゴシック" panose="020B0600070205080204" pitchFamily="50" charset="-128"/>
                        <a:ea typeface="+mn-ea"/>
                      </a:endParaRPr>
                    </a:p>
                  </a:txBody>
                  <a:tcPr marL="0" marR="0" marT="0" marB="0" anchor="b">
                    <a:lnL w="12700" cmpd="sng">
                      <a:noFill/>
                    </a:lnL>
                    <a:lnR w="12700" cmpd="sng">
                      <a:noFill/>
                    </a:lnR>
                    <a:lnT w="12700" cmpd="sng">
                      <a:noFill/>
                    </a:lnT>
                    <a:lnB w="12700" cap="flat" cmpd="sng" algn="ctr">
                      <a:solidFill>
                        <a:schemeClr val="tx1"/>
                      </a:solidFill>
                      <a:prstDash val="lgDash"/>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pPr algn="l" fontAlgn="b"/>
                      <a:endParaRPr lang="ja-JP" altLang="en-US" sz="8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b"/>
                </a:tc>
              </a:tr>
              <a:tr h="960771">
                <a:tc>
                  <a:txBody>
                    <a:bodyPr/>
                    <a:lstStyle/>
                    <a:p>
                      <a:pPr marL="36000" algn="ctr" fontAlgn="ctr"/>
                      <a:r>
                        <a:rPr lang="ja-JP" altLang="en-US" sz="1400" b="0" i="0" u="none" strike="noStrike" dirty="0" smtClean="0">
                          <a:solidFill>
                            <a:srgbClr val="000000"/>
                          </a:solidFill>
                          <a:effectLst/>
                          <a:latin typeface="+mn-lt"/>
                          <a:ea typeface="+mn-ea"/>
                        </a:rPr>
                        <a:t>②</a:t>
                      </a:r>
                      <a:r>
                        <a:rPr lang="en-US" altLang="ja-JP" sz="1400" b="0" i="0" u="none" strike="noStrike" dirty="0" smtClean="0">
                          <a:solidFill>
                            <a:srgbClr val="000000"/>
                          </a:solidFill>
                          <a:effectLst/>
                          <a:latin typeface="+mn-lt"/>
                          <a:ea typeface="+mn-ea"/>
                        </a:rPr>
                        <a:t> Check existing risk reduction measures</a:t>
                      </a:r>
                      <a:endParaRPr lang="ja-JP" altLang="en-US" sz="1600" b="0" i="0" u="none" strike="noStrike" dirty="0">
                        <a:solidFill>
                          <a:srgbClr val="000000"/>
                        </a:solidFill>
                        <a:effectLst/>
                        <a:latin typeface="+mn-lt"/>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lgDash"/>
                      <a:round/>
                      <a:headEnd type="none" w="med" len="med"/>
                      <a:tailEnd type="none" w="med" len="med"/>
                    </a:lnT>
                    <a:lnB w="12700" cap="flat" cmpd="sng" algn="ctr">
                      <a:solidFill>
                        <a:schemeClr val="tx1"/>
                      </a:solidFill>
                      <a:prstDash val="solid"/>
                      <a:round/>
                      <a:headEnd type="none" w="med" len="med"/>
                      <a:tailEnd type="none" w="med" len="med"/>
                    </a:lnB>
                    <a:solidFill>
                      <a:srgbClr val="99FF99"/>
                    </a:solidFill>
                  </a:tcPr>
                </a:tc>
                <a:tc gridSpan="3">
                  <a:txBody>
                    <a:bodyPr/>
                    <a:lstStyle/>
                    <a:p>
                      <a:r>
                        <a:rPr lang="en-US" altLang="ja-JP" sz="1600" dirty="0" smtClean="0"/>
                        <a:t>Mixing operation in inert atmosphere </a:t>
                      </a:r>
                      <a:r>
                        <a:rPr kumimoji="1" lang="ja-JP" altLang="en-US" sz="1600" dirty="0" smtClean="0"/>
                        <a:t>（</a:t>
                      </a:r>
                      <a:r>
                        <a:rPr kumimoji="1" lang="en-US" altLang="ja-JP" sz="1600" dirty="0" smtClean="0"/>
                        <a:t>B-c</a:t>
                      </a:r>
                      <a:r>
                        <a:rPr kumimoji="1" lang="ja-JP" altLang="en-US" sz="1600" dirty="0" smtClean="0"/>
                        <a:t>）</a:t>
                      </a:r>
                      <a:endParaRPr kumimoji="1" lang="ja-JP" altLang="en-US" sz="1600" dirty="0"/>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lgDash"/>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tc hMerge="1">
                  <a:txBody>
                    <a:bodyPr/>
                    <a:lstStyle/>
                    <a:p>
                      <a:endParaRPr kumimoji="1" lang="ja-JP" altLang="en-US"/>
                    </a:p>
                  </a:txBody>
                  <a:tcPr/>
                </a:tc>
                <a:tc rowSpan="5">
                  <a:txBody>
                    <a:bodyPr/>
                    <a:lstStyle/>
                    <a:p>
                      <a:pPr marL="72000" indent="-457200" algn="l" fontAlgn="ctr"/>
                      <a:r>
                        <a:rPr lang="en-US" altLang="ja-JP" sz="900" b="0" i="0" u="none" strike="noStrike" dirty="0" smtClean="0">
                          <a:solidFill>
                            <a:srgbClr val="000000"/>
                          </a:solidFill>
                          <a:effectLst/>
                          <a:latin typeface="+mn-lt"/>
                          <a:ea typeface="+mn-ea"/>
                        </a:rPr>
                        <a:t>●Type of risk reduction measure </a:t>
                      </a:r>
                    </a:p>
                    <a:p>
                      <a:pPr marL="72000" indent="-457200" algn="l" fontAlgn="ctr"/>
                      <a:r>
                        <a:rPr lang="en-US" altLang="ja-JP" sz="900" b="0" i="0" u="none" strike="noStrike" dirty="0" smtClean="0">
                          <a:solidFill>
                            <a:srgbClr val="000000"/>
                          </a:solidFill>
                          <a:effectLst/>
                          <a:latin typeface="+mn-lt"/>
                          <a:ea typeface="+mn-ea"/>
                        </a:rPr>
                        <a:t> A) Intrinsic safety measure</a:t>
                      </a:r>
                    </a:p>
                    <a:p>
                      <a:pPr marL="72000" indent="-457200" algn="l" fontAlgn="ctr"/>
                      <a:r>
                        <a:rPr lang="en-US" altLang="ja-JP" sz="900" b="0" i="0" u="none" strike="noStrike" dirty="0" smtClean="0">
                          <a:solidFill>
                            <a:srgbClr val="000000"/>
                          </a:solidFill>
                          <a:effectLst/>
                          <a:latin typeface="+mn-lt"/>
                          <a:ea typeface="+mn-ea"/>
                        </a:rPr>
                        <a:t> B) Technological measure</a:t>
                      </a:r>
                    </a:p>
                    <a:p>
                      <a:pPr marL="72000" indent="-457200" algn="l" fontAlgn="ctr"/>
                      <a:r>
                        <a:rPr lang="en-US" altLang="ja-JP" sz="900" b="0" i="0" u="none" strike="noStrike" dirty="0" smtClean="0">
                          <a:solidFill>
                            <a:srgbClr val="000000"/>
                          </a:solidFill>
                          <a:effectLst/>
                          <a:latin typeface="+mn-lt"/>
                          <a:ea typeface="+mn-ea"/>
                        </a:rPr>
                        <a:t> C) Managerial measure</a:t>
                      </a:r>
                    </a:p>
                    <a:p>
                      <a:pPr marL="72000" indent="-457200" algn="l" fontAlgn="ctr"/>
                      <a:r>
                        <a:rPr lang="en-US" altLang="ja-JP" sz="900" b="0" i="0" u="none" strike="noStrike" dirty="0" smtClean="0">
                          <a:solidFill>
                            <a:srgbClr val="000000"/>
                          </a:solidFill>
                          <a:effectLst/>
                          <a:latin typeface="+mn-lt"/>
                          <a:ea typeface="+mn-ea"/>
                        </a:rPr>
                        <a:t> D) Use of personal protection</a:t>
                      </a:r>
                    </a:p>
                    <a:p>
                      <a:pPr marL="72000" indent="-457200" algn="l" fontAlgn="ctr"/>
                      <a:r>
                        <a:rPr lang="en-US" altLang="ja-JP" sz="900" b="0" i="0" u="none" strike="noStrike" dirty="0" smtClean="0">
                          <a:solidFill>
                            <a:srgbClr val="000000"/>
                          </a:solidFill>
                          <a:effectLst/>
                          <a:latin typeface="+mn-lt"/>
                          <a:ea typeface="+mn-ea"/>
                        </a:rPr>
                        <a:t>●Purpose of risk reduction measures</a:t>
                      </a:r>
                    </a:p>
                    <a:p>
                      <a:pPr marL="72000" indent="-457200" algn="l" fontAlgn="ctr"/>
                      <a:r>
                        <a:rPr lang="en-US" altLang="ja-JP" sz="900" b="0" i="0" u="none" strike="noStrike" dirty="0" smtClean="0">
                          <a:solidFill>
                            <a:srgbClr val="000000"/>
                          </a:solidFill>
                          <a:effectLst/>
                          <a:latin typeface="+mn-lt"/>
                          <a:ea typeface="+mn-ea"/>
                        </a:rPr>
                        <a:t> a) Prevention of abnormalities</a:t>
                      </a:r>
                    </a:p>
                    <a:p>
                      <a:pPr marL="72000" indent="-457200" algn="l" fontAlgn="ctr"/>
                      <a:r>
                        <a:rPr lang="en-US" altLang="ja-JP" sz="900" b="0" i="0" u="none" strike="noStrike" dirty="0" smtClean="0">
                          <a:solidFill>
                            <a:srgbClr val="000000"/>
                          </a:solidFill>
                          <a:effectLst/>
                          <a:latin typeface="+mn-lt"/>
                          <a:ea typeface="+mn-ea"/>
                        </a:rPr>
                        <a:t> b) Detection of abnormalities</a:t>
                      </a:r>
                    </a:p>
                    <a:p>
                      <a:pPr marL="72000" indent="-457200" algn="l" fontAlgn="ctr"/>
                      <a:r>
                        <a:rPr lang="en-US" altLang="ja-JP" sz="900" b="0" i="0" u="none" strike="noStrike" dirty="0" smtClean="0">
                          <a:solidFill>
                            <a:srgbClr val="000000"/>
                          </a:solidFill>
                          <a:effectLst/>
                          <a:latin typeface="+mn-lt"/>
                          <a:ea typeface="+mn-ea"/>
                        </a:rPr>
                        <a:t> c) Prevention of accidents</a:t>
                      </a:r>
                    </a:p>
                    <a:p>
                      <a:pPr marL="72000" indent="-457200" algn="l" fontAlgn="ctr"/>
                      <a:r>
                        <a:rPr lang="en-US" altLang="ja-JP" sz="900" b="0" i="0" u="none" strike="noStrike" dirty="0" smtClean="0">
                          <a:solidFill>
                            <a:srgbClr val="000000"/>
                          </a:solidFill>
                          <a:effectLst/>
                          <a:latin typeface="+mn-lt"/>
                          <a:ea typeface="+mn-ea"/>
                        </a:rPr>
                        <a:t> d) Limitation of damage</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lgDash"/>
                      <a:round/>
                      <a:headEnd type="none" w="med" len="med"/>
                      <a:tailEnd type="none" w="med" len="med"/>
                    </a:lnT>
                    <a:lnB w="12700" cap="flat" cmpd="sng" algn="ctr">
                      <a:solidFill>
                        <a:schemeClr val="tx1"/>
                      </a:solidFill>
                      <a:prstDash val="lgDash"/>
                      <a:round/>
                      <a:headEnd type="none" w="med" len="med"/>
                      <a:tailEnd type="none" w="med" len="med"/>
                    </a:lnB>
                    <a:solidFill>
                      <a:schemeClr val="bg1">
                        <a:lumMod val="85000"/>
                      </a:schemeClr>
                    </a:solidFill>
                  </a:tcPr>
                </a:tc>
              </a:tr>
              <a:tr h="339374">
                <a:tc rowSpan="2">
                  <a:txBody>
                    <a:bodyPr/>
                    <a:lstStyle/>
                    <a:p>
                      <a:pPr marL="36000" algn="ctr" fontAlgn="ctr"/>
                      <a:r>
                        <a:rPr lang="ja-JP" altLang="en-US" sz="1400" b="0" i="0" u="none" strike="noStrike" dirty="0" smtClean="0">
                          <a:solidFill>
                            <a:srgbClr val="000000"/>
                          </a:solidFill>
                          <a:effectLst/>
                          <a:latin typeface="+mn-ea"/>
                          <a:ea typeface="+mn-ea"/>
                        </a:rPr>
                        <a:t>②</a:t>
                      </a:r>
                      <a:r>
                        <a:rPr lang="en-US" altLang="ja-JP" sz="1400" b="0" i="0" u="none" strike="noStrike" dirty="0" smtClean="0">
                          <a:solidFill>
                            <a:srgbClr val="000000"/>
                          </a:solidFill>
                          <a:effectLst/>
                          <a:latin typeface="+mn-ea"/>
                          <a:ea typeface="+mn-ea"/>
                        </a:rPr>
                        <a:t> Risk estimation and evaluation (Part 1)</a:t>
                      </a:r>
                    </a:p>
                    <a:p>
                      <a:pPr marL="36000" algn="ctr" fontAlgn="ctr"/>
                      <a:r>
                        <a:rPr lang="en-US" altLang="ja-JP" sz="1400" b="0" i="0" u="none" strike="noStrike" dirty="0" smtClean="0">
                          <a:solidFill>
                            <a:srgbClr val="000000"/>
                          </a:solidFill>
                          <a:effectLst/>
                          <a:latin typeface="+mn-ea"/>
                          <a:ea typeface="+mn-ea"/>
                        </a:rPr>
                        <a:t>Assuming absence of existing risk reduction measures</a:t>
                      </a:r>
                      <a:endParaRPr lang="ja-JP" altLang="en-US" sz="1400" b="0" i="0" u="none" strike="noStrike" dirty="0">
                        <a:solidFill>
                          <a:srgbClr val="000000"/>
                        </a:solidFill>
                        <a:effectLst/>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FF99"/>
                    </a:solidFill>
                  </a:tcPr>
                </a:tc>
                <a:tc>
                  <a:txBody>
                    <a:bodyPr/>
                    <a:lstStyle/>
                    <a:p>
                      <a:pPr algn="ctr"/>
                      <a:r>
                        <a:rPr kumimoji="1" lang="en-US" altLang="ja-JP" sz="1400" dirty="0" smtClean="0"/>
                        <a:t>Severity</a:t>
                      </a:r>
                      <a:endParaRPr kumimoji="1" lang="ja-JP" altLang="en-US" sz="1400" dirty="0"/>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FF"/>
                    </a:solidFill>
                  </a:tcPr>
                </a:tc>
                <a:tc>
                  <a:txBody>
                    <a:bodyPr/>
                    <a:lstStyle/>
                    <a:p>
                      <a:pPr algn="ctr"/>
                      <a:r>
                        <a:rPr kumimoji="1" lang="en-US" altLang="ja-JP" sz="1400" dirty="0" smtClean="0"/>
                        <a:t>Frequency</a:t>
                      </a:r>
                      <a:endParaRPr kumimoji="1" lang="ja-JP" altLang="en-US" sz="1400" dirty="0"/>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FF"/>
                    </a:solidFil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kumimoji="1" lang="en-US" altLang="ja-JP" sz="1400" dirty="0" smtClean="0"/>
                        <a:t>Risk level</a:t>
                      </a:r>
                      <a:endParaRPr kumimoji="1" lang="ja-JP" altLang="en-US" sz="1400" dirty="0" smtClean="0"/>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FF"/>
                    </a:solidFill>
                  </a:tcPr>
                </a:tc>
                <a:tc vMerge="1">
                  <a:txBody>
                    <a:bodyPr/>
                    <a:lstStyle/>
                    <a:p>
                      <a:endParaRPr kumimoji="1" lang="ja-JP" altLang="en-US" dirty="0"/>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782844">
                <a:tc vMerge="1">
                  <a:txBody>
                    <a:bodyPr/>
                    <a:lstStyle/>
                    <a:p>
                      <a:endParaRPr kumimoji="1" lang="ja-JP" altLang="en-US"/>
                    </a:p>
                  </a:txBody>
                  <a:tcPr/>
                </a:tc>
                <a:tc>
                  <a:txBody>
                    <a:bodyPr/>
                    <a:lstStyle/>
                    <a:p>
                      <a:pPr algn="ctr"/>
                      <a:endParaRPr kumimoji="1" lang="ja-JP" altLang="en-US" dirty="0"/>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kumimoji="1" lang="ja-JP" altLang="en-US" dirty="0"/>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kumimoji="1" lang="ja-JP" altLang="en-US" dirty="0"/>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kumimoji="1" lang="ja-JP" altLang="en-US"/>
                    </a:p>
                  </a:txBody>
                  <a:tcPr/>
                </a:tc>
              </a:tr>
              <a:tr h="339374">
                <a:tc rowSpan="2">
                  <a:txBody>
                    <a:bodyPr/>
                    <a:lstStyle/>
                    <a:p>
                      <a:pPr marL="36000" algn="ctr" fontAlgn="ctr"/>
                      <a:r>
                        <a:rPr lang="ja-JP" altLang="en-US" sz="1400" b="0" i="0" u="none" strike="noStrike" dirty="0" smtClean="0">
                          <a:solidFill>
                            <a:srgbClr val="000000"/>
                          </a:solidFill>
                          <a:effectLst/>
                          <a:latin typeface="+mn-ea"/>
                          <a:ea typeface="+mn-ea"/>
                        </a:rPr>
                        <a:t>②</a:t>
                      </a:r>
                      <a:r>
                        <a:rPr lang="en-US" altLang="ja-JP" sz="1400" b="0" i="0" u="none" strike="noStrike" dirty="0" smtClean="0">
                          <a:solidFill>
                            <a:srgbClr val="000000"/>
                          </a:solidFill>
                          <a:effectLst/>
                          <a:latin typeface="+mn-ea"/>
                          <a:ea typeface="+mn-ea"/>
                        </a:rPr>
                        <a:t> Risk estimation and evaluation (Part 2)</a:t>
                      </a:r>
                    </a:p>
                    <a:p>
                      <a:pPr marL="36000" algn="ctr" fontAlgn="ctr"/>
                      <a:r>
                        <a:rPr lang="en-US" altLang="ja-JP" sz="1400" b="0" i="0" u="none" strike="noStrike" dirty="0" smtClean="0">
                          <a:solidFill>
                            <a:srgbClr val="000000"/>
                          </a:solidFill>
                          <a:effectLst/>
                          <a:latin typeface="+mn-ea"/>
                          <a:ea typeface="+mn-ea"/>
                        </a:rPr>
                        <a:t>Confirm validity of the existing risk reduction measures</a:t>
                      </a:r>
                      <a:endParaRPr lang="ja-JP" altLang="en-US" sz="1400" b="0" i="0" u="none" strike="noStrike" dirty="0">
                        <a:solidFill>
                          <a:srgbClr val="000000"/>
                        </a:solidFill>
                        <a:effectLst/>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lgDash"/>
                      <a:round/>
                      <a:headEnd type="none" w="med" len="med"/>
                      <a:tailEnd type="none" w="med" len="med"/>
                    </a:lnB>
                    <a:solidFill>
                      <a:srgbClr val="99FF99"/>
                    </a:solidFill>
                  </a:tcPr>
                </a:tc>
                <a:tc>
                  <a:txBody>
                    <a:bodyPr/>
                    <a:lstStyle/>
                    <a:p>
                      <a:pPr algn="ctr"/>
                      <a:r>
                        <a:rPr kumimoji="1" lang="en-US" altLang="ja-JP" sz="1400" dirty="0" smtClean="0"/>
                        <a:t>Severity</a:t>
                      </a:r>
                      <a:endParaRPr kumimoji="1" lang="ja-JP" altLang="en-US" sz="1400" dirty="0"/>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FF"/>
                    </a:solidFill>
                  </a:tcPr>
                </a:tc>
                <a:tc>
                  <a:txBody>
                    <a:bodyPr/>
                    <a:lstStyle/>
                    <a:p>
                      <a:pPr algn="ctr"/>
                      <a:r>
                        <a:rPr kumimoji="1" lang="en-US" altLang="ja-JP" sz="1400" dirty="0" smtClean="0"/>
                        <a:t>Frequency</a:t>
                      </a:r>
                      <a:endParaRPr kumimoji="1" lang="ja-JP" altLang="en-US" sz="1400" dirty="0"/>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FF"/>
                    </a:solidFil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kumimoji="1" lang="en-US" altLang="ja-JP" sz="1400" dirty="0" smtClean="0"/>
                        <a:t>Risk level</a:t>
                      </a:r>
                      <a:endParaRPr kumimoji="1" lang="ja-JP" altLang="en-US" sz="1400" dirty="0" smtClean="0"/>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FF"/>
                    </a:solidFill>
                  </a:tcPr>
                </a:tc>
                <a:tc vMerge="1">
                  <a:txBody>
                    <a:bodyPr/>
                    <a:lstStyle/>
                    <a:p>
                      <a:endParaRPr kumimoji="1" lang="ja-JP" altLang="en-US" dirty="0"/>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807782">
                <a:tc vMerge="1">
                  <a:txBody>
                    <a:bodyPr/>
                    <a:lstStyle/>
                    <a:p>
                      <a:endParaRPr kumimoji="1" lang="ja-JP" altLang="en-US" dirty="0"/>
                    </a:p>
                  </a:txBody>
                  <a:tcPr/>
                </a:tc>
                <a:tc>
                  <a:txBody>
                    <a:bodyPr/>
                    <a:lstStyle/>
                    <a:p>
                      <a:pPr algn="ctr"/>
                      <a:endParaRPr kumimoji="1" lang="ja-JP" altLang="en-US" dirty="0"/>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lgDash"/>
                      <a:round/>
                      <a:headEnd type="none" w="med" len="med"/>
                      <a:tailEnd type="none" w="med" len="med"/>
                    </a:lnB>
                    <a:solidFill>
                      <a:schemeClr val="bg1"/>
                    </a:solidFill>
                  </a:tcPr>
                </a:tc>
                <a:tc>
                  <a:txBody>
                    <a:bodyPr/>
                    <a:lstStyle/>
                    <a:p>
                      <a:pPr algn="ctr"/>
                      <a:endParaRPr kumimoji="1" lang="ja-JP" altLang="en-US" dirty="0"/>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lgDash"/>
                      <a:round/>
                      <a:headEnd type="none" w="med" len="med"/>
                      <a:tailEnd type="none" w="med" len="med"/>
                    </a:lnB>
                    <a:solidFill>
                      <a:schemeClr val="bg1"/>
                    </a:solidFill>
                  </a:tcPr>
                </a:tc>
                <a:tc>
                  <a:txBody>
                    <a:bodyPr/>
                    <a:lstStyle/>
                    <a:p>
                      <a:pPr algn="ctr"/>
                      <a:endParaRPr kumimoji="1" lang="ja-JP" altLang="en-US" dirty="0"/>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lgDash"/>
                      <a:round/>
                      <a:headEnd type="none" w="med" len="med"/>
                      <a:tailEnd type="none" w="med" len="med"/>
                    </a:lnB>
                    <a:solidFill>
                      <a:schemeClr val="bg1"/>
                    </a:solidFill>
                  </a:tcPr>
                </a:tc>
                <a:tc vMerge="1">
                  <a:txBody>
                    <a:bodyPr/>
                    <a:lstStyle/>
                    <a:p>
                      <a:endParaRPr kumimoji="1" lang="ja-JP" altLang="en-US"/>
                    </a:p>
                  </a:txBody>
                  <a:tcPr/>
                </a:tc>
              </a:tr>
            </a:tbl>
          </a:graphicData>
        </a:graphic>
      </p:graphicFrame>
      <p:sp>
        <p:nvSpPr>
          <p:cNvPr id="5" name="タイトル 1"/>
          <p:cNvSpPr txBox="1">
            <a:spLocks/>
          </p:cNvSpPr>
          <p:nvPr/>
        </p:nvSpPr>
        <p:spPr>
          <a:xfrm>
            <a:off x="1282043" y="586403"/>
            <a:ext cx="6589199" cy="629655"/>
          </a:xfrm>
          <a:prstGeom prst="rect">
            <a:avLst/>
          </a:prstGeom>
        </p:spPr>
        <p:txBody>
          <a:bodyPr vert="horz" lIns="91440" tIns="45720" rIns="91440" bIns="45720" rtlCol="0" anchor="t">
            <a:noAutofit/>
          </a:bodyPr>
          <a:lstStyle>
            <a:lvl1pPr algn="l" defTabSz="457200" rtl="0" eaLnBrk="1" latinLnBrk="0" hangingPunct="1">
              <a:spcBef>
                <a:spcPct val="0"/>
              </a:spcBef>
              <a:buNone/>
              <a:defRPr kumimoji="1" sz="3600" kern="1200">
                <a:solidFill>
                  <a:schemeClr val="tx1">
                    <a:lumMod val="85000"/>
                    <a:lumOff val="15000"/>
                  </a:schemeClr>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pPr algn="ctr"/>
            <a:r>
              <a:rPr lang="en-US" altLang="ja-JP" sz="2800" dirty="0"/>
              <a:t>The record to the implementation sheet</a:t>
            </a:r>
            <a:endParaRPr lang="ja-JP" altLang="en-US" sz="2800" dirty="0"/>
          </a:p>
        </p:txBody>
      </p:sp>
      <p:sp>
        <p:nvSpPr>
          <p:cNvPr id="6" name="テキスト ボックス 5"/>
          <p:cNvSpPr txBox="1"/>
          <p:nvPr/>
        </p:nvSpPr>
        <p:spPr>
          <a:xfrm>
            <a:off x="3529054" y="3161648"/>
            <a:ext cx="2941506" cy="369332"/>
          </a:xfrm>
          <a:prstGeom prst="rect">
            <a:avLst/>
          </a:prstGeom>
          <a:noFill/>
        </p:spPr>
        <p:txBody>
          <a:bodyPr wrap="square" rtlCol="0">
            <a:spAutoFit/>
          </a:bodyPr>
          <a:lstStyle/>
          <a:p>
            <a:r>
              <a:rPr kumimoji="1" lang="en-US" altLang="ja-JP" dirty="0" smtClean="0"/>
              <a:t>×</a:t>
            </a:r>
            <a:r>
              <a:rPr kumimoji="1" lang="ja-JP" altLang="en-US" dirty="0" smtClean="0"/>
              <a:t>　　　　      △　    　　 　</a:t>
            </a:r>
            <a:r>
              <a:rPr kumimoji="1" lang="en-US" altLang="ja-JP" dirty="0" smtClean="0"/>
              <a:t>Ⅲ</a:t>
            </a:r>
            <a:endParaRPr kumimoji="1" lang="ja-JP" altLang="en-US" sz="1600" dirty="0"/>
          </a:p>
        </p:txBody>
      </p:sp>
    </p:spTree>
    <p:extLst>
      <p:ext uri="{BB962C8B-B14F-4D97-AF65-F5344CB8AC3E}">
        <p14:creationId xmlns:p14="http://schemas.microsoft.com/office/powerpoint/2010/main" val="22763876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3000"/>
                                        <p:tgtEl>
                                          <p:spTgt spid="6"/>
                                        </p:tgtEl>
                                      </p:cBhvr>
                                    </p:animEffect>
                                    <p:anim calcmode="lin" valueType="num">
                                      <p:cBhvr>
                                        <p:cTn id="8" dur="3000" fill="hold"/>
                                        <p:tgtEl>
                                          <p:spTgt spid="6"/>
                                        </p:tgtEl>
                                        <p:attrNameLst>
                                          <p:attrName>ppt_x</p:attrName>
                                        </p:attrNameLst>
                                      </p:cBhvr>
                                      <p:tavLst>
                                        <p:tav tm="0">
                                          <p:val>
                                            <p:strVal val="#ppt_x"/>
                                          </p:val>
                                        </p:tav>
                                        <p:tav tm="100000">
                                          <p:val>
                                            <p:strVal val="#ppt_x"/>
                                          </p:val>
                                        </p:tav>
                                      </p:tavLst>
                                    </p:anim>
                                    <p:anim calcmode="lin" valueType="num">
                                      <p:cBhvr>
                                        <p:cTn id="9" dur="3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376313" y="624110"/>
            <a:ext cx="7158087" cy="1623790"/>
          </a:xfrm>
        </p:spPr>
        <p:txBody>
          <a:bodyPr>
            <a:normAutofit fontScale="90000"/>
          </a:bodyPr>
          <a:lstStyle/>
          <a:p>
            <a:pPr algn="ctr"/>
            <a:r>
              <a:rPr lang="en-US" altLang="ja-JP" sz="4000" dirty="0" smtClean="0"/>
              <a:t>STEP2</a:t>
            </a:r>
            <a:br>
              <a:rPr lang="en-US" altLang="ja-JP" sz="4000" dirty="0" smtClean="0"/>
            </a:br>
            <a:r>
              <a:rPr lang="en-US" altLang="ja-JP" dirty="0"/>
              <a:t>Implement risk </a:t>
            </a:r>
            <a:r>
              <a:rPr lang="en-US" altLang="ja-JP" dirty="0" smtClean="0"/>
              <a:t>assessment</a:t>
            </a:r>
            <a:r>
              <a:rPr lang="ja-JP" altLang="en-US" dirty="0"/>
              <a:t/>
            </a:r>
            <a:br>
              <a:rPr lang="ja-JP" altLang="en-US" dirty="0"/>
            </a:br>
            <a:r>
              <a:rPr lang="ja-JP" altLang="en-US" sz="2200" dirty="0" smtClean="0"/>
              <a:t>②</a:t>
            </a:r>
            <a:r>
              <a:rPr lang="en-US" altLang="ja-JP" sz="2200" dirty="0"/>
              <a:t> Estimation and evaluation of risk of the </a:t>
            </a:r>
            <a:r>
              <a:rPr lang="en-US" altLang="ja-JP" sz="2200" dirty="0" smtClean="0"/>
              <a:t>scenarios (Part 2)</a:t>
            </a:r>
            <a:endParaRPr kumimoji="1" lang="ja-JP" altLang="en-US" sz="2700" dirty="0"/>
          </a:p>
        </p:txBody>
      </p:sp>
      <p:sp>
        <p:nvSpPr>
          <p:cNvPr id="3" name="コンテンツ プレースホルダー 3"/>
          <p:cNvSpPr>
            <a:spLocks noGrp="1"/>
          </p:cNvSpPr>
          <p:nvPr>
            <p:ph idx="1"/>
          </p:nvPr>
        </p:nvSpPr>
        <p:spPr>
          <a:xfrm>
            <a:off x="1253765" y="2133600"/>
            <a:ext cx="7535160" cy="4050384"/>
          </a:xfrm>
        </p:spPr>
        <p:txBody>
          <a:bodyPr>
            <a:normAutofit/>
          </a:bodyPr>
          <a:lstStyle/>
          <a:p>
            <a:r>
              <a:rPr lang="en-US" altLang="ja-JP" dirty="0"/>
              <a:t>Risk estimation and evaluation assuming that the existing risk reduction measures confirmed in (1) are functioning (Part 2</a:t>
            </a:r>
            <a:r>
              <a:rPr lang="en-US" altLang="ja-JP" dirty="0" smtClean="0"/>
              <a:t>)</a:t>
            </a:r>
            <a:endParaRPr kumimoji="1" lang="ja-JP" altLang="en-US" dirty="0" smtClean="0"/>
          </a:p>
          <a:p>
            <a:r>
              <a:rPr lang="en-US" altLang="ja-JP" dirty="0"/>
              <a:t>Although nitrogen replacement is performed before mixing operation, there is no chance which can recognize the mistake in the operation. </a:t>
            </a:r>
            <a:r>
              <a:rPr lang="en-US" altLang="ja-JP" dirty="0">
                <a:solidFill>
                  <a:srgbClr val="FF0000"/>
                </a:solidFill>
              </a:rPr>
              <a:t>It is difficult to notice the airflow</a:t>
            </a:r>
            <a:r>
              <a:rPr lang="en-US" altLang="ja-JP" dirty="0"/>
              <a:t> into T100. Therefore, it is thought that the frequency and severity of </a:t>
            </a:r>
            <a:r>
              <a:rPr lang="en-US" altLang="ja-JP" dirty="0" smtClean="0"/>
              <a:t>hazard </a:t>
            </a:r>
            <a:r>
              <a:rPr lang="en-US" altLang="ja-JP" dirty="0">
                <a:solidFill>
                  <a:srgbClr val="FF0000"/>
                </a:solidFill>
              </a:rPr>
              <a:t>do not change</a:t>
            </a:r>
            <a:r>
              <a:rPr lang="en-US" altLang="ja-JP" dirty="0" smtClean="0"/>
              <a:t>.</a:t>
            </a:r>
            <a:endParaRPr lang="ja-JP" altLang="en-US" dirty="0"/>
          </a:p>
          <a:p>
            <a:pPr marL="0" indent="0">
              <a:buNone/>
            </a:pPr>
            <a:r>
              <a:rPr lang="en-US" altLang="ja-JP" sz="2400" spc="-100" dirty="0" smtClean="0">
                <a:latin typeface="HGP創英角ﾎﾟｯﾌﾟ体" panose="040B0A00000000000000" pitchFamily="50" charset="-128"/>
                <a:ea typeface="HGP創英角ﾎﾟｯﾌﾟ体" panose="040B0A00000000000000" pitchFamily="50" charset="-128"/>
              </a:rPr>
              <a:t>As mentioned above, risk </a:t>
            </a:r>
            <a:r>
              <a:rPr lang="en-US" altLang="ja-JP" sz="2400" spc="-100" dirty="0">
                <a:latin typeface="HGP創英角ﾎﾟｯﾌﾟ体" panose="040B0A00000000000000" pitchFamily="50" charset="-128"/>
                <a:ea typeface="HGP創英角ﾎﾟｯﾌﾟ体" panose="040B0A00000000000000" pitchFamily="50" charset="-128"/>
              </a:rPr>
              <a:t>level does not change with III</a:t>
            </a:r>
            <a:r>
              <a:rPr lang="en-US" altLang="ja-JP" sz="2400" spc="-100" dirty="0" smtClean="0">
                <a:latin typeface="HGP創英角ﾎﾟｯﾌﾟ体" panose="040B0A00000000000000" pitchFamily="50" charset="-128"/>
                <a:ea typeface="HGP創英角ﾎﾟｯﾌﾟ体" panose="040B0A00000000000000" pitchFamily="50" charset="-128"/>
              </a:rPr>
              <a:t>.</a:t>
            </a:r>
            <a:endParaRPr lang="ja-JP" altLang="en-US" sz="2400" spc="-100" dirty="0" smtClean="0">
              <a:latin typeface="HGP創英角ﾎﾟｯﾌﾟ体" panose="040B0A00000000000000" pitchFamily="50" charset="-128"/>
              <a:ea typeface="HGP創英角ﾎﾟｯﾌﾟ体" panose="040B0A00000000000000" pitchFamily="50" charset="-128"/>
            </a:endParaRPr>
          </a:p>
          <a:p>
            <a:r>
              <a:rPr lang="en-US" altLang="ja-JP" dirty="0"/>
              <a:t>In addition, when there is no existing risk reduction measure at (1), </a:t>
            </a:r>
            <a:r>
              <a:rPr lang="en-US" altLang="ja-JP" dirty="0" smtClean="0"/>
              <a:t>“Nothing</a:t>
            </a:r>
            <a:r>
              <a:rPr lang="en-US" altLang="ja-JP" dirty="0"/>
              <a:t>" is recorded on the implementation sheet. The column of part 2 is recorded similarly to part 1.</a:t>
            </a:r>
            <a:endParaRPr lang="ja-JP" altLang="en-US" dirty="0"/>
          </a:p>
        </p:txBody>
      </p:sp>
    </p:spTree>
    <p:extLst>
      <p:ext uri="{BB962C8B-B14F-4D97-AF65-F5344CB8AC3E}">
        <p14:creationId xmlns:p14="http://schemas.microsoft.com/office/powerpoint/2010/main" val="16488306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コンテンツ プレースホルダー 3"/>
          <p:cNvGraphicFramePr>
            <a:graphicFrameLocks noGrp="1"/>
          </p:cNvGraphicFramePr>
          <p:nvPr>
            <p:ph idx="1"/>
            <p:extLst>
              <p:ext uri="{D42A27DB-BD31-4B8C-83A1-F6EECF244321}">
                <p14:modId xmlns:p14="http://schemas.microsoft.com/office/powerpoint/2010/main" val="2824079393"/>
              </p:ext>
            </p:extLst>
          </p:nvPr>
        </p:nvGraphicFramePr>
        <p:xfrm>
          <a:off x="1279942" y="1369564"/>
          <a:ext cx="6591300" cy="3504465"/>
        </p:xfrm>
        <a:graphic>
          <a:graphicData uri="http://schemas.openxmlformats.org/drawingml/2006/table">
            <a:tbl>
              <a:tblPr>
                <a:tableStyleId>{5C22544A-7EE6-4342-B048-85BDC9FD1C3A}</a:tableStyleId>
              </a:tblPr>
              <a:tblGrid>
                <a:gridCol w="1878894"/>
                <a:gridCol w="1127895"/>
                <a:gridCol w="1244272"/>
                <a:gridCol w="1244273"/>
                <a:gridCol w="1095966"/>
              </a:tblGrid>
              <a:tr h="250546">
                <a:tc gridSpan="5">
                  <a:txBody>
                    <a:bodyPr/>
                    <a:lstStyle/>
                    <a:p>
                      <a:pPr algn="l" fontAlgn="b"/>
                      <a:r>
                        <a:rPr lang="en-US" altLang="ja-JP" sz="1800" u="none" strike="noStrike" dirty="0" smtClean="0">
                          <a:effectLst/>
                        </a:rPr>
                        <a:t>STEP2 Implementation of risk assessment</a:t>
                      </a:r>
                      <a:endParaRPr lang="ja-JP" altLang="en-US" sz="1800" b="1" i="0" u="none" strike="noStrike" dirty="0">
                        <a:solidFill>
                          <a:srgbClr val="000000"/>
                        </a:solidFill>
                        <a:effectLst/>
                        <a:latin typeface="ＭＳ Ｐゴシック" panose="020B0600070205080204" pitchFamily="50" charset="-128"/>
                        <a:ea typeface="+mn-ea"/>
                      </a:endParaRPr>
                    </a:p>
                  </a:txBody>
                  <a:tcPr marL="0" marR="0" marT="0" marB="0" anchor="b">
                    <a:lnL w="12700" cmpd="sng">
                      <a:noFill/>
                    </a:lnL>
                    <a:lnR w="12700" cmpd="sng">
                      <a:noFill/>
                    </a:lnR>
                    <a:lnT w="12700" cmpd="sng">
                      <a:noFill/>
                    </a:lnT>
                    <a:lnB w="12700" cap="flat" cmpd="sng" algn="ctr">
                      <a:solidFill>
                        <a:schemeClr val="tx1"/>
                      </a:solidFill>
                      <a:prstDash val="lgDash"/>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pPr algn="l" fontAlgn="b"/>
                      <a:endParaRPr lang="ja-JP" altLang="en-US" sz="8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b"/>
                </a:tc>
              </a:tr>
              <a:tr h="960771">
                <a:tc>
                  <a:txBody>
                    <a:bodyPr/>
                    <a:lstStyle/>
                    <a:p>
                      <a:pPr marL="36000" algn="ctr" fontAlgn="ctr"/>
                      <a:r>
                        <a:rPr lang="ja-JP" altLang="en-US" sz="1400" b="0" i="0" u="none" strike="noStrike" dirty="0" smtClean="0">
                          <a:solidFill>
                            <a:srgbClr val="000000"/>
                          </a:solidFill>
                          <a:effectLst/>
                          <a:latin typeface="+mn-lt"/>
                          <a:ea typeface="+mn-ea"/>
                        </a:rPr>
                        <a:t>②</a:t>
                      </a:r>
                      <a:r>
                        <a:rPr lang="en-US" altLang="ja-JP" sz="1400" b="0" i="0" u="none" strike="noStrike" dirty="0" smtClean="0">
                          <a:solidFill>
                            <a:srgbClr val="000000"/>
                          </a:solidFill>
                          <a:effectLst/>
                          <a:latin typeface="+mn-lt"/>
                          <a:ea typeface="+mn-ea"/>
                        </a:rPr>
                        <a:t> Check existing risk reduction measures</a:t>
                      </a:r>
                      <a:endParaRPr lang="ja-JP" altLang="en-US" sz="1600" b="0" i="0" u="none" strike="noStrike" dirty="0">
                        <a:solidFill>
                          <a:srgbClr val="000000"/>
                        </a:solidFill>
                        <a:effectLst/>
                        <a:latin typeface="+mn-lt"/>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lgDash"/>
                      <a:round/>
                      <a:headEnd type="none" w="med" len="med"/>
                      <a:tailEnd type="none" w="med" len="med"/>
                    </a:lnT>
                    <a:lnB w="12700" cap="flat" cmpd="sng" algn="ctr">
                      <a:solidFill>
                        <a:schemeClr val="tx1"/>
                      </a:solidFill>
                      <a:prstDash val="solid"/>
                      <a:round/>
                      <a:headEnd type="none" w="med" len="med"/>
                      <a:tailEnd type="none" w="med" len="med"/>
                    </a:lnB>
                    <a:solidFill>
                      <a:srgbClr val="99FF99"/>
                    </a:solidFill>
                  </a:tcPr>
                </a:tc>
                <a:tc gridSpan="3">
                  <a:txBody>
                    <a:bodyPr/>
                    <a:lstStyle/>
                    <a:p>
                      <a:r>
                        <a:rPr lang="en-US" altLang="ja-JP" sz="1600" dirty="0" smtClean="0"/>
                        <a:t>Mixing operation in inert atmosphere </a:t>
                      </a:r>
                      <a:r>
                        <a:rPr kumimoji="1" lang="ja-JP" altLang="en-US" sz="1600" dirty="0" smtClean="0"/>
                        <a:t>（</a:t>
                      </a:r>
                      <a:r>
                        <a:rPr kumimoji="1" lang="en-US" altLang="ja-JP" sz="1600" dirty="0" smtClean="0"/>
                        <a:t>B-c</a:t>
                      </a:r>
                      <a:r>
                        <a:rPr kumimoji="1" lang="ja-JP" altLang="en-US" sz="1600" dirty="0" smtClean="0"/>
                        <a:t>）</a:t>
                      </a:r>
                      <a:endParaRPr kumimoji="1" lang="ja-JP" altLang="en-US" sz="1600" dirty="0"/>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lgDash"/>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tc hMerge="1">
                  <a:txBody>
                    <a:bodyPr/>
                    <a:lstStyle/>
                    <a:p>
                      <a:endParaRPr kumimoji="1" lang="ja-JP" altLang="en-US"/>
                    </a:p>
                  </a:txBody>
                  <a:tcPr/>
                </a:tc>
                <a:tc rowSpan="5">
                  <a:txBody>
                    <a:bodyPr/>
                    <a:lstStyle/>
                    <a:p>
                      <a:pPr marL="72000" indent="-457200" algn="l" fontAlgn="ctr"/>
                      <a:r>
                        <a:rPr lang="en-US" altLang="ja-JP" sz="900" b="0" i="0" u="none" strike="noStrike" dirty="0" smtClean="0">
                          <a:solidFill>
                            <a:srgbClr val="000000"/>
                          </a:solidFill>
                          <a:effectLst/>
                          <a:latin typeface="+mn-lt"/>
                          <a:ea typeface="+mn-ea"/>
                        </a:rPr>
                        <a:t>●Type of risk reduction measure</a:t>
                      </a:r>
                    </a:p>
                    <a:p>
                      <a:pPr marL="72000" indent="-457200" algn="l" fontAlgn="ctr"/>
                      <a:r>
                        <a:rPr lang="en-US" altLang="ja-JP" sz="900" b="0" i="0" u="none" strike="noStrike" dirty="0" smtClean="0">
                          <a:solidFill>
                            <a:srgbClr val="000000"/>
                          </a:solidFill>
                          <a:effectLst/>
                          <a:latin typeface="+mn-lt"/>
                          <a:ea typeface="+mn-ea"/>
                        </a:rPr>
                        <a:t> A) Intrinsic safety measure</a:t>
                      </a:r>
                    </a:p>
                    <a:p>
                      <a:pPr marL="72000" indent="-457200" algn="l" fontAlgn="ctr"/>
                      <a:r>
                        <a:rPr lang="en-US" altLang="ja-JP" sz="900" b="0" i="0" u="none" strike="noStrike" dirty="0" smtClean="0">
                          <a:solidFill>
                            <a:srgbClr val="000000"/>
                          </a:solidFill>
                          <a:effectLst/>
                          <a:latin typeface="+mn-lt"/>
                          <a:ea typeface="+mn-ea"/>
                        </a:rPr>
                        <a:t> B) Technological measure</a:t>
                      </a:r>
                    </a:p>
                    <a:p>
                      <a:pPr marL="72000" indent="-457200" algn="l" fontAlgn="ctr"/>
                      <a:r>
                        <a:rPr lang="en-US" altLang="ja-JP" sz="900" b="0" i="0" u="none" strike="noStrike" dirty="0" smtClean="0">
                          <a:solidFill>
                            <a:srgbClr val="000000"/>
                          </a:solidFill>
                          <a:effectLst/>
                          <a:latin typeface="+mn-lt"/>
                          <a:ea typeface="+mn-ea"/>
                        </a:rPr>
                        <a:t> C) Managerial measure</a:t>
                      </a:r>
                    </a:p>
                    <a:p>
                      <a:pPr marL="72000" indent="-457200" algn="l" fontAlgn="ctr"/>
                      <a:r>
                        <a:rPr lang="en-US" altLang="ja-JP" sz="900" b="0" i="0" u="none" strike="noStrike" dirty="0" smtClean="0">
                          <a:solidFill>
                            <a:srgbClr val="000000"/>
                          </a:solidFill>
                          <a:effectLst/>
                          <a:latin typeface="+mn-lt"/>
                          <a:ea typeface="+mn-ea"/>
                        </a:rPr>
                        <a:t> D) Use of personal protection</a:t>
                      </a:r>
                    </a:p>
                    <a:p>
                      <a:pPr marL="72000" indent="-457200" algn="l" fontAlgn="ctr"/>
                      <a:r>
                        <a:rPr lang="en-US" altLang="ja-JP" sz="900" b="0" i="0" u="none" strike="noStrike" dirty="0" smtClean="0">
                          <a:solidFill>
                            <a:srgbClr val="000000"/>
                          </a:solidFill>
                          <a:effectLst/>
                          <a:latin typeface="+mn-lt"/>
                          <a:ea typeface="+mn-ea"/>
                        </a:rPr>
                        <a:t>●Purpose of risk reduction measures</a:t>
                      </a:r>
                    </a:p>
                    <a:p>
                      <a:pPr marL="72000" indent="-457200" algn="l" fontAlgn="ctr"/>
                      <a:r>
                        <a:rPr lang="en-US" altLang="ja-JP" sz="900" b="0" i="0" u="none" strike="noStrike" dirty="0" smtClean="0">
                          <a:solidFill>
                            <a:srgbClr val="000000"/>
                          </a:solidFill>
                          <a:effectLst/>
                          <a:latin typeface="+mn-lt"/>
                          <a:ea typeface="+mn-ea"/>
                        </a:rPr>
                        <a:t> a) Prevention of abnormalities</a:t>
                      </a:r>
                    </a:p>
                    <a:p>
                      <a:pPr marL="72000" indent="-457200" algn="l" fontAlgn="ctr"/>
                      <a:r>
                        <a:rPr lang="en-US" altLang="ja-JP" sz="900" b="0" i="0" u="none" strike="noStrike" dirty="0" smtClean="0">
                          <a:solidFill>
                            <a:srgbClr val="000000"/>
                          </a:solidFill>
                          <a:effectLst/>
                          <a:latin typeface="+mn-lt"/>
                          <a:ea typeface="+mn-ea"/>
                        </a:rPr>
                        <a:t> b) Detection of abnormalities</a:t>
                      </a:r>
                    </a:p>
                    <a:p>
                      <a:pPr marL="72000" indent="-457200" algn="l" fontAlgn="ctr"/>
                      <a:r>
                        <a:rPr lang="en-US" altLang="ja-JP" sz="900" b="0" i="0" u="none" strike="noStrike" dirty="0" smtClean="0">
                          <a:solidFill>
                            <a:srgbClr val="000000"/>
                          </a:solidFill>
                          <a:effectLst/>
                          <a:latin typeface="+mn-lt"/>
                          <a:ea typeface="+mn-ea"/>
                        </a:rPr>
                        <a:t> c) Prevention of accidents</a:t>
                      </a:r>
                    </a:p>
                    <a:p>
                      <a:pPr marL="72000" indent="-457200" algn="l" fontAlgn="ctr"/>
                      <a:r>
                        <a:rPr lang="en-US" altLang="ja-JP" sz="900" b="0" i="0" u="none" strike="noStrike" dirty="0" smtClean="0">
                          <a:solidFill>
                            <a:srgbClr val="000000"/>
                          </a:solidFill>
                          <a:effectLst/>
                          <a:latin typeface="+mn-lt"/>
                          <a:ea typeface="+mn-ea"/>
                        </a:rPr>
                        <a:t> d) Limitation of damage</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lgDash"/>
                      <a:round/>
                      <a:headEnd type="none" w="med" len="med"/>
                      <a:tailEnd type="none" w="med" len="med"/>
                    </a:lnT>
                    <a:lnB w="12700" cap="flat" cmpd="sng" algn="ctr">
                      <a:solidFill>
                        <a:schemeClr val="tx1"/>
                      </a:solidFill>
                      <a:prstDash val="lgDash"/>
                      <a:round/>
                      <a:headEnd type="none" w="med" len="med"/>
                      <a:tailEnd type="none" w="med" len="med"/>
                    </a:lnB>
                    <a:solidFill>
                      <a:schemeClr val="bg1">
                        <a:lumMod val="85000"/>
                      </a:schemeClr>
                    </a:solidFill>
                  </a:tcPr>
                </a:tc>
              </a:tr>
              <a:tr h="339374">
                <a:tc rowSpan="2">
                  <a:txBody>
                    <a:bodyPr/>
                    <a:lstStyle/>
                    <a:p>
                      <a:pPr marL="36000" algn="ctr" fontAlgn="ctr"/>
                      <a:r>
                        <a:rPr lang="ja-JP" altLang="en-US" sz="1400" b="0" i="0" u="none" strike="noStrike" dirty="0" smtClean="0">
                          <a:solidFill>
                            <a:srgbClr val="000000"/>
                          </a:solidFill>
                          <a:effectLst/>
                          <a:latin typeface="+mn-ea"/>
                          <a:ea typeface="+mn-ea"/>
                        </a:rPr>
                        <a:t>②</a:t>
                      </a:r>
                      <a:r>
                        <a:rPr lang="en-US" altLang="ja-JP" sz="1400" b="0" i="0" u="none" strike="noStrike" dirty="0" smtClean="0">
                          <a:solidFill>
                            <a:srgbClr val="000000"/>
                          </a:solidFill>
                          <a:effectLst/>
                          <a:latin typeface="+mn-ea"/>
                          <a:ea typeface="+mn-ea"/>
                        </a:rPr>
                        <a:t> Risk estimation and evaluation (Part 1)</a:t>
                      </a:r>
                    </a:p>
                    <a:p>
                      <a:pPr marL="36000" algn="ctr" fontAlgn="ctr"/>
                      <a:r>
                        <a:rPr lang="en-US" altLang="ja-JP" sz="1400" b="0" i="0" u="none" strike="noStrike" dirty="0" smtClean="0">
                          <a:solidFill>
                            <a:srgbClr val="000000"/>
                          </a:solidFill>
                          <a:effectLst/>
                          <a:latin typeface="+mn-ea"/>
                          <a:ea typeface="+mn-ea"/>
                        </a:rPr>
                        <a:t>Assuming absence of existing risk reduction measures</a:t>
                      </a:r>
                      <a:endParaRPr lang="ja-JP" altLang="en-US" sz="1400" b="0" i="0" u="none" strike="noStrike" dirty="0">
                        <a:solidFill>
                          <a:srgbClr val="000000"/>
                        </a:solidFill>
                        <a:effectLst/>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FF99"/>
                    </a:solidFill>
                  </a:tcPr>
                </a:tc>
                <a:tc>
                  <a:txBody>
                    <a:bodyPr/>
                    <a:lstStyle/>
                    <a:p>
                      <a:pPr algn="ctr"/>
                      <a:r>
                        <a:rPr kumimoji="1" lang="en-US" altLang="ja-JP" sz="1400" dirty="0" smtClean="0"/>
                        <a:t>Severity</a:t>
                      </a:r>
                      <a:endParaRPr kumimoji="1" lang="ja-JP" altLang="en-US" sz="1400" dirty="0"/>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FF"/>
                    </a:solidFill>
                  </a:tcPr>
                </a:tc>
                <a:tc>
                  <a:txBody>
                    <a:bodyPr/>
                    <a:lstStyle/>
                    <a:p>
                      <a:pPr algn="ctr"/>
                      <a:r>
                        <a:rPr kumimoji="1" lang="en-US" altLang="ja-JP" sz="1400" dirty="0" smtClean="0"/>
                        <a:t>Frequency</a:t>
                      </a:r>
                      <a:endParaRPr kumimoji="1" lang="ja-JP" altLang="en-US" sz="1400" dirty="0"/>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FF"/>
                    </a:solidFil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kumimoji="1" lang="en-US" altLang="ja-JP" sz="1400" dirty="0" smtClean="0"/>
                        <a:t>Risk level</a:t>
                      </a:r>
                      <a:endParaRPr kumimoji="1" lang="ja-JP" altLang="en-US" sz="1400" dirty="0" smtClean="0"/>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FF"/>
                    </a:solidFill>
                  </a:tcPr>
                </a:tc>
                <a:tc vMerge="1">
                  <a:txBody>
                    <a:bodyPr/>
                    <a:lstStyle/>
                    <a:p>
                      <a:endParaRPr kumimoji="1" lang="ja-JP" altLang="en-US" dirty="0"/>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782844">
                <a:tc vMerge="1">
                  <a:txBody>
                    <a:bodyPr/>
                    <a:lstStyle/>
                    <a:p>
                      <a:endParaRPr kumimoji="1" lang="ja-JP" altLang="en-US"/>
                    </a:p>
                  </a:txBody>
                  <a:tcPr/>
                </a:tc>
                <a:tc>
                  <a:txBody>
                    <a:bodyPr/>
                    <a:lstStyle/>
                    <a:p>
                      <a:pPr algn="ctr"/>
                      <a:r>
                        <a:rPr kumimoji="1" lang="en-US" altLang="ja-JP" dirty="0" smtClean="0"/>
                        <a:t>×</a:t>
                      </a:r>
                      <a:endParaRPr kumimoji="1" lang="ja-JP" altLang="en-US" dirty="0"/>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dirty="0" smtClean="0"/>
                        <a:t>△</a:t>
                      </a:r>
                      <a:endParaRPr kumimoji="1" lang="ja-JP" altLang="en-US" dirty="0"/>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dirty="0" smtClean="0"/>
                        <a:t>Ⅲ</a:t>
                      </a:r>
                      <a:endParaRPr kumimoji="1" lang="ja-JP" altLang="en-US" dirty="0"/>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kumimoji="1" lang="ja-JP" altLang="en-US"/>
                    </a:p>
                  </a:txBody>
                  <a:tcPr/>
                </a:tc>
              </a:tr>
              <a:tr h="339374">
                <a:tc rowSpan="2">
                  <a:txBody>
                    <a:bodyPr/>
                    <a:lstStyle/>
                    <a:p>
                      <a:pPr marL="36000" algn="ctr" fontAlgn="ctr"/>
                      <a:r>
                        <a:rPr lang="ja-JP" altLang="en-US" sz="1400" b="0" i="0" u="none" strike="noStrike" dirty="0" smtClean="0">
                          <a:solidFill>
                            <a:srgbClr val="000000"/>
                          </a:solidFill>
                          <a:effectLst/>
                          <a:latin typeface="+mn-ea"/>
                          <a:ea typeface="+mn-ea"/>
                        </a:rPr>
                        <a:t>②</a:t>
                      </a:r>
                      <a:r>
                        <a:rPr lang="en-US" altLang="ja-JP" sz="1400" b="0" i="0" u="none" strike="noStrike" dirty="0" smtClean="0">
                          <a:solidFill>
                            <a:srgbClr val="000000"/>
                          </a:solidFill>
                          <a:effectLst/>
                          <a:latin typeface="+mn-ea"/>
                          <a:ea typeface="+mn-ea"/>
                        </a:rPr>
                        <a:t> Risk estimation and evaluation (Part 2)</a:t>
                      </a:r>
                    </a:p>
                    <a:p>
                      <a:pPr marL="36000" algn="ctr" fontAlgn="ctr"/>
                      <a:r>
                        <a:rPr lang="en-US" altLang="ja-JP" sz="1400" b="0" i="0" u="none" strike="noStrike" dirty="0" smtClean="0">
                          <a:solidFill>
                            <a:srgbClr val="000000"/>
                          </a:solidFill>
                          <a:effectLst/>
                          <a:latin typeface="+mn-ea"/>
                          <a:ea typeface="+mn-ea"/>
                        </a:rPr>
                        <a:t>Confirm validity of the existing risk reduction measures</a:t>
                      </a:r>
                      <a:endParaRPr lang="ja-JP" altLang="en-US" sz="1400" b="0" i="0" u="none" strike="noStrike" dirty="0">
                        <a:solidFill>
                          <a:srgbClr val="000000"/>
                        </a:solidFill>
                        <a:effectLst/>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lgDash"/>
                      <a:round/>
                      <a:headEnd type="none" w="med" len="med"/>
                      <a:tailEnd type="none" w="med" len="med"/>
                    </a:lnB>
                    <a:solidFill>
                      <a:srgbClr val="99FF99"/>
                    </a:solidFill>
                  </a:tcPr>
                </a:tc>
                <a:tc>
                  <a:txBody>
                    <a:bodyPr/>
                    <a:lstStyle/>
                    <a:p>
                      <a:pPr algn="ctr"/>
                      <a:r>
                        <a:rPr kumimoji="1" lang="en-US" altLang="ja-JP" sz="1400" dirty="0" smtClean="0"/>
                        <a:t>Severity</a:t>
                      </a:r>
                      <a:endParaRPr kumimoji="1" lang="ja-JP" altLang="en-US" sz="1400" dirty="0"/>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FF"/>
                    </a:solidFill>
                  </a:tcPr>
                </a:tc>
                <a:tc>
                  <a:txBody>
                    <a:bodyPr/>
                    <a:lstStyle/>
                    <a:p>
                      <a:pPr algn="ctr"/>
                      <a:r>
                        <a:rPr kumimoji="1" lang="en-US" altLang="ja-JP" sz="1400" dirty="0" smtClean="0"/>
                        <a:t>Frequency</a:t>
                      </a:r>
                      <a:endParaRPr kumimoji="1" lang="ja-JP" altLang="en-US" sz="1400" dirty="0"/>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FF"/>
                    </a:solidFil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kumimoji="1" lang="en-US" altLang="ja-JP" sz="1400" dirty="0" smtClean="0"/>
                        <a:t>Risk level</a:t>
                      </a:r>
                      <a:endParaRPr kumimoji="1" lang="ja-JP" altLang="en-US" sz="1400" dirty="0" smtClean="0"/>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FF"/>
                    </a:solidFill>
                  </a:tcPr>
                </a:tc>
                <a:tc vMerge="1">
                  <a:txBody>
                    <a:bodyPr/>
                    <a:lstStyle/>
                    <a:p>
                      <a:endParaRPr kumimoji="1" lang="ja-JP" altLang="en-US" dirty="0"/>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807782">
                <a:tc vMerge="1">
                  <a:txBody>
                    <a:bodyPr/>
                    <a:lstStyle/>
                    <a:p>
                      <a:endParaRPr kumimoji="1" lang="ja-JP" altLang="en-US"/>
                    </a:p>
                  </a:txBody>
                  <a:tcPr/>
                </a:tc>
                <a:tc>
                  <a:txBody>
                    <a:bodyPr/>
                    <a:lstStyle/>
                    <a:p>
                      <a:pPr algn="ctr"/>
                      <a:endParaRPr kumimoji="1" lang="ja-JP" altLang="en-US" dirty="0"/>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lgDash"/>
                      <a:round/>
                      <a:headEnd type="none" w="med" len="med"/>
                      <a:tailEnd type="none" w="med" len="med"/>
                    </a:lnB>
                    <a:solidFill>
                      <a:schemeClr val="bg1"/>
                    </a:solidFill>
                  </a:tcPr>
                </a:tc>
                <a:tc>
                  <a:txBody>
                    <a:bodyPr/>
                    <a:lstStyle/>
                    <a:p>
                      <a:pPr algn="ctr"/>
                      <a:endParaRPr kumimoji="1" lang="ja-JP" altLang="en-US" dirty="0"/>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lgDash"/>
                      <a:round/>
                      <a:headEnd type="none" w="med" len="med"/>
                      <a:tailEnd type="none" w="med" len="med"/>
                    </a:lnB>
                    <a:solidFill>
                      <a:schemeClr val="bg1"/>
                    </a:solidFill>
                  </a:tcPr>
                </a:tc>
                <a:tc>
                  <a:txBody>
                    <a:bodyPr/>
                    <a:lstStyle/>
                    <a:p>
                      <a:pPr algn="ctr"/>
                      <a:endParaRPr kumimoji="1" lang="ja-JP" altLang="en-US" dirty="0"/>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lgDash"/>
                      <a:round/>
                      <a:headEnd type="none" w="med" len="med"/>
                      <a:tailEnd type="none" w="med" len="med"/>
                    </a:lnB>
                    <a:solidFill>
                      <a:schemeClr val="bg1"/>
                    </a:solidFill>
                  </a:tcPr>
                </a:tc>
                <a:tc vMerge="1">
                  <a:txBody>
                    <a:bodyPr/>
                    <a:lstStyle/>
                    <a:p>
                      <a:endParaRPr kumimoji="1" lang="ja-JP" altLang="en-US"/>
                    </a:p>
                  </a:txBody>
                  <a:tcPr/>
                </a:tc>
              </a:tr>
            </a:tbl>
          </a:graphicData>
        </a:graphic>
      </p:graphicFrame>
      <p:sp>
        <p:nvSpPr>
          <p:cNvPr id="5" name="タイトル 1"/>
          <p:cNvSpPr txBox="1">
            <a:spLocks/>
          </p:cNvSpPr>
          <p:nvPr/>
        </p:nvSpPr>
        <p:spPr>
          <a:xfrm>
            <a:off x="1282043" y="586403"/>
            <a:ext cx="6589199" cy="629655"/>
          </a:xfrm>
          <a:prstGeom prst="rect">
            <a:avLst/>
          </a:prstGeom>
        </p:spPr>
        <p:txBody>
          <a:bodyPr vert="horz" lIns="91440" tIns="45720" rIns="91440" bIns="45720" rtlCol="0" anchor="t">
            <a:noAutofit/>
          </a:bodyPr>
          <a:lstStyle>
            <a:lvl1pPr algn="l" defTabSz="457200" rtl="0" eaLnBrk="1" latinLnBrk="0" hangingPunct="1">
              <a:spcBef>
                <a:spcPct val="0"/>
              </a:spcBef>
              <a:buNone/>
              <a:defRPr kumimoji="1" sz="3600" kern="1200">
                <a:solidFill>
                  <a:schemeClr val="tx1">
                    <a:lumMod val="85000"/>
                    <a:lumOff val="15000"/>
                  </a:schemeClr>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pPr algn="ctr"/>
            <a:r>
              <a:rPr lang="en-US" altLang="ja-JP" sz="2800" dirty="0"/>
              <a:t>The record to the implementation sheet</a:t>
            </a:r>
            <a:endParaRPr lang="ja-JP" altLang="en-US" sz="2800" dirty="0"/>
          </a:p>
        </p:txBody>
      </p:sp>
      <p:sp>
        <p:nvSpPr>
          <p:cNvPr id="6" name="テキスト ボックス 5"/>
          <p:cNvSpPr txBox="1"/>
          <p:nvPr/>
        </p:nvSpPr>
        <p:spPr>
          <a:xfrm>
            <a:off x="3538481" y="4282752"/>
            <a:ext cx="2941506" cy="369332"/>
          </a:xfrm>
          <a:prstGeom prst="rect">
            <a:avLst/>
          </a:prstGeom>
          <a:noFill/>
        </p:spPr>
        <p:txBody>
          <a:bodyPr wrap="square" rtlCol="0">
            <a:spAutoFit/>
          </a:bodyPr>
          <a:lstStyle/>
          <a:p>
            <a:r>
              <a:rPr kumimoji="1" lang="en-US" altLang="ja-JP" dirty="0" smtClean="0"/>
              <a:t>×</a:t>
            </a:r>
            <a:r>
              <a:rPr kumimoji="1" lang="ja-JP" altLang="en-US" dirty="0" smtClean="0"/>
              <a:t>　    　　　 △　　　 　     </a:t>
            </a:r>
            <a:r>
              <a:rPr kumimoji="1" lang="en-US" altLang="ja-JP" dirty="0" smtClean="0"/>
              <a:t>Ⅲ</a:t>
            </a:r>
            <a:endParaRPr kumimoji="1" lang="ja-JP" altLang="en-US" sz="1600" dirty="0"/>
          </a:p>
        </p:txBody>
      </p:sp>
    </p:spTree>
    <p:extLst>
      <p:ext uri="{BB962C8B-B14F-4D97-AF65-F5344CB8AC3E}">
        <p14:creationId xmlns:p14="http://schemas.microsoft.com/office/powerpoint/2010/main" val="30533757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3000"/>
                                        <p:tgtEl>
                                          <p:spTgt spid="6"/>
                                        </p:tgtEl>
                                      </p:cBhvr>
                                    </p:animEffect>
                                    <p:anim calcmode="lin" valueType="num">
                                      <p:cBhvr>
                                        <p:cTn id="8" dur="3000" fill="hold"/>
                                        <p:tgtEl>
                                          <p:spTgt spid="6"/>
                                        </p:tgtEl>
                                        <p:attrNameLst>
                                          <p:attrName>ppt_x</p:attrName>
                                        </p:attrNameLst>
                                      </p:cBhvr>
                                      <p:tavLst>
                                        <p:tav tm="0">
                                          <p:val>
                                            <p:strVal val="#ppt_x"/>
                                          </p:val>
                                        </p:tav>
                                        <p:tav tm="100000">
                                          <p:val>
                                            <p:strVal val="#ppt_x"/>
                                          </p:val>
                                        </p:tav>
                                      </p:tavLst>
                                    </p:anim>
                                    <p:anim calcmode="lin" valueType="num">
                                      <p:cBhvr>
                                        <p:cTn id="9" dur="3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385741" y="624109"/>
            <a:ext cx="7148660" cy="1766665"/>
          </a:xfrm>
        </p:spPr>
        <p:txBody>
          <a:bodyPr>
            <a:normAutofit fontScale="90000"/>
          </a:bodyPr>
          <a:lstStyle/>
          <a:p>
            <a:pPr algn="ctr"/>
            <a:r>
              <a:rPr lang="en-US" altLang="ja-JP" sz="4000" dirty="0" smtClean="0"/>
              <a:t>STEP2</a:t>
            </a:r>
            <a:br>
              <a:rPr lang="en-US" altLang="ja-JP" sz="4000" dirty="0" smtClean="0"/>
            </a:br>
            <a:r>
              <a:rPr lang="en-US" altLang="ja-JP" dirty="0"/>
              <a:t>Implement risk assessment</a:t>
            </a:r>
            <a:r>
              <a:rPr lang="ja-JP" altLang="en-US" dirty="0"/>
              <a:t/>
            </a:r>
            <a:br>
              <a:rPr lang="ja-JP" altLang="en-US" dirty="0"/>
            </a:br>
            <a:r>
              <a:rPr lang="ja-JP" altLang="en-US" sz="2800" dirty="0" smtClean="0"/>
              <a:t>③</a:t>
            </a:r>
            <a:r>
              <a:rPr lang="en-US" altLang="ja-JP" sz="2800" dirty="0"/>
              <a:t> Consideration of  additional risk reduction </a:t>
            </a:r>
            <a:r>
              <a:rPr lang="en-US" altLang="ja-JP" sz="2800" dirty="0" smtClean="0"/>
              <a:t>measures</a:t>
            </a:r>
            <a:endParaRPr kumimoji="1" lang="ja-JP" altLang="en-US" dirty="0"/>
          </a:p>
        </p:txBody>
      </p:sp>
      <p:sp>
        <p:nvSpPr>
          <p:cNvPr id="3" name="コンテンツ プレースホルダー 3"/>
          <p:cNvSpPr>
            <a:spLocks noGrp="1"/>
          </p:cNvSpPr>
          <p:nvPr>
            <p:ph idx="1"/>
          </p:nvPr>
        </p:nvSpPr>
        <p:spPr>
          <a:xfrm>
            <a:off x="866733" y="2382980"/>
            <a:ext cx="7836816" cy="4272343"/>
          </a:xfrm>
        </p:spPr>
        <p:txBody>
          <a:bodyPr>
            <a:normAutofit lnSpcReduction="10000"/>
          </a:bodyPr>
          <a:lstStyle/>
          <a:p>
            <a:pPr marL="0" indent="0">
              <a:buNone/>
            </a:pPr>
            <a:r>
              <a:rPr lang="en-US" altLang="ja-JP" sz="2000" dirty="0" smtClean="0"/>
              <a:t>(1) The </a:t>
            </a:r>
            <a:r>
              <a:rPr lang="en-US" altLang="ja-JP" sz="2000" dirty="0"/>
              <a:t>risk level </a:t>
            </a:r>
            <a:r>
              <a:rPr lang="en-US" altLang="ja-JP" sz="2000" dirty="0" smtClean="0"/>
              <a:t>Ⅲ </a:t>
            </a:r>
            <a:r>
              <a:rPr lang="en-US" altLang="ja-JP" sz="2000" dirty="0"/>
              <a:t>is not permitted. </a:t>
            </a:r>
            <a:r>
              <a:rPr lang="en-US" altLang="ja-JP" sz="2000" dirty="0" smtClean="0"/>
              <a:t>Consider </a:t>
            </a:r>
            <a:r>
              <a:rPr lang="en-US" altLang="ja-JP" sz="2000" dirty="0"/>
              <a:t>risk reduction measures that should be added to lower the risk </a:t>
            </a:r>
            <a:r>
              <a:rPr lang="en-US" altLang="ja-JP" sz="2000" dirty="0" smtClean="0"/>
              <a:t>level.</a:t>
            </a:r>
            <a:endParaRPr lang="ja-JP" altLang="en-US" sz="2000" dirty="0"/>
          </a:p>
          <a:p>
            <a:r>
              <a:rPr lang="en-US" altLang="ja-JP" sz="2000" dirty="0" smtClean="0"/>
              <a:t>B) Technological measure - a</a:t>
            </a:r>
            <a:r>
              <a:rPr lang="ja-JP" altLang="en-US" sz="2000" dirty="0" smtClean="0"/>
              <a:t>） </a:t>
            </a:r>
            <a:r>
              <a:rPr lang="en-US" altLang="ja-JP" sz="2000" dirty="0"/>
              <a:t>Prevention of abnormalities</a:t>
            </a:r>
            <a:endParaRPr lang="ja-JP" altLang="en-US" sz="2000" dirty="0" smtClean="0"/>
          </a:p>
          <a:p>
            <a:pPr marL="828000" lvl="1" indent="-216000">
              <a:buClrTx/>
              <a:buNone/>
            </a:pPr>
            <a:r>
              <a:rPr lang="en-US" altLang="ja-JP" dirty="0" err="1" smtClean="0"/>
              <a:t>i</a:t>
            </a:r>
            <a:r>
              <a:rPr lang="en-US" altLang="ja-JP" dirty="0" smtClean="0"/>
              <a:t>) Open </a:t>
            </a:r>
            <a:r>
              <a:rPr lang="en-US" altLang="ja-JP" dirty="0"/>
              <a:t>of V109 is detected by installation of the limit switch for V109. 【</a:t>
            </a:r>
            <a:r>
              <a:rPr lang="en-US" altLang="ja-JP" dirty="0" smtClean="0"/>
              <a:t>B) Technological measure, b)Detection </a:t>
            </a:r>
            <a:r>
              <a:rPr lang="en-US" altLang="ja-JP" dirty="0"/>
              <a:t>of </a:t>
            </a:r>
            <a:r>
              <a:rPr lang="en-US" altLang="ja-JP" dirty="0" smtClean="0"/>
              <a:t>abnormalities】. The </a:t>
            </a:r>
            <a:r>
              <a:rPr lang="en-US" altLang="ja-JP" dirty="0"/>
              <a:t>interlock system which obtains answer back from the status of the limit switch is </a:t>
            </a:r>
            <a:r>
              <a:rPr lang="en-US" altLang="ja-JP" dirty="0" smtClean="0"/>
              <a:t>installed. </a:t>
            </a:r>
            <a:r>
              <a:rPr lang="en-US" altLang="ja-JP" dirty="0"/>
              <a:t>【</a:t>
            </a:r>
            <a:r>
              <a:rPr lang="en-US" altLang="ja-JP" dirty="0" smtClean="0"/>
              <a:t>B)Technological measure, a)Prevention </a:t>
            </a:r>
            <a:r>
              <a:rPr lang="en-US" altLang="ja-JP" dirty="0"/>
              <a:t>of </a:t>
            </a:r>
            <a:r>
              <a:rPr lang="en-US" altLang="ja-JP" dirty="0" smtClean="0"/>
              <a:t>abnormalities】. However</a:t>
            </a:r>
            <a:r>
              <a:rPr lang="en-US" altLang="ja-JP" dirty="0"/>
              <a:t>, since it cannot operate exactly if the </a:t>
            </a:r>
            <a:r>
              <a:rPr lang="en-US" altLang="ja-JP" dirty="0" smtClean="0"/>
              <a:t>present operation </a:t>
            </a:r>
            <a:r>
              <a:rPr lang="en-US" altLang="ja-JP" dirty="0"/>
              <a:t>is unknown, a sequence must be installed</a:t>
            </a:r>
            <a:r>
              <a:rPr lang="en-US" altLang="ja-JP" dirty="0" smtClean="0"/>
              <a:t>.</a:t>
            </a:r>
            <a:endParaRPr lang="ja-JP" altLang="en-US" dirty="0" smtClean="0"/>
          </a:p>
          <a:p>
            <a:r>
              <a:rPr lang="en-US" altLang="ja-JP" sz="2000" dirty="0"/>
              <a:t>B) Technological measure - b</a:t>
            </a:r>
            <a:r>
              <a:rPr lang="ja-JP" altLang="en-US" sz="2000" dirty="0" smtClean="0"/>
              <a:t>） </a:t>
            </a:r>
            <a:r>
              <a:rPr lang="en-US" altLang="ja-JP" sz="2000" dirty="0"/>
              <a:t>Prevention of abnormalities</a:t>
            </a:r>
            <a:endParaRPr lang="ja-JP" altLang="en-US" sz="2000" dirty="0" smtClean="0"/>
          </a:p>
          <a:p>
            <a:pPr marL="828000" lvl="1" indent="-216000">
              <a:buClrTx/>
              <a:buNone/>
            </a:pPr>
            <a:r>
              <a:rPr lang="en-US" altLang="ja-JP" dirty="0" smtClean="0"/>
              <a:t>ii) The </a:t>
            </a:r>
            <a:r>
              <a:rPr lang="en-US" altLang="ja-JP" dirty="0"/>
              <a:t>leakage from V109 is detected by installation of the flowmeter to the line of V109. 【</a:t>
            </a:r>
            <a:r>
              <a:rPr lang="en-US" altLang="ja-JP" dirty="0" smtClean="0"/>
              <a:t>B)Technological measure, b)Detection </a:t>
            </a:r>
            <a:r>
              <a:rPr lang="en-US" altLang="ja-JP" dirty="0"/>
              <a:t>of </a:t>
            </a:r>
            <a:r>
              <a:rPr lang="en-US" altLang="ja-JP" dirty="0" smtClean="0"/>
              <a:t>abnormalities】. </a:t>
            </a:r>
            <a:r>
              <a:rPr lang="en-US" altLang="ja-JP" dirty="0"/>
              <a:t>Moreover, the manual is revised as follows, valves must be exchanged if leakage is detected </a:t>
            </a:r>
            <a:r>
              <a:rPr lang="en-US" altLang="ja-JP" dirty="0" smtClean="0"/>
              <a:t>during </a:t>
            </a:r>
            <a:r>
              <a:rPr lang="en-US" altLang="ja-JP" dirty="0"/>
              <a:t>v109 shut. 【</a:t>
            </a:r>
            <a:r>
              <a:rPr lang="en-US" altLang="ja-JP" dirty="0" smtClean="0"/>
              <a:t>C)Managerial measure, a)Prevention </a:t>
            </a:r>
            <a:r>
              <a:rPr lang="en-US" altLang="ja-JP" dirty="0"/>
              <a:t>of </a:t>
            </a:r>
            <a:r>
              <a:rPr lang="en-US" altLang="ja-JP" dirty="0" smtClean="0"/>
              <a:t>abnormalities】.</a:t>
            </a:r>
            <a:endParaRPr lang="ja-JP" altLang="en-US" dirty="0"/>
          </a:p>
        </p:txBody>
      </p:sp>
      <p:sp>
        <p:nvSpPr>
          <p:cNvPr id="6" name="テキスト ボックス 5"/>
          <p:cNvSpPr txBox="1"/>
          <p:nvPr/>
        </p:nvSpPr>
        <p:spPr>
          <a:xfrm>
            <a:off x="1401047" y="3101715"/>
            <a:ext cx="7555037" cy="2554545"/>
          </a:xfrm>
          <a:prstGeom prst="rect">
            <a:avLst/>
          </a:prstGeom>
          <a:solidFill>
            <a:schemeClr val="accent2">
              <a:lumMod val="20000"/>
              <a:lumOff val="80000"/>
            </a:schemeClr>
          </a:solidFill>
          <a:ln>
            <a:solidFill>
              <a:schemeClr val="tx1"/>
            </a:solidFill>
          </a:ln>
        </p:spPr>
        <p:txBody>
          <a:bodyPr wrap="square" rtlCol="0">
            <a:spAutoFit/>
          </a:bodyPr>
          <a:lstStyle/>
          <a:p>
            <a:r>
              <a:rPr lang="en-US" altLang="ja-JP" sz="2000" dirty="0"/>
              <a:t>As shown in the gray column of the implementation sheet, there are four kinds of the types and the purposes of risk reduction measure, respectively. Let's consider various risk reduction measures, without caring about implementation difficulty, necessity cost, or risk level </a:t>
            </a:r>
            <a:r>
              <a:rPr lang="en-US" altLang="ja-JP" sz="2000" dirty="0" smtClean="0"/>
              <a:t>reduction, </a:t>
            </a:r>
            <a:r>
              <a:rPr lang="en-US" altLang="ja-JP" sz="2000" dirty="0"/>
              <a:t>since they are taken into consideration later. The order of </a:t>
            </a:r>
            <a:r>
              <a:rPr lang="en-US" altLang="ja-JP" sz="2000" dirty="0" smtClean="0"/>
              <a:t>consideration is </a:t>
            </a:r>
            <a:r>
              <a:rPr lang="en-US" altLang="ja-JP" sz="2000" dirty="0"/>
              <a:t>A)Intrinsic safety measure, B)Technological measure, C)Managerial measure, D)Use of personal </a:t>
            </a:r>
            <a:r>
              <a:rPr lang="en-US" altLang="ja-JP" sz="2000" dirty="0" smtClean="0"/>
              <a:t>protection.</a:t>
            </a:r>
            <a:endParaRPr lang="ja-JP" altLang="en-US" sz="2000" dirty="0"/>
          </a:p>
        </p:txBody>
      </p:sp>
      <p:sp>
        <p:nvSpPr>
          <p:cNvPr id="7" name="テキスト ボックス 6"/>
          <p:cNvSpPr txBox="1"/>
          <p:nvPr/>
        </p:nvSpPr>
        <p:spPr>
          <a:xfrm>
            <a:off x="1402185" y="3094690"/>
            <a:ext cx="7555037" cy="1323439"/>
          </a:xfrm>
          <a:prstGeom prst="rect">
            <a:avLst/>
          </a:prstGeom>
          <a:solidFill>
            <a:schemeClr val="accent2">
              <a:lumMod val="20000"/>
              <a:lumOff val="80000"/>
            </a:schemeClr>
          </a:solidFill>
          <a:ln>
            <a:solidFill>
              <a:schemeClr val="tx1"/>
            </a:solidFill>
          </a:ln>
        </p:spPr>
        <p:txBody>
          <a:bodyPr wrap="square" rtlCol="0">
            <a:spAutoFit/>
          </a:bodyPr>
          <a:lstStyle/>
          <a:p>
            <a:r>
              <a:rPr lang="en-US" altLang="ja-JP" sz="2000" dirty="0" smtClean="0"/>
              <a:t>Since </a:t>
            </a:r>
            <a:r>
              <a:rPr lang="en-US" altLang="ja-JP" sz="2000" dirty="0"/>
              <a:t>abnormalities here are V109 open, the </a:t>
            </a:r>
            <a:r>
              <a:rPr lang="en-US" altLang="ja-JP" sz="2000" dirty="0">
                <a:solidFill>
                  <a:srgbClr val="FF0000"/>
                </a:solidFill>
              </a:rPr>
              <a:t>open is detected</a:t>
            </a:r>
            <a:r>
              <a:rPr lang="en-US" altLang="ja-JP" sz="2000" dirty="0"/>
              <a:t>. Then, it is good to </a:t>
            </a:r>
            <a:r>
              <a:rPr lang="en-US" altLang="ja-JP" sz="2000" dirty="0">
                <a:solidFill>
                  <a:srgbClr val="FF0000"/>
                </a:solidFill>
              </a:rPr>
              <a:t>close</a:t>
            </a:r>
            <a:r>
              <a:rPr lang="en-US" altLang="ja-JP" sz="2000" dirty="0"/>
              <a:t> that </a:t>
            </a:r>
            <a:r>
              <a:rPr lang="en-US" altLang="ja-JP" sz="2000" dirty="0">
                <a:solidFill>
                  <a:srgbClr val="FF0000"/>
                </a:solidFill>
              </a:rPr>
              <a:t>automatically</a:t>
            </a:r>
            <a:r>
              <a:rPr lang="en-US" altLang="ja-JP" sz="2000" dirty="0" smtClean="0"/>
              <a:t>.</a:t>
            </a:r>
            <a:endParaRPr lang="ja-JP" altLang="en-US" sz="2000" dirty="0" smtClean="0"/>
          </a:p>
          <a:p>
            <a:r>
              <a:rPr lang="en-US" altLang="ja-JP" sz="2000" dirty="0" smtClean="0"/>
              <a:t>How </a:t>
            </a:r>
            <a:r>
              <a:rPr lang="en-US" altLang="ja-JP" sz="2000" dirty="0"/>
              <a:t>is the pair of the </a:t>
            </a:r>
            <a:r>
              <a:rPr lang="en-US" altLang="ja-JP" sz="2000" dirty="0">
                <a:solidFill>
                  <a:srgbClr val="FF0000"/>
                </a:solidFill>
              </a:rPr>
              <a:t>limit switch </a:t>
            </a:r>
            <a:r>
              <a:rPr lang="en-US" altLang="ja-JP" sz="2000" dirty="0"/>
              <a:t>for detection of valve open and the </a:t>
            </a:r>
            <a:r>
              <a:rPr lang="en-US" altLang="ja-JP" sz="2000" dirty="0">
                <a:solidFill>
                  <a:srgbClr val="FF0000"/>
                </a:solidFill>
              </a:rPr>
              <a:t>interlock system </a:t>
            </a:r>
            <a:r>
              <a:rPr lang="en-US" altLang="ja-JP" sz="2000" dirty="0"/>
              <a:t>by its signal </a:t>
            </a:r>
            <a:r>
              <a:rPr lang="en-US" altLang="ja-JP" sz="2000" dirty="0" smtClean="0"/>
              <a:t>?</a:t>
            </a:r>
            <a:endParaRPr lang="ja-JP" altLang="en-US" sz="2000" dirty="0"/>
          </a:p>
        </p:txBody>
      </p:sp>
      <p:sp>
        <p:nvSpPr>
          <p:cNvPr id="8" name="テキスト ボックス 7"/>
          <p:cNvSpPr txBox="1"/>
          <p:nvPr/>
        </p:nvSpPr>
        <p:spPr>
          <a:xfrm>
            <a:off x="1407418" y="4861919"/>
            <a:ext cx="7555037" cy="1631216"/>
          </a:xfrm>
          <a:prstGeom prst="rect">
            <a:avLst/>
          </a:prstGeom>
          <a:solidFill>
            <a:schemeClr val="accent2">
              <a:lumMod val="20000"/>
              <a:lumOff val="80000"/>
            </a:schemeClr>
          </a:solidFill>
          <a:ln>
            <a:solidFill>
              <a:schemeClr val="tx1"/>
            </a:solidFill>
          </a:ln>
        </p:spPr>
        <p:txBody>
          <a:bodyPr wrap="square" rtlCol="0">
            <a:spAutoFit/>
          </a:bodyPr>
          <a:lstStyle/>
          <a:p>
            <a:r>
              <a:rPr lang="en-US" altLang="ja-JP" sz="2000" dirty="0" smtClean="0"/>
              <a:t>The </a:t>
            </a:r>
            <a:r>
              <a:rPr lang="en-US" altLang="ja-JP" sz="2000" dirty="0"/>
              <a:t>cause of abnormalities here may be not a mistake but valve defect, because it means that air flows although the valve is shut</a:t>
            </a:r>
            <a:r>
              <a:rPr lang="en-US" altLang="ja-JP" sz="2000" dirty="0" smtClean="0"/>
              <a:t>.</a:t>
            </a:r>
            <a:endParaRPr lang="ja-JP" altLang="en-US" sz="2000" dirty="0" smtClean="0"/>
          </a:p>
          <a:p>
            <a:r>
              <a:rPr lang="en-US" altLang="ja-JP" sz="2000" dirty="0" smtClean="0"/>
              <a:t>The </a:t>
            </a:r>
            <a:r>
              <a:rPr lang="en-US" altLang="ja-JP" sz="2000" dirty="0"/>
              <a:t>flowmeter installed in piping shows whether air flows or not. If a leakage is found, repair or replacement of the valve is needed. Let's correct the manual</a:t>
            </a:r>
            <a:r>
              <a:rPr lang="en-US" altLang="ja-JP" sz="2000" dirty="0" smtClean="0"/>
              <a:t>.</a:t>
            </a:r>
            <a:endParaRPr lang="ja-JP" altLang="en-US" sz="2000" dirty="0"/>
          </a:p>
        </p:txBody>
      </p:sp>
      <p:sp>
        <p:nvSpPr>
          <p:cNvPr id="9" name="コンテンツ プレースホルダー 3"/>
          <p:cNvSpPr txBox="1">
            <a:spLocks/>
          </p:cNvSpPr>
          <p:nvPr/>
        </p:nvSpPr>
        <p:spPr>
          <a:xfrm>
            <a:off x="1010978" y="3014002"/>
            <a:ext cx="8009707" cy="3918569"/>
          </a:xfrm>
          <a:prstGeom prst="rect">
            <a:avLst/>
          </a:prstGeom>
        </p:spPr>
        <p:txBody>
          <a:bodyPr vert="horz" lIns="91440" tIns="45720" rIns="91440" bIns="45720" rtlCol="0">
            <a:normAutofit fontScale="92500" lnSpcReduction="10000"/>
          </a:bodyPr>
          <a:lstStyle>
            <a:lvl1pPr marL="342900" indent="-342900" algn="l" defTabSz="457200" rtl="0" eaLnBrk="1" latinLnBrk="0" hangingPunct="1">
              <a:spcBef>
                <a:spcPts val="1000"/>
              </a:spcBef>
              <a:spcAft>
                <a:spcPts val="0"/>
              </a:spcAft>
              <a:buClr>
                <a:schemeClr val="accent1"/>
              </a:buClr>
              <a:buFont typeface="Wingdings 3" charset="2"/>
              <a:buChar char=""/>
              <a:defRPr kumimoji="1"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kumimoji="1"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kumimoji="1"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9pPr>
          </a:lstStyle>
          <a:p>
            <a:r>
              <a:rPr lang="en-US" altLang="ja-JP" sz="2000" dirty="0" smtClean="0"/>
              <a:t>A) Intrinsic </a:t>
            </a:r>
            <a:r>
              <a:rPr lang="en-US" altLang="ja-JP" sz="2000" dirty="0"/>
              <a:t>safety </a:t>
            </a:r>
            <a:r>
              <a:rPr lang="en-US" altLang="ja-JP" sz="2000" dirty="0" smtClean="0"/>
              <a:t>measure</a:t>
            </a:r>
            <a:endParaRPr lang="ja-JP" altLang="en-US" sz="2000" dirty="0" smtClean="0"/>
          </a:p>
          <a:p>
            <a:pPr lvl="1"/>
            <a:r>
              <a:rPr lang="en-US" altLang="ja-JP" dirty="0" smtClean="0"/>
              <a:t>Intrinsic </a:t>
            </a:r>
            <a:r>
              <a:rPr lang="en-US" altLang="ja-JP" dirty="0"/>
              <a:t>safety measure is attained by eliminating factors indispensable to the scenario advance. In the case of measure to three elements of combustion, concrete they are "No combustible", "No air", and "No ignition source</a:t>
            </a:r>
            <a:r>
              <a:rPr lang="en-US" altLang="ja-JP" dirty="0" smtClean="0"/>
              <a:t>".</a:t>
            </a:r>
            <a:endParaRPr lang="ja-JP" altLang="en-US" dirty="0" smtClean="0"/>
          </a:p>
          <a:p>
            <a:pPr lvl="1"/>
            <a:r>
              <a:rPr lang="en-US" altLang="ja-JP" dirty="0" smtClean="0"/>
              <a:t>Two </a:t>
            </a:r>
            <a:r>
              <a:rPr lang="en-US" altLang="ja-JP" dirty="0"/>
              <a:t>raw materials must be changed into incombustible for "No combustible." That is, the processes must be reassembled from the origin. In practice, that is almost impossible</a:t>
            </a:r>
            <a:r>
              <a:rPr lang="en-US" altLang="ja-JP" dirty="0" smtClean="0"/>
              <a:t>.</a:t>
            </a:r>
            <a:endParaRPr lang="ja-JP" altLang="en-US" dirty="0" smtClean="0"/>
          </a:p>
          <a:p>
            <a:pPr lvl="1"/>
            <a:r>
              <a:rPr lang="en-US" altLang="ja-JP" dirty="0" smtClean="0"/>
              <a:t>In </a:t>
            </a:r>
            <a:r>
              <a:rPr lang="en-US" altLang="ja-JP" dirty="0"/>
              <a:t>a similar manner, realization of "No air" is almost impossible, as long as a worker needs to approach the equipment. Because the space suit for workers will be needed</a:t>
            </a:r>
            <a:r>
              <a:rPr lang="en-US" altLang="ja-JP" dirty="0" smtClean="0"/>
              <a:t>.</a:t>
            </a:r>
            <a:endParaRPr lang="ja-JP" altLang="en-US" dirty="0" smtClean="0"/>
          </a:p>
          <a:p>
            <a:pPr lvl="1"/>
            <a:r>
              <a:rPr lang="en-US" altLang="ja-JP" dirty="0" smtClean="0"/>
              <a:t>Although </a:t>
            </a:r>
            <a:r>
              <a:rPr lang="en-US" altLang="ja-JP" dirty="0"/>
              <a:t>"No ignition source" is not explained in detail, perfect removal is difficult like the above-mentioned two</a:t>
            </a:r>
            <a:r>
              <a:rPr lang="en-US" altLang="ja-JP" dirty="0" smtClean="0"/>
              <a:t>.</a:t>
            </a:r>
            <a:endParaRPr lang="ja-JP" altLang="en-US" dirty="0" smtClean="0"/>
          </a:p>
          <a:p>
            <a:pPr marL="57150" indent="0">
              <a:buClr>
                <a:srgbClr val="0070C0"/>
              </a:buClr>
              <a:buNone/>
            </a:pPr>
            <a:r>
              <a:rPr lang="en-US" altLang="ja-JP" sz="2000" dirty="0" smtClean="0">
                <a:latin typeface="HGP創英角ﾎﾟｯﾌﾟ体" panose="040B0A00000000000000" pitchFamily="50" charset="-128"/>
                <a:ea typeface="HGP創英角ﾎﾟｯﾌﾟ体" panose="040B0A00000000000000" pitchFamily="50" charset="-128"/>
              </a:rPr>
              <a:t>As </a:t>
            </a:r>
            <a:r>
              <a:rPr lang="en-US" altLang="ja-JP" sz="2000" dirty="0">
                <a:latin typeface="HGP創英角ﾎﾟｯﾌﾟ体" panose="040B0A00000000000000" pitchFamily="50" charset="-128"/>
                <a:ea typeface="HGP創英角ﾎﾟｯﾌﾟ体" panose="040B0A00000000000000" pitchFamily="50" charset="-128"/>
              </a:rPr>
              <a:t>mentioned above, the </a:t>
            </a:r>
            <a:r>
              <a:rPr lang="en-US" altLang="ja-JP" sz="2000" dirty="0" smtClean="0">
                <a:latin typeface="HGP創英角ﾎﾟｯﾌﾟ体" panose="040B0A00000000000000" pitchFamily="50" charset="-128"/>
                <a:ea typeface="HGP創英角ﾎﾟｯﾌﾟ体" panose="040B0A00000000000000" pitchFamily="50" charset="-128"/>
              </a:rPr>
              <a:t>intrinsic </a:t>
            </a:r>
            <a:r>
              <a:rPr lang="en-US" altLang="ja-JP" sz="2000" dirty="0">
                <a:latin typeface="HGP創英角ﾎﾟｯﾌﾟ体" panose="040B0A00000000000000" pitchFamily="50" charset="-128"/>
                <a:ea typeface="HGP創英角ﾎﾟｯﾌﾟ体" panose="040B0A00000000000000" pitchFamily="50" charset="-128"/>
              </a:rPr>
              <a:t>safety measure which can be installed was not </a:t>
            </a:r>
            <a:r>
              <a:rPr lang="en-US" altLang="ja-JP" sz="2000" dirty="0" smtClean="0">
                <a:latin typeface="HGP創英角ﾎﾟｯﾌﾟ体" panose="040B0A00000000000000" pitchFamily="50" charset="-128"/>
                <a:ea typeface="HGP創英角ﾎﾟｯﾌﾟ体" panose="040B0A00000000000000" pitchFamily="50" charset="-128"/>
              </a:rPr>
              <a:t>found.</a:t>
            </a:r>
            <a:endParaRPr lang="ja-JP" altLang="en-US" sz="2000" dirty="0">
              <a:latin typeface="HGP創英角ﾎﾟｯﾌﾟ体" panose="040B0A00000000000000" pitchFamily="50" charset="-128"/>
              <a:ea typeface="HGP創英角ﾎﾟｯﾌﾟ体" panose="040B0A00000000000000" pitchFamily="50" charset="-128"/>
            </a:endParaRPr>
          </a:p>
        </p:txBody>
      </p:sp>
    </p:spTree>
    <p:extLst>
      <p:ext uri="{BB962C8B-B14F-4D97-AF65-F5344CB8AC3E}">
        <p14:creationId xmlns:p14="http://schemas.microsoft.com/office/powerpoint/2010/main" val="221788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1+#ppt_w/2"/>
                                          </p:val>
                                        </p:tav>
                                        <p:tav tm="100000">
                                          <p:val>
                                            <p:strVal val="#ppt_x"/>
                                          </p:val>
                                        </p:tav>
                                      </p:tavLst>
                                    </p:anim>
                                    <p:anim calcmode="lin" valueType="num">
                                      <p:cBhvr additive="base">
                                        <p:cTn id="14" dur="500" fill="hold"/>
                                        <p:tgtEl>
                                          <p:spTgt spid="6"/>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xit" presetSubtype="2" fill="hold" grpId="1" nodeType="clickEffect">
                                  <p:stCondLst>
                                    <p:cond delay="0"/>
                                  </p:stCondLst>
                                  <p:childTnLst>
                                    <p:anim calcmode="lin" valueType="num">
                                      <p:cBhvr additive="base">
                                        <p:cTn id="18" dur="500"/>
                                        <p:tgtEl>
                                          <p:spTgt spid="6"/>
                                        </p:tgtEl>
                                        <p:attrNameLst>
                                          <p:attrName>ppt_x</p:attrName>
                                        </p:attrNameLst>
                                      </p:cBhvr>
                                      <p:tavLst>
                                        <p:tav tm="0">
                                          <p:val>
                                            <p:strVal val="ppt_x"/>
                                          </p:val>
                                        </p:tav>
                                        <p:tav tm="100000">
                                          <p:val>
                                            <p:strVal val="1+ppt_w/2"/>
                                          </p:val>
                                        </p:tav>
                                      </p:tavLst>
                                    </p:anim>
                                    <p:anim calcmode="lin" valueType="num">
                                      <p:cBhvr additive="base">
                                        <p:cTn id="19" dur="500"/>
                                        <p:tgtEl>
                                          <p:spTgt spid="6"/>
                                        </p:tgtEl>
                                        <p:attrNameLst>
                                          <p:attrName>ppt_y</p:attrName>
                                        </p:attrNameLst>
                                      </p:cBhvr>
                                      <p:tavLst>
                                        <p:tav tm="0">
                                          <p:val>
                                            <p:strVal val="ppt_y"/>
                                          </p:val>
                                        </p:tav>
                                        <p:tav tm="100000">
                                          <p:val>
                                            <p:strVal val="ppt_y"/>
                                          </p:val>
                                        </p:tav>
                                      </p:tavLst>
                                    </p:anim>
                                    <p:set>
                                      <p:cBhvr>
                                        <p:cTn id="20" dur="1" fill="hold">
                                          <p:stCondLst>
                                            <p:cond delay="499"/>
                                          </p:stCondLst>
                                        </p:cTn>
                                        <p:tgtEl>
                                          <p:spTgt spid="6"/>
                                        </p:tgtEl>
                                        <p:attrNameLst>
                                          <p:attrName>style.visibility</p:attrName>
                                        </p:attrNameLst>
                                      </p:cBhvr>
                                      <p:to>
                                        <p:strVal val="hidden"/>
                                      </p:to>
                                    </p:set>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9">
                                            <p:txEl>
                                              <p:pRg st="0" end="0"/>
                                            </p:txEl>
                                          </p:spTgt>
                                        </p:tgtEl>
                                        <p:attrNameLst>
                                          <p:attrName>style.visibility</p:attrName>
                                        </p:attrNameLst>
                                      </p:cBhvr>
                                      <p:to>
                                        <p:strVal val="visible"/>
                                      </p:to>
                                    </p:set>
                                    <p:anim calcmode="lin" valueType="num">
                                      <p:cBhvr additive="base">
                                        <p:cTn id="25" dur="500" fill="hold"/>
                                        <p:tgtEl>
                                          <p:spTgt spid="9">
                                            <p:txEl>
                                              <p:pRg st="0" end="0"/>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9">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2" fill="hold" grpId="0" nodeType="clickEffect">
                                  <p:stCondLst>
                                    <p:cond delay="0"/>
                                  </p:stCondLst>
                                  <p:childTnLst>
                                    <p:set>
                                      <p:cBhvr>
                                        <p:cTn id="30" dur="1" fill="hold">
                                          <p:stCondLst>
                                            <p:cond delay="0"/>
                                          </p:stCondLst>
                                        </p:cTn>
                                        <p:tgtEl>
                                          <p:spTgt spid="9">
                                            <p:txEl>
                                              <p:pRg st="1" end="1"/>
                                            </p:txEl>
                                          </p:spTgt>
                                        </p:tgtEl>
                                        <p:attrNameLst>
                                          <p:attrName>style.visibility</p:attrName>
                                        </p:attrNameLst>
                                      </p:cBhvr>
                                      <p:to>
                                        <p:strVal val="visible"/>
                                      </p:to>
                                    </p:set>
                                    <p:anim calcmode="lin" valueType="num">
                                      <p:cBhvr additive="base">
                                        <p:cTn id="31" dur="500" fill="hold"/>
                                        <p:tgtEl>
                                          <p:spTgt spid="9">
                                            <p:txEl>
                                              <p:pRg st="1" end="1"/>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9">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2" fill="hold" grpId="0" nodeType="clickEffect">
                                  <p:stCondLst>
                                    <p:cond delay="0"/>
                                  </p:stCondLst>
                                  <p:childTnLst>
                                    <p:set>
                                      <p:cBhvr>
                                        <p:cTn id="36" dur="1" fill="hold">
                                          <p:stCondLst>
                                            <p:cond delay="0"/>
                                          </p:stCondLst>
                                        </p:cTn>
                                        <p:tgtEl>
                                          <p:spTgt spid="9">
                                            <p:txEl>
                                              <p:pRg st="2" end="2"/>
                                            </p:txEl>
                                          </p:spTgt>
                                        </p:tgtEl>
                                        <p:attrNameLst>
                                          <p:attrName>style.visibility</p:attrName>
                                        </p:attrNameLst>
                                      </p:cBhvr>
                                      <p:to>
                                        <p:strVal val="visible"/>
                                      </p:to>
                                    </p:set>
                                    <p:anim calcmode="lin" valueType="num">
                                      <p:cBhvr additive="base">
                                        <p:cTn id="37" dur="500" fill="hold"/>
                                        <p:tgtEl>
                                          <p:spTgt spid="9">
                                            <p:txEl>
                                              <p:pRg st="2" end="2"/>
                                            </p:txEl>
                                          </p:spTgt>
                                        </p:tgtEl>
                                        <p:attrNameLst>
                                          <p:attrName>ppt_x</p:attrName>
                                        </p:attrNameLst>
                                      </p:cBhvr>
                                      <p:tavLst>
                                        <p:tav tm="0">
                                          <p:val>
                                            <p:strVal val="1+#ppt_w/2"/>
                                          </p:val>
                                        </p:tav>
                                        <p:tav tm="100000">
                                          <p:val>
                                            <p:strVal val="#ppt_x"/>
                                          </p:val>
                                        </p:tav>
                                      </p:tavLst>
                                    </p:anim>
                                    <p:anim calcmode="lin" valueType="num">
                                      <p:cBhvr additive="base">
                                        <p:cTn id="38" dur="500" fill="hold"/>
                                        <p:tgtEl>
                                          <p:spTgt spid="9">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2" fill="hold" grpId="0" nodeType="clickEffect">
                                  <p:stCondLst>
                                    <p:cond delay="0"/>
                                  </p:stCondLst>
                                  <p:childTnLst>
                                    <p:set>
                                      <p:cBhvr>
                                        <p:cTn id="42" dur="1" fill="hold">
                                          <p:stCondLst>
                                            <p:cond delay="0"/>
                                          </p:stCondLst>
                                        </p:cTn>
                                        <p:tgtEl>
                                          <p:spTgt spid="9">
                                            <p:txEl>
                                              <p:pRg st="3" end="3"/>
                                            </p:txEl>
                                          </p:spTgt>
                                        </p:tgtEl>
                                        <p:attrNameLst>
                                          <p:attrName>style.visibility</p:attrName>
                                        </p:attrNameLst>
                                      </p:cBhvr>
                                      <p:to>
                                        <p:strVal val="visible"/>
                                      </p:to>
                                    </p:set>
                                    <p:anim calcmode="lin" valueType="num">
                                      <p:cBhvr additive="base">
                                        <p:cTn id="43" dur="500" fill="hold"/>
                                        <p:tgtEl>
                                          <p:spTgt spid="9">
                                            <p:txEl>
                                              <p:pRg st="3" end="3"/>
                                            </p:txEl>
                                          </p:spTgt>
                                        </p:tgtEl>
                                        <p:attrNameLst>
                                          <p:attrName>ppt_x</p:attrName>
                                        </p:attrNameLst>
                                      </p:cBhvr>
                                      <p:tavLst>
                                        <p:tav tm="0">
                                          <p:val>
                                            <p:strVal val="1+#ppt_w/2"/>
                                          </p:val>
                                        </p:tav>
                                        <p:tav tm="100000">
                                          <p:val>
                                            <p:strVal val="#ppt_x"/>
                                          </p:val>
                                        </p:tav>
                                      </p:tavLst>
                                    </p:anim>
                                    <p:anim calcmode="lin" valueType="num">
                                      <p:cBhvr additive="base">
                                        <p:cTn id="44" dur="500" fill="hold"/>
                                        <p:tgtEl>
                                          <p:spTgt spid="9">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2" fill="hold" grpId="0" nodeType="clickEffect">
                                  <p:stCondLst>
                                    <p:cond delay="0"/>
                                  </p:stCondLst>
                                  <p:childTnLst>
                                    <p:set>
                                      <p:cBhvr>
                                        <p:cTn id="48" dur="1" fill="hold">
                                          <p:stCondLst>
                                            <p:cond delay="0"/>
                                          </p:stCondLst>
                                        </p:cTn>
                                        <p:tgtEl>
                                          <p:spTgt spid="9">
                                            <p:txEl>
                                              <p:pRg st="4" end="4"/>
                                            </p:txEl>
                                          </p:spTgt>
                                        </p:tgtEl>
                                        <p:attrNameLst>
                                          <p:attrName>style.visibility</p:attrName>
                                        </p:attrNameLst>
                                      </p:cBhvr>
                                      <p:to>
                                        <p:strVal val="visible"/>
                                      </p:to>
                                    </p:set>
                                    <p:anim calcmode="lin" valueType="num">
                                      <p:cBhvr additive="base">
                                        <p:cTn id="49" dur="500" fill="hold"/>
                                        <p:tgtEl>
                                          <p:spTgt spid="9">
                                            <p:txEl>
                                              <p:pRg st="4" end="4"/>
                                            </p:txEl>
                                          </p:spTgt>
                                        </p:tgtEl>
                                        <p:attrNameLst>
                                          <p:attrName>ppt_x</p:attrName>
                                        </p:attrNameLst>
                                      </p:cBhvr>
                                      <p:tavLst>
                                        <p:tav tm="0">
                                          <p:val>
                                            <p:strVal val="1+#ppt_w/2"/>
                                          </p:val>
                                        </p:tav>
                                        <p:tav tm="100000">
                                          <p:val>
                                            <p:strVal val="#ppt_x"/>
                                          </p:val>
                                        </p:tav>
                                      </p:tavLst>
                                    </p:anim>
                                    <p:anim calcmode="lin" valueType="num">
                                      <p:cBhvr additive="base">
                                        <p:cTn id="50" dur="500" fill="hold"/>
                                        <p:tgtEl>
                                          <p:spTgt spid="9">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2" fill="hold" grpId="0" nodeType="clickEffect">
                                  <p:stCondLst>
                                    <p:cond delay="0"/>
                                  </p:stCondLst>
                                  <p:childTnLst>
                                    <p:set>
                                      <p:cBhvr>
                                        <p:cTn id="54" dur="1" fill="hold">
                                          <p:stCondLst>
                                            <p:cond delay="0"/>
                                          </p:stCondLst>
                                        </p:cTn>
                                        <p:tgtEl>
                                          <p:spTgt spid="9">
                                            <p:txEl>
                                              <p:pRg st="5" end="5"/>
                                            </p:txEl>
                                          </p:spTgt>
                                        </p:tgtEl>
                                        <p:attrNameLst>
                                          <p:attrName>style.visibility</p:attrName>
                                        </p:attrNameLst>
                                      </p:cBhvr>
                                      <p:to>
                                        <p:strVal val="visible"/>
                                      </p:to>
                                    </p:set>
                                    <p:anim calcmode="lin" valueType="num">
                                      <p:cBhvr additive="base">
                                        <p:cTn id="55" dur="500" fill="hold"/>
                                        <p:tgtEl>
                                          <p:spTgt spid="9">
                                            <p:txEl>
                                              <p:pRg st="5" end="5"/>
                                            </p:txEl>
                                          </p:spTgt>
                                        </p:tgtEl>
                                        <p:attrNameLst>
                                          <p:attrName>ppt_x</p:attrName>
                                        </p:attrNameLst>
                                      </p:cBhvr>
                                      <p:tavLst>
                                        <p:tav tm="0">
                                          <p:val>
                                            <p:strVal val="1+#ppt_w/2"/>
                                          </p:val>
                                        </p:tav>
                                        <p:tav tm="100000">
                                          <p:val>
                                            <p:strVal val="#ppt_x"/>
                                          </p:val>
                                        </p:tav>
                                      </p:tavLst>
                                    </p:anim>
                                    <p:anim calcmode="lin" valueType="num">
                                      <p:cBhvr additive="base">
                                        <p:cTn id="56" dur="500" fill="hold"/>
                                        <p:tgtEl>
                                          <p:spTgt spid="9">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xit" presetSubtype="2" fill="hold" grpId="1" nodeType="clickEffect">
                                  <p:stCondLst>
                                    <p:cond delay="0"/>
                                  </p:stCondLst>
                                  <p:childTnLst>
                                    <p:anim calcmode="lin" valueType="num">
                                      <p:cBhvr additive="base">
                                        <p:cTn id="60" dur="500"/>
                                        <p:tgtEl>
                                          <p:spTgt spid="9">
                                            <p:txEl>
                                              <p:pRg st="0" end="0"/>
                                            </p:txEl>
                                          </p:spTgt>
                                        </p:tgtEl>
                                        <p:attrNameLst>
                                          <p:attrName>ppt_x</p:attrName>
                                        </p:attrNameLst>
                                      </p:cBhvr>
                                      <p:tavLst>
                                        <p:tav tm="0">
                                          <p:val>
                                            <p:strVal val="ppt_x"/>
                                          </p:val>
                                        </p:tav>
                                        <p:tav tm="100000">
                                          <p:val>
                                            <p:strVal val="1+ppt_w/2"/>
                                          </p:val>
                                        </p:tav>
                                      </p:tavLst>
                                    </p:anim>
                                    <p:anim calcmode="lin" valueType="num">
                                      <p:cBhvr additive="base">
                                        <p:cTn id="61" dur="500"/>
                                        <p:tgtEl>
                                          <p:spTgt spid="9">
                                            <p:txEl>
                                              <p:pRg st="0" end="0"/>
                                            </p:txEl>
                                          </p:spTgt>
                                        </p:tgtEl>
                                        <p:attrNameLst>
                                          <p:attrName>ppt_y</p:attrName>
                                        </p:attrNameLst>
                                      </p:cBhvr>
                                      <p:tavLst>
                                        <p:tav tm="0">
                                          <p:val>
                                            <p:strVal val="ppt_y"/>
                                          </p:val>
                                        </p:tav>
                                        <p:tav tm="100000">
                                          <p:val>
                                            <p:strVal val="ppt_y"/>
                                          </p:val>
                                        </p:tav>
                                      </p:tavLst>
                                    </p:anim>
                                    <p:set>
                                      <p:cBhvr>
                                        <p:cTn id="62" dur="1" fill="hold">
                                          <p:stCondLst>
                                            <p:cond delay="499"/>
                                          </p:stCondLst>
                                        </p:cTn>
                                        <p:tgtEl>
                                          <p:spTgt spid="9">
                                            <p:txEl>
                                              <p:pRg st="0" end="0"/>
                                            </p:txEl>
                                          </p:spTgt>
                                        </p:tgtEl>
                                        <p:attrNameLst>
                                          <p:attrName>style.visibility</p:attrName>
                                        </p:attrNameLst>
                                      </p:cBhvr>
                                      <p:to>
                                        <p:strVal val="hidden"/>
                                      </p:to>
                                    </p:set>
                                  </p:childTnLst>
                                </p:cTn>
                              </p:par>
                              <p:par>
                                <p:cTn id="63" presetID="2" presetClass="exit" presetSubtype="2" fill="hold" grpId="1" nodeType="withEffect">
                                  <p:stCondLst>
                                    <p:cond delay="0"/>
                                  </p:stCondLst>
                                  <p:childTnLst>
                                    <p:anim calcmode="lin" valueType="num">
                                      <p:cBhvr additive="base">
                                        <p:cTn id="64" dur="500"/>
                                        <p:tgtEl>
                                          <p:spTgt spid="9">
                                            <p:txEl>
                                              <p:pRg st="1" end="1"/>
                                            </p:txEl>
                                          </p:spTgt>
                                        </p:tgtEl>
                                        <p:attrNameLst>
                                          <p:attrName>ppt_x</p:attrName>
                                        </p:attrNameLst>
                                      </p:cBhvr>
                                      <p:tavLst>
                                        <p:tav tm="0">
                                          <p:val>
                                            <p:strVal val="ppt_x"/>
                                          </p:val>
                                        </p:tav>
                                        <p:tav tm="100000">
                                          <p:val>
                                            <p:strVal val="1+ppt_w/2"/>
                                          </p:val>
                                        </p:tav>
                                      </p:tavLst>
                                    </p:anim>
                                    <p:anim calcmode="lin" valueType="num">
                                      <p:cBhvr additive="base">
                                        <p:cTn id="65" dur="500"/>
                                        <p:tgtEl>
                                          <p:spTgt spid="9">
                                            <p:txEl>
                                              <p:pRg st="1" end="1"/>
                                            </p:txEl>
                                          </p:spTgt>
                                        </p:tgtEl>
                                        <p:attrNameLst>
                                          <p:attrName>ppt_y</p:attrName>
                                        </p:attrNameLst>
                                      </p:cBhvr>
                                      <p:tavLst>
                                        <p:tav tm="0">
                                          <p:val>
                                            <p:strVal val="ppt_y"/>
                                          </p:val>
                                        </p:tav>
                                        <p:tav tm="100000">
                                          <p:val>
                                            <p:strVal val="ppt_y"/>
                                          </p:val>
                                        </p:tav>
                                      </p:tavLst>
                                    </p:anim>
                                    <p:set>
                                      <p:cBhvr>
                                        <p:cTn id="66" dur="1" fill="hold">
                                          <p:stCondLst>
                                            <p:cond delay="499"/>
                                          </p:stCondLst>
                                        </p:cTn>
                                        <p:tgtEl>
                                          <p:spTgt spid="9">
                                            <p:txEl>
                                              <p:pRg st="1" end="1"/>
                                            </p:txEl>
                                          </p:spTgt>
                                        </p:tgtEl>
                                        <p:attrNameLst>
                                          <p:attrName>style.visibility</p:attrName>
                                        </p:attrNameLst>
                                      </p:cBhvr>
                                      <p:to>
                                        <p:strVal val="hidden"/>
                                      </p:to>
                                    </p:set>
                                  </p:childTnLst>
                                </p:cTn>
                              </p:par>
                              <p:par>
                                <p:cTn id="67" presetID="2" presetClass="exit" presetSubtype="2" fill="hold" grpId="1" nodeType="withEffect">
                                  <p:stCondLst>
                                    <p:cond delay="0"/>
                                  </p:stCondLst>
                                  <p:childTnLst>
                                    <p:anim calcmode="lin" valueType="num">
                                      <p:cBhvr additive="base">
                                        <p:cTn id="68" dur="500"/>
                                        <p:tgtEl>
                                          <p:spTgt spid="9">
                                            <p:txEl>
                                              <p:pRg st="2" end="2"/>
                                            </p:txEl>
                                          </p:spTgt>
                                        </p:tgtEl>
                                        <p:attrNameLst>
                                          <p:attrName>ppt_x</p:attrName>
                                        </p:attrNameLst>
                                      </p:cBhvr>
                                      <p:tavLst>
                                        <p:tav tm="0">
                                          <p:val>
                                            <p:strVal val="ppt_x"/>
                                          </p:val>
                                        </p:tav>
                                        <p:tav tm="100000">
                                          <p:val>
                                            <p:strVal val="1+ppt_w/2"/>
                                          </p:val>
                                        </p:tav>
                                      </p:tavLst>
                                    </p:anim>
                                    <p:anim calcmode="lin" valueType="num">
                                      <p:cBhvr additive="base">
                                        <p:cTn id="69" dur="500"/>
                                        <p:tgtEl>
                                          <p:spTgt spid="9">
                                            <p:txEl>
                                              <p:pRg st="2" end="2"/>
                                            </p:txEl>
                                          </p:spTgt>
                                        </p:tgtEl>
                                        <p:attrNameLst>
                                          <p:attrName>ppt_y</p:attrName>
                                        </p:attrNameLst>
                                      </p:cBhvr>
                                      <p:tavLst>
                                        <p:tav tm="0">
                                          <p:val>
                                            <p:strVal val="ppt_y"/>
                                          </p:val>
                                        </p:tav>
                                        <p:tav tm="100000">
                                          <p:val>
                                            <p:strVal val="ppt_y"/>
                                          </p:val>
                                        </p:tav>
                                      </p:tavLst>
                                    </p:anim>
                                    <p:set>
                                      <p:cBhvr>
                                        <p:cTn id="70" dur="1" fill="hold">
                                          <p:stCondLst>
                                            <p:cond delay="499"/>
                                          </p:stCondLst>
                                        </p:cTn>
                                        <p:tgtEl>
                                          <p:spTgt spid="9">
                                            <p:txEl>
                                              <p:pRg st="2" end="2"/>
                                            </p:txEl>
                                          </p:spTgt>
                                        </p:tgtEl>
                                        <p:attrNameLst>
                                          <p:attrName>style.visibility</p:attrName>
                                        </p:attrNameLst>
                                      </p:cBhvr>
                                      <p:to>
                                        <p:strVal val="hidden"/>
                                      </p:to>
                                    </p:set>
                                  </p:childTnLst>
                                </p:cTn>
                              </p:par>
                              <p:par>
                                <p:cTn id="71" presetID="2" presetClass="exit" presetSubtype="2" fill="hold" grpId="1" nodeType="withEffect">
                                  <p:stCondLst>
                                    <p:cond delay="0"/>
                                  </p:stCondLst>
                                  <p:childTnLst>
                                    <p:anim calcmode="lin" valueType="num">
                                      <p:cBhvr additive="base">
                                        <p:cTn id="72" dur="500"/>
                                        <p:tgtEl>
                                          <p:spTgt spid="9">
                                            <p:txEl>
                                              <p:pRg st="3" end="3"/>
                                            </p:txEl>
                                          </p:spTgt>
                                        </p:tgtEl>
                                        <p:attrNameLst>
                                          <p:attrName>ppt_x</p:attrName>
                                        </p:attrNameLst>
                                      </p:cBhvr>
                                      <p:tavLst>
                                        <p:tav tm="0">
                                          <p:val>
                                            <p:strVal val="ppt_x"/>
                                          </p:val>
                                        </p:tav>
                                        <p:tav tm="100000">
                                          <p:val>
                                            <p:strVal val="1+ppt_w/2"/>
                                          </p:val>
                                        </p:tav>
                                      </p:tavLst>
                                    </p:anim>
                                    <p:anim calcmode="lin" valueType="num">
                                      <p:cBhvr additive="base">
                                        <p:cTn id="73" dur="500"/>
                                        <p:tgtEl>
                                          <p:spTgt spid="9">
                                            <p:txEl>
                                              <p:pRg st="3" end="3"/>
                                            </p:txEl>
                                          </p:spTgt>
                                        </p:tgtEl>
                                        <p:attrNameLst>
                                          <p:attrName>ppt_y</p:attrName>
                                        </p:attrNameLst>
                                      </p:cBhvr>
                                      <p:tavLst>
                                        <p:tav tm="0">
                                          <p:val>
                                            <p:strVal val="ppt_y"/>
                                          </p:val>
                                        </p:tav>
                                        <p:tav tm="100000">
                                          <p:val>
                                            <p:strVal val="ppt_y"/>
                                          </p:val>
                                        </p:tav>
                                      </p:tavLst>
                                    </p:anim>
                                    <p:set>
                                      <p:cBhvr>
                                        <p:cTn id="74" dur="1" fill="hold">
                                          <p:stCondLst>
                                            <p:cond delay="499"/>
                                          </p:stCondLst>
                                        </p:cTn>
                                        <p:tgtEl>
                                          <p:spTgt spid="9">
                                            <p:txEl>
                                              <p:pRg st="3" end="3"/>
                                            </p:txEl>
                                          </p:spTgt>
                                        </p:tgtEl>
                                        <p:attrNameLst>
                                          <p:attrName>style.visibility</p:attrName>
                                        </p:attrNameLst>
                                      </p:cBhvr>
                                      <p:to>
                                        <p:strVal val="hidden"/>
                                      </p:to>
                                    </p:set>
                                  </p:childTnLst>
                                </p:cTn>
                              </p:par>
                              <p:par>
                                <p:cTn id="75" presetID="2" presetClass="exit" presetSubtype="2" fill="hold" grpId="1" nodeType="withEffect">
                                  <p:stCondLst>
                                    <p:cond delay="0"/>
                                  </p:stCondLst>
                                  <p:childTnLst>
                                    <p:anim calcmode="lin" valueType="num">
                                      <p:cBhvr additive="base">
                                        <p:cTn id="76" dur="500"/>
                                        <p:tgtEl>
                                          <p:spTgt spid="9">
                                            <p:txEl>
                                              <p:pRg st="4" end="4"/>
                                            </p:txEl>
                                          </p:spTgt>
                                        </p:tgtEl>
                                        <p:attrNameLst>
                                          <p:attrName>ppt_x</p:attrName>
                                        </p:attrNameLst>
                                      </p:cBhvr>
                                      <p:tavLst>
                                        <p:tav tm="0">
                                          <p:val>
                                            <p:strVal val="ppt_x"/>
                                          </p:val>
                                        </p:tav>
                                        <p:tav tm="100000">
                                          <p:val>
                                            <p:strVal val="1+ppt_w/2"/>
                                          </p:val>
                                        </p:tav>
                                      </p:tavLst>
                                    </p:anim>
                                    <p:anim calcmode="lin" valueType="num">
                                      <p:cBhvr additive="base">
                                        <p:cTn id="77" dur="500"/>
                                        <p:tgtEl>
                                          <p:spTgt spid="9">
                                            <p:txEl>
                                              <p:pRg st="4" end="4"/>
                                            </p:txEl>
                                          </p:spTgt>
                                        </p:tgtEl>
                                        <p:attrNameLst>
                                          <p:attrName>ppt_y</p:attrName>
                                        </p:attrNameLst>
                                      </p:cBhvr>
                                      <p:tavLst>
                                        <p:tav tm="0">
                                          <p:val>
                                            <p:strVal val="ppt_y"/>
                                          </p:val>
                                        </p:tav>
                                        <p:tav tm="100000">
                                          <p:val>
                                            <p:strVal val="ppt_y"/>
                                          </p:val>
                                        </p:tav>
                                      </p:tavLst>
                                    </p:anim>
                                    <p:set>
                                      <p:cBhvr>
                                        <p:cTn id="78" dur="1" fill="hold">
                                          <p:stCondLst>
                                            <p:cond delay="499"/>
                                          </p:stCondLst>
                                        </p:cTn>
                                        <p:tgtEl>
                                          <p:spTgt spid="9">
                                            <p:txEl>
                                              <p:pRg st="4" end="4"/>
                                            </p:txEl>
                                          </p:spTgt>
                                        </p:tgtEl>
                                        <p:attrNameLst>
                                          <p:attrName>style.visibility</p:attrName>
                                        </p:attrNameLst>
                                      </p:cBhvr>
                                      <p:to>
                                        <p:strVal val="hidden"/>
                                      </p:to>
                                    </p:set>
                                  </p:childTnLst>
                                </p:cTn>
                              </p:par>
                              <p:par>
                                <p:cTn id="79" presetID="2" presetClass="exit" presetSubtype="2" fill="hold" grpId="1" nodeType="withEffect">
                                  <p:stCondLst>
                                    <p:cond delay="0"/>
                                  </p:stCondLst>
                                  <p:childTnLst>
                                    <p:anim calcmode="lin" valueType="num">
                                      <p:cBhvr additive="base">
                                        <p:cTn id="80" dur="500"/>
                                        <p:tgtEl>
                                          <p:spTgt spid="9">
                                            <p:txEl>
                                              <p:pRg st="5" end="5"/>
                                            </p:txEl>
                                          </p:spTgt>
                                        </p:tgtEl>
                                        <p:attrNameLst>
                                          <p:attrName>ppt_x</p:attrName>
                                        </p:attrNameLst>
                                      </p:cBhvr>
                                      <p:tavLst>
                                        <p:tav tm="0">
                                          <p:val>
                                            <p:strVal val="ppt_x"/>
                                          </p:val>
                                        </p:tav>
                                        <p:tav tm="100000">
                                          <p:val>
                                            <p:strVal val="1+ppt_w/2"/>
                                          </p:val>
                                        </p:tav>
                                      </p:tavLst>
                                    </p:anim>
                                    <p:anim calcmode="lin" valueType="num">
                                      <p:cBhvr additive="base">
                                        <p:cTn id="81" dur="500"/>
                                        <p:tgtEl>
                                          <p:spTgt spid="9">
                                            <p:txEl>
                                              <p:pRg st="5" end="5"/>
                                            </p:txEl>
                                          </p:spTgt>
                                        </p:tgtEl>
                                        <p:attrNameLst>
                                          <p:attrName>ppt_y</p:attrName>
                                        </p:attrNameLst>
                                      </p:cBhvr>
                                      <p:tavLst>
                                        <p:tav tm="0">
                                          <p:val>
                                            <p:strVal val="ppt_y"/>
                                          </p:val>
                                        </p:tav>
                                        <p:tav tm="100000">
                                          <p:val>
                                            <p:strVal val="ppt_y"/>
                                          </p:val>
                                        </p:tav>
                                      </p:tavLst>
                                    </p:anim>
                                    <p:set>
                                      <p:cBhvr>
                                        <p:cTn id="82" dur="1" fill="hold">
                                          <p:stCondLst>
                                            <p:cond delay="499"/>
                                          </p:stCondLst>
                                        </p:cTn>
                                        <p:tgtEl>
                                          <p:spTgt spid="9">
                                            <p:txEl>
                                              <p:pRg st="5" end="5"/>
                                            </p:txEl>
                                          </p:spTgt>
                                        </p:tgtEl>
                                        <p:attrNameLst>
                                          <p:attrName>style.visibility</p:attrName>
                                        </p:attrNameLst>
                                      </p:cBhvr>
                                      <p:to>
                                        <p:strVal val="hidden"/>
                                      </p:to>
                                    </p:set>
                                  </p:childTnLst>
                                </p:cTn>
                              </p:par>
                            </p:childTnLst>
                          </p:cTn>
                        </p:par>
                      </p:childTnLst>
                    </p:cTn>
                  </p:par>
                  <p:par>
                    <p:cTn id="83" fill="hold">
                      <p:stCondLst>
                        <p:cond delay="indefinite"/>
                      </p:stCondLst>
                      <p:childTnLst>
                        <p:par>
                          <p:cTn id="84" fill="hold">
                            <p:stCondLst>
                              <p:cond delay="0"/>
                            </p:stCondLst>
                            <p:childTnLst>
                              <p:par>
                                <p:cTn id="85" presetID="2" presetClass="entr" presetSubtype="2" fill="hold" grpId="0" nodeType="clickEffect">
                                  <p:stCondLst>
                                    <p:cond delay="0"/>
                                  </p:stCondLst>
                                  <p:childTnLst>
                                    <p:set>
                                      <p:cBhvr>
                                        <p:cTn id="86" dur="1" fill="hold">
                                          <p:stCondLst>
                                            <p:cond delay="0"/>
                                          </p:stCondLst>
                                        </p:cTn>
                                        <p:tgtEl>
                                          <p:spTgt spid="3">
                                            <p:txEl>
                                              <p:pRg st="1" end="1"/>
                                            </p:txEl>
                                          </p:spTgt>
                                        </p:tgtEl>
                                        <p:attrNameLst>
                                          <p:attrName>style.visibility</p:attrName>
                                        </p:attrNameLst>
                                      </p:cBhvr>
                                      <p:to>
                                        <p:strVal val="visible"/>
                                      </p:to>
                                    </p:set>
                                    <p:anim calcmode="lin" valueType="num">
                                      <p:cBhvr additive="base">
                                        <p:cTn id="87" dur="5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88"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89" fill="hold">
                      <p:stCondLst>
                        <p:cond delay="indefinite"/>
                      </p:stCondLst>
                      <p:childTnLst>
                        <p:par>
                          <p:cTn id="90" fill="hold">
                            <p:stCondLst>
                              <p:cond delay="0"/>
                            </p:stCondLst>
                            <p:childTnLst>
                              <p:par>
                                <p:cTn id="91" presetID="2" presetClass="entr" presetSubtype="2" fill="hold" grpId="0" nodeType="clickEffect">
                                  <p:stCondLst>
                                    <p:cond delay="0"/>
                                  </p:stCondLst>
                                  <p:childTnLst>
                                    <p:set>
                                      <p:cBhvr>
                                        <p:cTn id="92" dur="1" fill="hold">
                                          <p:stCondLst>
                                            <p:cond delay="0"/>
                                          </p:stCondLst>
                                        </p:cTn>
                                        <p:tgtEl>
                                          <p:spTgt spid="7"/>
                                        </p:tgtEl>
                                        <p:attrNameLst>
                                          <p:attrName>style.visibility</p:attrName>
                                        </p:attrNameLst>
                                      </p:cBhvr>
                                      <p:to>
                                        <p:strVal val="visible"/>
                                      </p:to>
                                    </p:set>
                                    <p:anim calcmode="lin" valueType="num">
                                      <p:cBhvr additive="base">
                                        <p:cTn id="93" dur="500" fill="hold"/>
                                        <p:tgtEl>
                                          <p:spTgt spid="7"/>
                                        </p:tgtEl>
                                        <p:attrNameLst>
                                          <p:attrName>ppt_x</p:attrName>
                                        </p:attrNameLst>
                                      </p:cBhvr>
                                      <p:tavLst>
                                        <p:tav tm="0">
                                          <p:val>
                                            <p:strVal val="1+#ppt_w/2"/>
                                          </p:val>
                                        </p:tav>
                                        <p:tav tm="100000">
                                          <p:val>
                                            <p:strVal val="#ppt_x"/>
                                          </p:val>
                                        </p:tav>
                                      </p:tavLst>
                                    </p:anim>
                                    <p:anim calcmode="lin" valueType="num">
                                      <p:cBhvr additive="base">
                                        <p:cTn id="94" dur="500" fill="hold"/>
                                        <p:tgtEl>
                                          <p:spTgt spid="7"/>
                                        </p:tgtEl>
                                        <p:attrNameLst>
                                          <p:attrName>ppt_y</p:attrName>
                                        </p:attrNameLst>
                                      </p:cBhvr>
                                      <p:tavLst>
                                        <p:tav tm="0">
                                          <p:val>
                                            <p:strVal val="#ppt_y"/>
                                          </p:val>
                                        </p:tav>
                                        <p:tav tm="100000">
                                          <p:val>
                                            <p:strVal val="#ppt_y"/>
                                          </p:val>
                                        </p:tav>
                                      </p:tavLst>
                                    </p:anim>
                                  </p:childTnLst>
                                </p:cTn>
                              </p:par>
                            </p:childTnLst>
                          </p:cTn>
                        </p:par>
                      </p:childTnLst>
                    </p:cTn>
                  </p:par>
                  <p:par>
                    <p:cTn id="95" fill="hold">
                      <p:stCondLst>
                        <p:cond delay="indefinite"/>
                      </p:stCondLst>
                      <p:childTnLst>
                        <p:par>
                          <p:cTn id="96" fill="hold">
                            <p:stCondLst>
                              <p:cond delay="0"/>
                            </p:stCondLst>
                            <p:childTnLst>
                              <p:par>
                                <p:cTn id="97" presetID="2" presetClass="exit" presetSubtype="2" fill="hold" grpId="1" nodeType="clickEffect">
                                  <p:stCondLst>
                                    <p:cond delay="0"/>
                                  </p:stCondLst>
                                  <p:childTnLst>
                                    <p:anim calcmode="lin" valueType="num">
                                      <p:cBhvr additive="base">
                                        <p:cTn id="98" dur="500"/>
                                        <p:tgtEl>
                                          <p:spTgt spid="7"/>
                                        </p:tgtEl>
                                        <p:attrNameLst>
                                          <p:attrName>ppt_x</p:attrName>
                                        </p:attrNameLst>
                                      </p:cBhvr>
                                      <p:tavLst>
                                        <p:tav tm="0">
                                          <p:val>
                                            <p:strVal val="ppt_x"/>
                                          </p:val>
                                        </p:tav>
                                        <p:tav tm="100000">
                                          <p:val>
                                            <p:strVal val="1+ppt_w/2"/>
                                          </p:val>
                                        </p:tav>
                                      </p:tavLst>
                                    </p:anim>
                                    <p:anim calcmode="lin" valueType="num">
                                      <p:cBhvr additive="base">
                                        <p:cTn id="99" dur="500"/>
                                        <p:tgtEl>
                                          <p:spTgt spid="7"/>
                                        </p:tgtEl>
                                        <p:attrNameLst>
                                          <p:attrName>ppt_y</p:attrName>
                                        </p:attrNameLst>
                                      </p:cBhvr>
                                      <p:tavLst>
                                        <p:tav tm="0">
                                          <p:val>
                                            <p:strVal val="ppt_y"/>
                                          </p:val>
                                        </p:tav>
                                        <p:tav tm="100000">
                                          <p:val>
                                            <p:strVal val="ppt_y"/>
                                          </p:val>
                                        </p:tav>
                                      </p:tavLst>
                                    </p:anim>
                                    <p:set>
                                      <p:cBhvr>
                                        <p:cTn id="100" dur="1" fill="hold">
                                          <p:stCondLst>
                                            <p:cond delay="499"/>
                                          </p:stCondLst>
                                        </p:cTn>
                                        <p:tgtEl>
                                          <p:spTgt spid="7"/>
                                        </p:tgtEl>
                                        <p:attrNameLst>
                                          <p:attrName>style.visibility</p:attrName>
                                        </p:attrNameLst>
                                      </p:cBhvr>
                                      <p:to>
                                        <p:strVal val="hidden"/>
                                      </p:to>
                                    </p:set>
                                  </p:childTnLst>
                                </p:cTn>
                              </p:par>
                              <p:par>
                                <p:cTn id="101" presetID="2" presetClass="entr" presetSubtype="2" fill="hold" grpId="0" nodeType="withEffect">
                                  <p:stCondLst>
                                    <p:cond delay="0"/>
                                  </p:stCondLst>
                                  <p:childTnLst>
                                    <p:set>
                                      <p:cBhvr>
                                        <p:cTn id="102" dur="1" fill="hold">
                                          <p:stCondLst>
                                            <p:cond delay="0"/>
                                          </p:stCondLst>
                                        </p:cTn>
                                        <p:tgtEl>
                                          <p:spTgt spid="3">
                                            <p:txEl>
                                              <p:pRg st="2" end="2"/>
                                            </p:txEl>
                                          </p:spTgt>
                                        </p:tgtEl>
                                        <p:attrNameLst>
                                          <p:attrName>style.visibility</p:attrName>
                                        </p:attrNameLst>
                                      </p:cBhvr>
                                      <p:to>
                                        <p:strVal val="visible"/>
                                      </p:to>
                                    </p:set>
                                    <p:anim calcmode="lin" valueType="num">
                                      <p:cBhvr additive="base">
                                        <p:cTn id="103" dur="5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104"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05" fill="hold">
                      <p:stCondLst>
                        <p:cond delay="indefinite"/>
                      </p:stCondLst>
                      <p:childTnLst>
                        <p:par>
                          <p:cTn id="106" fill="hold">
                            <p:stCondLst>
                              <p:cond delay="0"/>
                            </p:stCondLst>
                            <p:childTnLst>
                              <p:par>
                                <p:cTn id="107" presetID="2" presetClass="entr" presetSubtype="2" fill="hold" grpId="0" nodeType="clickEffect">
                                  <p:stCondLst>
                                    <p:cond delay="0"/>
                                  </p:stCondLst>
                                  <p:childTnLst>
                                    <p:set>
                                      <p:cBhvr>
                                        <p:cTn id="108" dur="1" fill="hold">
                                          <p:stCondLst>
                                            <p:cond delay="0"/>
                                          </p:stCondLst>
                                        </p:cTn>
                                        <p:tgtEl>
                                          <p:spTgt spid="3">
                                            <p:txEl>
                                              <p:pRg st="3" end="3"/>
                                            </p:txEl>
                                          </p:spTgt>
                                        </p:tgtEl>
                                        <p:attrNameLst>
                                          <p:attrName>style.visibility</p:attrName>
                                        </p:attrNameLst>
                                      </p:cBhvr>
                                      <p:to>
                                        <p:strVal val="visible"/>
                                      </p:to>
                                    </p:set>
                                    <p:anim calcmode="lin" valueType="num">
                                      <p:cBhvr additive="base">
                                        <p:cTn id="109" dur="500" fill="hold"/>
                                        <p:tgtEl>
                                          <p:spTgt spid="3">
                                            <p:txEl>
                                              <p:pRg st="3" end="3"/>
                                            </p:txEl>
                                          </p:spTgt>
                                        </p:tgtEl>
                                        <p:attrNameLst>
                                          <p:attrName>ppt_x</p:attrName>
                                        </p:attrNameLst>
                                      </p:cBhvr>
                                      <p:tavLst>
                                        <p:tav tm="0">
                                          <p:val>
                                            <p:strVal val="1+#ppt_w/2"/>
                                          </p:val>
                                        </p:tav>
                                        <p:tav tm="100000">
                                          <p:val>
                                            <p:strVal val="#ppt_x"/>
                                          </p:val>
                                        </p:tav>
                                      </p:tavLst>
                                    </p:anim>
                                    <p:anim calcmode="lin" valueType="num">
                                      <p:cBhvr additive="base">
                                        <p:cTn id="110"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111" fill="hold">
                      <p:stCondLst>
                        <p:cond delay="indefinite"/>
                      </p:stCondLst>
                      <p:childTnLst>
                        <p:par>
                          <p:cTn id="112" fill="hold">
                            <p:stCondLst>
                              <p:cond delay="0"/>
                            </p:stCondLst>
                            <p:childTnLst>
                              <p:par>
                                <p:cTn id="113" presetID="2" presetClass="entr" presetSubtype="2" fill="hold" grpId="0" nodeType="clickEffect">
                                  <p:stCondLst>
                                    <p:cond delay="0"/>
                                  </p:stCondLst>
                                  <p:childTnLst>
                                    <p:set>
                                      <p:cBhvr>
                                        <p:cTn id="114" dur="1" fill="hold">
                                          <p:stCondLst>
                                            <p:cond delay="0"/>
                                          </p:stCondLst>
                                        </p:cTn>
                                        <p:tgtEl>
                                          <p:spTgt spid="8"/>
                                        </p:tgtEl>
                                        <p:attrNameLst>
                                          <p:attrName>style.visibility</p:attrName>
                                        </p:attrNameLst>
                                      </p:cBhvr>
                                      <p:to>
                                        <p:strVal val="visible"/>
                                      </p:to>
                                    </p:set>
                                    <p:anim calcmode="lin" valueType="num">
                                      <p:cBhvr additive="base">
                                        <p:cTn id="115" dur="500" fill="hold"/>
                                        <p:tgtEl>
                                          <p:spTgt spid="8"/>
                                        </p:tgtEl>
                                        <p:attrNameLst>
                                          <p:attrName>ppt_x</p:attrName>
                                        </p:attrNameLst>
                                      </p:cBhvr>
                                      <p:tavLst>
                                        <p:tav tm="0">
                                          <p:val>
                                            <p:strVal val="1+#ppt_w/2"/>
                                          </p:val>
                                        </p:tav>
                                        <p:tav tm="100000">
                                          <p:val>
                                            <p:strVal val="#ppt_x"/>
                                          </p:val>
                                        </p:tav>
                                      </p:tavLst>
                                    </p:anim>
                                    <p:anim calcmode="lin" valueType="num">
                                      <p:cBhvr additive="base">
                                        <p:cTn id="116" dur="500" fill="hold"/>
                                        <p:tgtEl>
                                          <p:spTgt spid="8"/>
                                        </p:tgtEl>
                                        <p:attrNameLst>
                                          <p:attrName>ppt_y</p:attrName>
                                        </p:attrNameLst>
                                      </p:cBhvr>
                                      <p:tavLst>
                                        <p:tav tm="0">
                                          <p:val>
                                            <p:strVal val="#ppt_y"/>
                                          </p:val>
                                        </p:tav>
                                        <p:tav tm="100000">
                                          <p:val>
                                            <p:strVal val="#ppt_y"/>
                                          </p:val>
                                        </p:tav>
                                      </p:tavLst>
                                    </p:anim>
                                  </p:childTnLst>
                                </p:cTn>
                              </p:par>
                            </p:childTnLst>
                          </p:cTn>
                        </p:par>
                      </p:childTnLst>
                    </p:cTn>
                  </p:par>
                  <p:par>
                    <p:cTn id="117" fill="hold">
                      <p:stCondLst>
                        <p:cond delay="indefinite"/>
                      </p:stCondLst>
                      <p:childTnLst>
                        <p:par>
                          <p:cTn id="118" fill="hold">
                            <p:stCondLst>
                              <p:cond delay="0"/>
                            </p:stCondLst>
                            <p:childTnLst>
                              <p:par>
                                <p:cTn id="119" presetID="2" presetClass="exit" presetSubtype="2" fill="hold" grpId="1" nodeType="clickEffect">
                                  <p:stCondLst>
                                    <p:cond delay="0"/>
                                  </p:stCondLst>
                                  <p:childTnLst>
                                    <p:anim calcmode="lin" valueType="num">
                                      <p:cBhvr additive="base">
                                        <p:cTn id="120" dur="500"/>
                                        <p:tgtEl>
                                          <p:spTgt spid="8"/>
                                        </p:tgtEl>
                                        <p:attrNameLst>
                                          <p:attrName>ppt_x</p:attrName>
                                        </p:attrNameLst>
                                      </p:cBhvr>
                                      <p:tavLst>
                                        <p:tav tm="0">
                                          <p:val>
                                            <p:strVal val="ppt_x"/>
                                          </p:val>
                                        </p:tav>
                                        <p:tav tm="100000">
                                          <p:val>
                                            <p:strVal val="1+ppt_w/2"/>
                                          </p:val>
                                        </p:tav>
                                      </p:tavLst>
                                    </p:anim>
                                    <p:anim calcmode="lin" valueType="num">
                                      <p:cBhvr additive="base">
                                        <p:cTn id="121" dur="500"/>
                                        <p:tgtEl>
                                          <p:spTgt spid="8"/>
                                        </p:tgtEl>
                                        <p:attrNameLst>
                                          <p:attrName>ppt_y</p:attrName>
                                        </p:attrNameLst>
                                      </p:cBhvr>
                                      <p:tavLst>
                                        <p:tav tm="0">
                                          <p:val>
                                            <p:strVal val="ppt_y"/>
                                          </p:val>
                                        </p:tav>
                                        <p:tav tm="100000">
                                          <p:val>
                                            <p:strVal val="ppt_y"/>
                                          </p:val>
                                        </p:tav>
                                      </p:tavLst>
                                    </p:anim>
                                    <p:set>
                                      <p:cBhvr>
                                        <p:cTn id="122" dur="1" fill="hold">
                                          <p:stCondLst>
                                            <p:cond delay="499"/>
                                          </p:stCondLst>
                                        </p:cTn>
                                        <p:tgtEl>
                                          <p:spTgt spid="8"/>
                                        </p:tgtEl>
                                        <p:attrNameLst>
                                          <p:attrName>style.visibility</p:attrName>
                                        </p:attrNameLst>
                                      </p:cBhvr>
                                      <p:to>
                                        <p:strVal val="hidden"/>
                                      </p:to>
                                    </p:set>
                                  </p:childTnLst>
                                </p:cTn>
                              </p:par>
                              <p:par>
                                <p:cTn id="123" presetID="2" presetClass="entr" presetSubtype="2" fill="hold" grpId="0" nodeType="withEffect">
                                  <p:stCondLst>
                                    <p:cond delay="0"/>
                                  </p:stCondLst>
                                  <p:childTnLst>
                                    <p:set>
                                      <p:cBhvr>
                                        <p:cTn id="124" dur="1" fill="hold">
                                          <p:stCondLst>
                                            <p:cond delay="0"/>
                                          </p:stCondLst>
                                        </p:cTn>
                                        <p:tgtEl>
                                          <p:spTgt spid="3">
                                            <p:txEl>
                                              <p:pRg st="4" end="4"/>
                                            </p:txEl>
                                          </p:spTgt>
                                        </p:tgtEl>
                                        <p:attrNameLst>
                                          <p:attrName>style.visibility</p:attrName>
                                        </p:attrNameLst>
                                      </p:cBhvr>
                                      <p:to>
                                        <p:strVal val="visible"/>
                                      </p:to>
                                    </p:set>
                                    <p:anim calcmode="lin" valueType="num">
                                      <p:cBhvr additive="base">
                                        <p:cTn id="125" dur="500" fill="hold"/>
                                        <p:tgtEl>
                                          <p:spTgt spid="3">
                                            <p:txEl>
                                              <p:pRg st="4" end="4"/>
                                            </p:txEl>
                                          </p:spTgt>
                                        </p:tgtEl>
                                        <p:attrNameLst>
                                          <p:attrName>ppt_x</p:attrName>
                                        </p:attrNameLst>
                                      </p:cBhvr>
                                      <p:tavLst>
                                        <p:tav tm="0">
                                          <p:val>
                                            <p:strVal val="1+#ppt_w/2"/>
                                          </p:val>
                                        </p:tav>
                                        <p:tav tm="100000">
                                          <p:val>
                                            <p:strVal val="#ppt_x"/>
                                          </p:val>
                                        </p:tav>
                                      </p:tavLst>
                                    </p:anim>
                                    <p:anim calcmode="lin" valueType="num">
                                      <p:cBhvr additive="base">
                                        <p:cTn id="126"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6" grpId="0" uiExpand="1" animBg="1"/>
      <p:bldP spid="6" grpId="1" uiExpand="1" animBg="1"/>
      <p:bldP spid="7" grpId="0" uiExpand="1" animBg="1"/>
      <p:bldP spid="7" grpId="1" uiExpand="1" animBg="1"/>
      <p:bldP spid="8" grpId="0" uiExpand="1" animBg="1"/>
      <p:bldP spid="8" grpId="1" uiExpand="1" animBg="1"/>
      <p:bldP spid="9" grpId="0" uiExpand="1" build="p"/>
      <p:bldP spid="9" grpId="1" uiExpand="1" build="allAtOnce"/>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385741" y="624109"/>
            <a:ext cx="7148660" cy="1766665"/>
          </a:xfrm>
        </p:spPr>
        <p:txBody>
          <a:bodyPr>
            <a:normAutofit fontScale="90000"/>
          </a:bodyPr>
          <a:lstStyle/>
          <a:p>
            <a:pPr algn="ctr"/>
            <a:r>
              <a:rPr lang="en-US" altLang="ja-JP" sz="4000" dirty="0" smtClean="0"/>
              <a:t>STEP2</a:t>
            </a:r>
            <a:br>
              <a:rPr lang="en-US" altLang="ja-JP" sz="4000" dirty="0" smtClean="0"/>
            </a:br>
            <a:r>
              <a:rPr lang="en-US" altLang="ja-JP" dirty="0"/>
              <a:t>Implement risk </a:t>
            </a:r>
            <a:r>
              <a:rPr lang="en-US" altLang="ja-JP" dirty="0" smtClean="0"/>
              <a:t>assessment</a:t>
            </a:r>
            <a:r>
              <a:rPr lang="ja-JP" altLang="en-US" dirty="0"/>
              <a:t/>
            </a:r>
            <a:br>
              <a:rPr lang="ja-JP" altLang="en-US" dirty="0"/>
            </a:br>
            <a:r>
              <a:rPr lang="ja-JP" altLang="en-US" sz="2800" dirty="0" smtClean="0"/>
              <a:t>③</a:t>
            </a:r>
            <a:r>
              <a:rPr lang="en-US" altLang="ja-JP" sz="2800" dirty="0"/>
              <a:t> Consideration of  additional risk reduction </a:t>
            </a:r>
            <a:r>
              <a:rPr lang="en-US" altLang="ja-JP" sz="2800" dirty="0" smtClean="0"/>
              <a:t>measures (continued)</a:t>
            </a:r>
            <a:endParaRPr kumimoji="1" lang="ja-JP" altLang="en-US" dirty="0"/>
          </a:p>
        </p:txBody>
      </p:sp>
      <p:sp>
        <p:nvSpPr>
          <p:cNvPr id="3" name="コンテンツ プレースホルダー 3"/>
          <p:cNvSpPr>
            <a:spLocks noGrp="1"/>
          </p:cNvSpPr>
          <p:nvPr>
            <p:ph idx="1"/>
          </p:nvPr>
        </p:nvSpPr>
        <p:spPr>
          <a:xfrm>
            <a:off x="1385741" y="2461038"/>
            <a:ext cx="7349368" cy="4050384"/>
          </a:xfrm>
        </p:spPr>
        <p:txBody>
          <a:bodyPr>
            <a:normAutofit lnSpcReduction="10000"/>
          </a:bodyPr>
          <a:lstStyle/>
          <a:p>
            <a:r>
              <a:rPr lang="en-US" altLang="ja-JP" dirty="0"/>
              <a:t>B) Technological measure - c</a:t>
            </a:r>
            <a:r>
              <a:rPr lang="ja-JP" altLang="en-US" dirty="0" smtClean="0"/>
              <a:t>）</a:t>
            </a:r>
            <a:r>
              <a:rPr lang="en-US" altLang="ja-JP" dirty="0" smtClean="0"/>
              <a:t> Prevention </a:t>
            </a:r>
            <a:r>
              <a:rPr lang="en-US" altLang="ja-JP" dirty="0"/>
              <a:t>of accidents</a:t>
            </a:r>
            <a:endParaRPr lang="ja-JP" altLang="en-US" dirty="0" smtClean="0"/>
          </a:p>
          <a:p>
            <a:pPr marL="828000" lvl="1" indent="-216000">
              <a:buNone/>
            </a:pPr>
            <a:r>
              <a:rPr lang="en-US" altLang="ja-JP" dirty="0" smtClean="0"/>
              <a:t>iii) Let's </a:t>
            </a:r>
            <a:r>
              <a:rPr lang="en-US" altLang="ja-JP" dirty="0"/>
              <a:t>use the oxygen concentration value measured by oxygen </a:t>
            </a:r>
            <a:r>
              <a:rPr lang="en-US" altLang="ja-JP" dirty="0" smtClean="0"/>
              <a:t>analyzer </a:t>
            </a:r>
            <a:r>
              <a:rPr lang="en-US" altLang="ja-JP" dirty="0"/>
              <a:t>XI100 of already installed T100. 【</a:t>
            </a:r>
            <a:r>
              <a:rPr lang="en-US" altLang="ja-JP" dirty="0" smtClean="0"/>
              <a:t>B)Technological measure, b)Detection </a:t>
            </a:r>
            <a:r>
              <a:rPr lang="en-US" altLang="ja-JP" dirty="0"/>
              <a:t>of </a:t>
            </a:r>
            <a:r>
              <a:rPr lang="en-US" altLang="ja-JP" dirty="0" smtClean="0"/>
              <a:t>abnormalities】. Operation </a:t>
            </a:r>
            <a:r>
              <a:rPr lang="en-US" altLang="ja-JP" dirty="0"/>
              <a:t>of the agitator will not be permitted by </a:t>
            </a:r>
            <a:r>
              <a:rPr lang="en-US" altLang="ja-JP" dirty="0" smtClean="0"/>
              <a:t>interlock, </a:t>
            </a:r>
            <a:r>
              <a:rPr lang="en-US" altLang="ja-JP" dirty="0"/>
              <a:t>if oxygen concentration is high at start-up of the agitator. 【</a:t>
            </a:r>
            <a:r>
              <a:rPr lang="en-US" altLang="ja-JP" dirty="0" smtClean="0"/>
              <a:t>B)Technological measure, c)Prevention </a:t>
            </a:r>
            <a:r>
              <a:rPr lang="en-US" altLang="ja-JP" dirty="0"/>
              <a:t>of </a:t>
            </a:r>
            <a:r>
              <a:rPr lang="en-US" altLang="ja-JP" dirty="0" smtClean="0"/>
              <a:t>accidents】</a:t>
            </a:r>
            <a:endParaRPr lang="ja-JP" altLang="en-US" dirty="0"/>
          </a:p>
          <a:p>
            <a:r>
              <a:rPr lang="en-US" altLang="ja-JP" dirty="0"/>
              <a:t>B) Technological measure - d</a:t>
            </a:r>
            <a:r>
              <a:rPr lang="ja-JP" altLang="en-US" dirty="0" smtClean="0"/>
              <a:t>） </a:t>
            </a:r>
            <a:r>
              <a:rPr lang="en-US" altLang="ja-JP" dirty="0" smtClean="0"/>
              <a:t>Limitation </a:t>
            </a:r>
            <a:r>
              <a:rPr lang="en-US" altLang="ja-JP" dirty="0"/>
              <a:t>of damage</a:t>
            </a:r>
            <a:endParaRPr lang="ja-JP" altLang="en-US" dirty="0" smtClean="0"/>
          </a:p>
          <a:p>
            <a:pPr marL="828000" lvl="1" indent="-216000">
              <a:buNone/>
            </a:pPr>
            <a:r>
              <a:rPr lang="en-US" altLang="ja-JP" dirty="0" smtClean="0"/>
              <a:t>iv) Damage </a:t>
            </a:r>
            <a:r>
              <a:rPr lang="en-US" altLang="ja-JP" dirty="0"/>
              <a:t>of the chemistry equipment of T100 etc. is limited to when dust explosion occurs by installation of explosion venting. 【</a:t>
            </a:r>
            <a:r>
              <a:rPr lang="en-US" altLang="ja-JP" dirty="0" smtClean="0"/>
              <a:t>B)Technological measure, d)Limitation </a:t>
            </a:r>
            <a:r>
              <a:rPr lang="en-US" altLang="ja-JP" dirty="0"/>
              <a:t>of </a:t>
            </a:r>
            <a:r>
              <a:rPr lang="en-US" altLang="ja-JP" dirty="0" smtClean="0"/>
              <a:t>damage】</a:t>
            </a:r>
            <a:endParaRPr lang="ja-JP" altLang="en-US" dirty="0" smtClean="0"/>
          </a:p>
          <a:p>
            <a:pPr lvl="1"/>
            <a:endParaRPr lang="ja-JP" altLang="en-US" dirty="0"/>
          </a:p>
          <a:p>
            <a:pPr marL="0" indent="0">
              <a:buNone/>
            </a:pPr>
            <a:r>
              <a:rPr lang="en-US" altLang="ja-JP" dirty="0" smtClean="0"/>
              <a:t>※ Since 【B)Technological measure】 and 【b)Detection </a:t>
            </a:r>
            <a:r>
              <a:rPr lang="en-US" altLang="ja-JP" dirty="0"/>
              <a:t>of </a:t>
            </a:r>
            <a:r>
              <a:rPr lang="en-US" altLang="ja-JP" dirty="0" smtClean="0"/>
              <a:t>abnormalities】 are </a:t>
            </a:r>
            <a:r>
              <a:rPr lang="en-US" altLang="ja-JP" dirty="0"/>
              <a:t>considered together in many cases, let's request cooperation to the technical expert of instrumentation</a:t>
            </a:r>
            <a:r>
              <a:rPr lang="en-US" altLang="ja-JP" dirty="0" smtClean="0"/>
              <a:t>.</a:t>
            </a:r>
            <a:endParaRPr lang="ja-JP" altLang="en-US" dirty="0"/>
          </a:p>
        </p:txBody>
      </p:sp>
      <p:sp>
        <p:nvSpPr>
          <p:cNvPr id="6" name="テキスト ボックス 5"/>
          <p:cNvSpPr txBox="1"/>
          <p:nvPr/>
        </p:nvSpPr>
        <p:spPr>
          <a:xfrm>
            <a:off x="1453484" y="2731377"/>
            <a:ext cx="7555037" cy="1631216"/>
          </a:xfrm>
          <a:prstGeom prst="rect">
            <a:avLst/>
          </a:prstGeom>
          <a:solidFill>
            <a:schemeClr val="accent2">
              <a:lumMod val="20000"/>
              <a:lumOff val="80000"/>
            </a:schemeClr>
          </a:solidFill>
          <a:ln>
            <a:solidFill>
              <a:schemeClr val="tx1"/>
            </a:solidFill>
          </a:ln>
        </p:spPr>
        <p:txBody>
          <a:bodyPr wrap="square" rtlCol="0">
            <a:spAutoFit/>
          </a:bodyPr>
          <a:lstStyle/>
          <a:p>
            <a:r>
              <a:rPr lang="en-US" altLang="ja-JP" sz="2000" dirty="0" smtClean="0"/>
              <a:t>Since </a:t>
            </a:r>
            <a:r>
              <a:rPr lang="en-US" altLang="ja-JP" sz="2000" dirty="0"/>
              <a:t>oxygen concentration is lowered for the dust-explosion prevention, let's pay attention to the oxygen concentration</a:t>
            </a:r>
            <a:r>
              <a:rPr lang="en-US" altLang="ja-JP" sz="2000" dirty="0" smtClean="0"/>
              <a:t>. </a:t>
            </a:r>
            <a:r>
              <a:rPr lang="en-US" altLang="ja-JP" sz="2000" dirty="0"/>
              <a:t>Let's </a:t>
            </a:r>
            <a:r>
              <a:rPr lang="en-US" altLang="ja-JP" sz="2000" dirty="0" smtClean="0"/>
              <a:t>install </a:t>
            </a:r>
            <a:r>
              <a:rPr lang="en-US" altLang="ja-JP" sz="2000" dirty="0"/>
              <a:t>the interlock which does not permit operation of the agitator when oxygen is high alarm</a:t>
            </a:r>
            <a:r>
              <a:rPr lang="en-US" altLang="ja-JP" sz="2000" dirty="0" smtClean="0"/>
              <a:t>. Then</a:t>
            </a:r>
            <a:r>
              <a:rPr lang="en-US" altLang="ja-JP" sz="2000" dirty="0"/>
              <a:t>, </a:t>
            </a:r>
            <a:r>
              <a:rPr lang="en-US" altLang="ja-JP" sz="2000" dirty="0">
                <a:solidFill>
                  <a:srgbClr val="FF0000"/>
                </a:solidFill>
              </a:rPr>
              <a:t>dust cloud formation </a:t>
            </a:r>
            <a:r>
              <a:rPr lang="en-US" altLang="ja-JP" sz="2000" dirty="0" smtClean="0">
                <a:solidFill>
                  <a:srgbClr val="FF0000"/>
                </a:solidFill>
              </a:rPr>
              <a:t>will be </a:t>
            </a:r>
            <a:r>
              <a:rPr lang="en-US" altLang="ja-JP" sz="2000" dirty="0">
                <a:solidFill>
                  <a:srgbClr val="FF0000"/>
                </a:solidFill>
              </a:rPr>
              <a:t>prevented</a:t>
            </a:r>
            <a:r>
              <a:rPr lang="en-US" altLang="ja-JP" sz="2000" dirty="0" smtClean="0"/>
              <a:t>.</a:t>
            </a:r>
            <a:endParaRPr lang="ja-JP" altLang="en-US" sz="2000" dirty="0"/>
          </a:p>
        </p:txBody>
      </p:sp>
      <p:sp>
        <p:nvSpPr>
          <p:cNvPr id="7" name="テキスト ボックス 6"/>
          <p:cNvSpPr txBox="1"/>
          <p:nvPr/>
        </p:nvSpPr>
        <p:spPr>
          <a:xfrm>
            <a:off x="1456012" y="4408173"/>
            <a:ext cx="7555037" cy="1015663"/>
          </a:xfrm>
          <a:prstGeom prst="rect">
            <a:avLst/>
          </a:prstGeom>
          <a:solidFill>
            <a:schemeClr val="accent2">
              <a:lumMod val="20000"/>
              <a:lumOff val="80000"/>
            </a:schemeClr>
          </a:solidFill>
          <a:ln>
            <a:solidFill>
              <a:schemeClr val="tx1"/>
            </a:solidFill>
          </a:ln>
        </p:spPr>
        <p:txBody>
          <a:bodyPr wrap="square" rtlCol="0">
            <a:spAutoFit/>
          </a:bodyPr>
          <a:lstStyle/>
          <a:p>
            <a:r>
              <a:rPr lang="en-US" altLang="ja-JP" sz="2000" dirty="0" smtClean="0"/>
              <a:t>One </a:t>
            </a:r>
            <a:r>
              <a:rPr lang="en-US" altLang="ja-JP" sz="2000" dirty="0"/>
              <a:t>of the limitation of damage about gas or dust explosion is explosion venting. Explosion venting is widely used in the drying device or the dust collector</a:t>
            </a:r>
            <a:r>
              <a:rPr lang="en-US" altLang="ja-JP" sz="2000" dirty="0" smtClean="0"/>
              <a:t>.</a:t>
            </a:r>
            <a:endParaRPr lang="ja-JP" altLang="en-US" sz="2000" dirty="0"/>
          </a:p>
        </p:txBody>
      </p:sp>
    </p:spTree>
    <p:extLst>
      <p:ext uri="{BB962C8B-B14F-4D97-AF65-F5344CB8AC3E}">
        <p14:creationId xmlns:p14="http://schemas.microsoft.com/office/powerpoint/2010/main" val="15555745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1+#ppt_w/2"/>
                                          </p:val>
                                        </p:tav>
                                        <p:tav tm="100000">
                                          <p:val>
                                            <p:strVal val="#ppt_x"/>
                                          </p:val>
                                        </p:tav>
                                      </p:tavLst>
                                    </p:anim>
                                    <p:anim calcmode="lin" valueType="num">
                                      <p:cBhvr additive="base">
                                        <p:cTn id="14" dur="500" fill="hold"/>
                                        <p:tgtEl>
                                          <p:spTgt spid="6"/>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xit" presetSubtype="2" fill="hold" grpId="1" nodeType="clickEffect">
                                  <p:stCondLst>
                                    <p:cond delay="0"/>
                                  </p:stCondLst>
                                  <p:childTnLst>
                                    <p:anim calcmode="lin" valueType="num">
                                      <p:cBhvr additive="base">
                                        <p:cTn id="18" dur="500"/>
                                        <p:tgtEl>
                                          <p:spTgt spid="6"/>
                                        </p:tgtEl>
                                        <p:attrNameLst>
                                          <p:attrName>ppt_x</p:attrName>
                                        </p:attrNameLst>
                                      </p:cBhvr>
                                      <p:tavLst>
                                        <p:tav tm="0">
                                          <p:val>
                                            <p:strVal val="ppt_x"/>
                                          </p:val>
                                        </p:tav>
                                        <p:tav tm="100000">
                                          <p:val>
                                            <p:strVal val="1+ppt_w/2"/>
                                          </p:val>
                                        </p:tav>
                                      </p:tavLst>
                                    </p:anim>
                                    <p:anim calcmode="lin" valueType="num">
                                      <p:cBhvr additive="base">
                                        <p:cTn id="19" dur="500"/>
                                        <p:tgtEl>
                                          <p:spTgt spid="6"/>
                                        </p:tgtEl>
                                        <p:attrNameLst>
                                          <p:attrName>ppt_y</p:attrName>
                                        </p:attrNameLst>
                                      </p:cBhvr>
                                      <p:tavLst>
                                        <p:tav tm="0">
                                          <p:val>
                                            <p:strVal val="ppt_y"/>
                                          </p:val>
                                        </p:tav>
                                        <p:tav tm="100000">
                                          <p:val>
                                            <p:strVal val="ppt_y"/>
                                          </p:val>
                                        </p:tav>
                                      </p:tavLst>
                                    </p:anim>
                                    <p:set>
                                      <p:cBhvr>
                                        <p:cTn id="20" dur="1" fill="hold">
                                          <p:stCondLst>
                                            <p:cond delay="499"/>
                                          </p:stCondLst>
                                        </p:cTn>
                                        <p:tgtEl>
                                          <p:spTgt spid="6"/>
                                        </p:tgtEl>
                                        <p:attrNameLst>
                                          <p:attrName>style.visibility</p:attrName>
                                        </p:attrNameLst>
                                      </p:cBhvr>
                                      <p:to>
                                        <p:strVal val="hidden"/>
                                      </p:to>
                                    </p:set>
                                  </p:childTnLst>
                                </p:cTn>
                              </p:par>
                            </p:childTnLst>
                          </p:cTn>
                        </p:par>
                        <p:par>
                          <p:cTn id="21" fill="hold">
                            <p:stCondLst>
                              <p:cond delay="500"/>
                            </p:stCondLst>
                            <p:childTnLst>
                              <p:par>
                                <p:cTn id="22" presetID="2" presetClass="entr" presetSubtype="2" fill="hold" grpId="0" nodeType="afterEffect">
                                  <p:stCondLst>
                                    <p:cond delay="0"/>
                                  </p:stCondLst>
                                  <p:childTnLst>
                                    <p:set>
                                      <p:cBhvr>
                                        <p:cTn id="23" dur="1" fill="hold">
                                          <p:stCondLst>
                                            <p:cond delay="0"/>
                                          </p:stCondLst>
                                        </p:cTn>
                                        <p:tgtEl>
                                          <p:spTgt spid="3">
                                            <p:txEl>
                                              <p:pRg st="1" end="1"/>
                                            </p:txEl>
                                          </p:spTgt>
                                        </p:tgtEl>
                                        <p:attrNameLst>
                                          <p:attrName>style.visibility</p:attrName>
                                        </p:attrNameLst>
                                      </p:cBhvr>
                                      <p:to>
                                        <p:strVal val="visible"/>
                                      </p:to>
                                    </p:set>
                                    <p:anim calcmode="lin" valueType="num">
                                      <p:cBhvr additive="base">
                                        <p:cTn id="24" dur="5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25"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2" fill="hold" grpId="0" nodeType="clickEffect">
                                  <p:stCondLst>
                                    <p:cond delay="0"/>
                                  </p:stCondLst>
                                  <p:childTnLst>
                                    <p:set>
                                      <p:cBhvr>
                                        <p:cTn id="29" dur="1" fill="hold">
                                          <p:stCondLst>
                                            <p:cond delay="0"/>
                                          </p:stCondLst>
                                        </p:cTn>
                                        <p:tgtEl>
                                          <p:spTgt spid="3">
                                            <p:txEl>
                                              <p:pRg st="2" end="2"/>
                                            </p:txEl>
                                          </p:spTgt>
                                        </p:tgtEl>
                                        <p:attrNameLst>
                                          <p:attrName>style.visibility</p:attrName>
                                        </p:attrNameLst>
                                      </p:cBhvr>
                                      <p:to>
                                        <p:strVal val="visible"/>
                                      </p:to>
                                    </p:set>
                                    <p:anim calcmode="lin" valueType="num">
                                      <p:cBhvr additive="base">
                                        <p:cTn id="30" dur="5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31"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2" fill="hold" grpId="0" nodeType="clickEffect">
                                  <p:stCondLst>
                                    <p:cond delay="0"/>
                                  </p:stCondLst>
                                  <p:childTnLst>
                                    <p:set>
                                      <p:cBhvr>
                                        <p:cTn id="35" dur="1" fill="hold">
                                          <p:stCondLst>
                                            <p:cond delay="0"/>
                                          </p:stCondLst>
                                        </p:cTn>
                                        <p:tgtEl>
                                          <p:spTgt spid="7"/>
                                        </p:tgtEl>
                                        <p:attrNameLst>
                                          <p:attrName>style.visibility</p:attrName>
                                        </p:attrNameLst>
                                      </p:cBhvr>
                                      <p:to>
                                        <p:strVal val="visible"/>
                                      </p:to>
                                    </p:set>
                                    <p:anim calcmode="lin" valueType="num">
                                      <p:cBhvr additive="base">
                                        <p:cTn id="36" dur="500" fill="hold"/>
                                        <p:tgtEl>
                                          <p:spTgt spid="7"/>
                                        </p:tgtEl>
                                        <p:attrNameLst>
                                          <p:attrName>ppt_x</p:attrName>
                                        </p:attrNameLst>
                                      </p:cBhvr>
                                      <p:tavLst>
                                        <p:tav tm="0">
                                          <p:val>
                                            <p:strVal val="1+#ppt_w/2"/>
                                          </p:val>
                                        </p:tav>
                                        <p:tav tm="100000">
                                          <p:val>
                                            <p:strVal val="#ppt_x"/>
                                          </p:val>
                                        </p:tav>
                                      </p:tavLst>
                                    </p:anim>
                                    <p:anim calcmode="lin" valueType="num">
                                      <p:cBhvr additive="base">
                                        <p:cTn id="37" dur="500" fill="hold"/>
                                        <p:tgtEl>
                                          <p:spTgt spid="7"/>
                                        </p:tgtEl>
                                        <p:attrNameLst>
                                          <p:attrName>ppt_y</p:attrName>
                                        </p:attrNameLst>
                                      </p:cBhvr>
                                      <p:tavLst>
                                        <p:tav tm="0">
                                          <p:val>
                                            <p:strVal val="#ppt_y"/>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 presetClass="exit" presetSubtype="2" fill="hold" grpId="1" nodeType="clickEffect">
                                  <p:stCondLst>
                                    <p:cond delay="0"/>
                                  </p:stCondLst>
                                  <p:childTnLst>
                                    <p:anim calcmode="lin" valueType="num">
                                      <p:cBhvr additive="base">
                                        <p:cTn id="41" dur="500"/>
                                        <p:tgtEl>
                                          <p:spTgt spid="7"/>
                                        </p:tgtEl>
                                        <p:attrNameLst>
                                          <p:attrName>ppt_x</p:attrName>
                                        </p:attrNameLst>
                                      </p:cBhvr>
                                      <p:tavLst>
                                        <p:tav tm="0">
                                          <p:val>
                                            <p:strVal val="ppt_x"/>
                                          </p:val>
                                        </p:tav>
                                        <p:tav tm="100000">
                                          <p:val>
                                            <p:strVal val="1+ppt_w/2"/>
                                          </p:val>
                                        </p:tav>
                                      </p:tavLst>
                                    </p:anim>
                                    <p:anim calcmode="lin" valueType="num">
                                      <p:cBhvr additive="base">
                                        <p:cTn id="42" dur="500"/>
                                        <p:tgtEl>
                                          <p:spTgt spid="7"/>
                                        </p:tgtEl>
                                        <p:attrNameLst>
                                          <p:attrName>ppt_y</p:attrName>
                                        </p:attrNameLst>
                                      </p:cBhvr>
                                      <p:tavLst>
                                        <p:tav tm="0">
                                          <p:val>
                                            <p:strVal val="ppt_y"/>
                                          </p:val>
                                        </p:tav>
                                        <p:tav tm="100000">
                                          <p:val>
                                            <p:strVal val="ppt_y"/>
                                          </p:val>
                                        </p:tav>
                                      </p:tavLst>
                                    </p:anim>
                                    <p:set>
                                      <p:cBhvr>
                                        <p:cTn id="43" dur="1" fill="hold">
                                          <p:stCondLst>
                                            <p:cond delay="499"/>
                                          </p:stCondLst>
                                        </p:cTn>
                                        <p:tgtEl>
                                          <p:spTgt spid="7"/>
                                        </p:tgtEl>
                                        <p:attrNameLst>
                                          <p:attrName>style.visibility</p:attrName>
                                        </p:attrNameLst>
                                      </p:cBhvr>
                                      <p:to>
                                        <p:strVal val="hidden"/>
                                      </p:to>
                                    </p:set>
                                  </p:childTnLst>
                                </p:cTn>
                              </p:par>
                            </p:childTnLst>
                          </p:cTn>
                        </p:par>
                        <p:par>
                          <p:cTn id="44" fill="hold">
                            <p:stCondLst>
                              <p:cond delay="500"/>
                            </p:stCondLst>
                            <p:childTnLst>
                              <p:par>
                                <p:cTn id="45" presetID="2" presetClass="entr" presetSubtype="2" fill="hold" grpId="0" nodeType="afterEffect">
                                  <p:stCondLst>
                                    <p:cond delay="0"/>
                                  </p:stCondLst>
                                  <p:childTnLst>
                                    <p:set>
                                      <p:cBhvr>
                                        <p:cTn id="46" dur="1" fill="hold">
                                          <p:stCondLst>
                                            <p:cond delay="0"/>
                                          </p:stCondLst>
                                        </p:cTn>
                                        <p:tgtEl>
                                          <p:spTgt spid="3">
                                            <p:txEl>
                                              <p:pRg st="3" end="3"/>
                                            </p:txEl>
                                          </p:spTgt>
                                        </p:tgtEl>
                                        <p:attrNameLst>
                                          <p:attrName>style.visibility</p:attrName>
                                        </p:attrNameLst>
                                      </p:cBhvr>
                                      <p:to>
                                        <p:strVal val="visible"/>
                                      </p:to>
                                    </p:set>
                                    <p:anim calcmode="lin" valueType="num">
                                      <p:cBhvr additive="base">
                                        <p:cTn id="47" dur="500" fill="hold"/>
                                        <p:tgtEl>
                                          <p:spTgt spid="3">
                                            <p:txEl>
                                              <p:pRg st="3" end="3"/>
                                            </p:txEl>
                                          </p:spTgt>
                                        </p:tgtEl>
                                        <p:attrNameLst>
                                          <p:attrName>ppt_x</p:attrName>
                                        </p:attrNameLst>
                                      </p:cBhvr>
                                      <p:tavLst>
                                        <p:tav tm="0">
                                          <p:val>
                                            <p:strVal val="1+#ppt_w/2"/>
                                          </p:val>
                                        </p:tav>
                                        <p:tav tm="100000">
                                          <p:val>
                                            <p:strVal val="#ppt_x"/>
                                          </p:val>
                                        </p:tav>
                                      </p:tavLst>
                                    </p:anim>
                                    <p:anim calcmode="lin" valueType="num">
                                      <p:cBhvr additive="base">
                                        <p:cTn id="48"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2" presetClass="entr" presetSubtype="2" fill="hold" grpId="0" nodeType="clickEffect">
                                  <p:stCondLst>
                                    <p:cond delay="0"/>
                                  </p:stCondLst>
                                  <p:childTnLst>
                                    <p:set>
                                      <p:cBhvr>
                                        <p:cTn id="52" dur="1" fill="hold">
                                          <p:stCondLst>
                                            <p:cond delay="0"/>
                                          </p:stCondLst>
                                        </p:cTn>
                                        <p:tgtEl>
                                          <p:spTgt spid="3">
                                            <p:txEl>
                                              <p:pRg st="5" end="5"/>
                                            </p:txEl>
                                          </p:spTgt>
                                        </p:tgtEl>
                                        <p:attrNameLst>
                                          <p:attrName>style.visibility</p:attrName>
                                        </p:attrNameLst>
                                      </p:cBhvr>
                                      <p:to>
                                        <p:strVal val="visible"/>
                                      </p:to>
                                    </p:set>
                                    <p:anim calcmode="lin" valueType="num">
                                      <p:cBhvr additive="base">
                                        <p:cTn id="53" dur="500" fill="hold"/>
                                        <p:tgtEl>
                                          <p:spTgt spid="3">
                                            <p:txEl>
                                              <p:pRg st="5" end="5"/>
                                            </p:txEl>
                                          </p:spTgt>
                                        </p:tgtEl>
                                        <p:attrNameLst>
                                          <p:attrName>ppt_x</p:attrName>
                                        </p:attrNameLst>
                                      </p:cBhvr>
                                      <p:tavLst>
                                        <p:tav tm="0">
                                          <p:val>
                                            <p:strVal val="1+#ppt_w/2"/>
                                          </p:val>
                                        </p:tav>
                                        <p:tav tm="100000">
                                          <p:val>
                                            <p:strVal val="#ppt_x"/>
                                          </p:val>
                                        </p:tav>
                                      </p:tavLst>
                                    </p:anim>
                                    <p:anim calcmode="lin" valueType="num">
                                      <p:cBhvr additive="base">
                                        <p:cTn id="54" dur="500" fill="hold"/>
                                        <p:tgtEl>
                                          <p:spTgt spid="3">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6" grpId="0" animBg="1"/>
      <p:bldP spid="6" grpId="1" animBg="1"/>
      <p:bldP spid="7" grpId="0" animBg="1"/>
      <p:bldP spid="7" grpId="1"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コンテンツ プレースホルダー 3"/>
          <p:cNvGraphicFramePr>
            <a:graphicFrameLocks noGrp="1"/>
          </p:cNvGraphicFramePr>
          <p:nvPr>
            <p:ph idx="1"/>
            <p:extLst>
              <p:ext uri="{D42A27DB-BD31-4B8C-83A1-F6EECF244321}">
                <p14:modId xmlns:p14="http://schemas.microsoft.com/office/powerpoint/2010/main" val="3767269098"/>
              </p:ext>
            </p:extLst>
          </p:nvPr>
        </p:nvGraphicFramePr>
        <p:xfrm>
          <a:off x="1272619" y="1297604"/>
          <a:ext cx="7532017" cy="5140903"/>
        </p:xfrm>
        <a:graphic>
          <a:graphicData uri="http://schemas.openxmlformats.org/drawingml/2006/table">
            <a:tbl>
              <a:tblPr>
                <a:tableStyleId>{5C22544A-7EE6-4342-B048-85BDC9FD1C3A}</a:tableStyleId>
              </a:tblPr>
              <a:tblGrid>
                <a:gridCol w="1055802"/>
                <a:gridCol w="5222449"/>
                <a:gridCol w="417922"/>
                <a:gridCol w="417922"/>
                <a:gridCol w="417922"/>
              </a:tblGrid>
              <a:tr h="330200">
                <a:tc gridSpan="5">
                  <a:txBody>
                    <a:bodyPr/>
                    <a:lstStyle/>
                    <a:p>
                      <a:pPr algn="l" fontAlgn="b"/>
                      <a:r>
                        <a:rPr lang="en-US" altLang="ja-JP" sz="1800" u="none" strike="noStrike" dirty="0" smtClean="0">
                          <a:effectLst/>
                        </a:rPr>
                        <a:t>STEP2 Implementation of risk assessment</a:t>
                      </a:r>
                      <a:endParaRPr lang="ja-JP" altLang="en-US" sz="1800" b="1" i="0" u="none" strike="noStrike" dirty="0">
                        <a:solidFill>
                          <a:srgbClr val="000000"/>
                        </a:solidFill>
                        <a:effectLst/>
                        <a:latin typeface="ＭＳ Ｐゴシック" panose="020B0600070205080204" pitchFamily="50" charset="-128"/>
                        <a:ea typeface="+mn-ea"/>
                      </a:endParaRPr>
                    </a:p>
                  </a:txBody>
                  <a:tcPr marL="0" marR="0" marT="0" marB="0" anchor="b">
                    <a:lnL w="12700" cmpd="sng">
                      <a:noFill/>
                    </a:lnL>
                    <a:lnR w="12700" cmpd="sng">
                      <a:noFill/>
                    </a:lnR>
                    <a:lnT w="12700" cmpd="sng">
                      <a:noFill/>
                    </a:lnT>
                    <a:lnB w="12700" cap="flat" cmpd="sng" algn="ctr">
                      <a:solidFill>
                        <a:schemeClr val="tx1"/>
                      </a:solidFill>
                      <a:prstDash val="lgDash"/>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a:p>
                  </a:txBody>
                  <a:tcPr/>
                </a:tc>
                <a:tc hMerge="1">
                  <a:txBody>
                    <a:bodyPr/>
                    <a:lstStyle/>
                    <a:p>
                      <a:pPr algn="l" fontAlgn="b"/>
                      <a:endParaRPr lang="ja-JP" altLang="en-US" sz="8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b"/>
                </a:tc>
                <a:tc hMerge="1">
                  <a:txBody>
                    <a:bodyPr/>
                    <a:lstStyle/>
                    <a:p>
                      <a:endParaRPr kumimoji="1" lang="ja-JP" altLang="en-US"/>
                    </a:p>
                  </a:txBody>
                  <a:tcPr/>
                </a:tc>
                <a:tc hMerge="1">
                  <a:txBody>
                    <a:bodyPr/>
                    <a:lstStyle/>
                    <a:p>
                      <a:endParaRPr kumimoji="1" lang="ja-JP" altLang="en-US"/>
                    </a:p>
                  </a:txBody>
                  <a:tcPr/>
                </a:tc>
              </a:tr>
              <a:tr h="404138">
                <a:tc rowSpan="5">
                  <a:txBody>
                    <a:bodyPr/>
                    <a:lstStyle/>
                    <a:p>
                      <a:pPr algn="ctr"/>
                      <a:r>
                        <a:rPr kumimoji="1" lang="ja-JP" altLang="en-US" sz="1200" kern="1200" dirty="0" smtClean="0">
                          <a:solidFill>
                            <a:schemeClr val="dk1"/>
                          </a:solidFill>
                          <a:effectLst/>
                          <a:latin typeface="+mn-lt"/>
                          <a:ea typeface="+mn-ea"/>
                          <a:cs typeface="+mn-cs"/>
                        </a:rPr>
                        <a:t>③</a:t>
                      </a:r>
                      <a:r>
                        <a:rPr kumimoji="1" lang="en-US" altLang="ja-JP" sz="1200" kern="1200" dirty="0" smtClean="0">
                          <a:solidFill>
                            <a:schemeClr val="dk1"/>
                          </a:solidFill>
                          <a:effectLst/>
                          <a:latin typeface="+mn-lt"/>
                          <a:ea typeface="+mn-ea"/>
                          <a:cs typeface="+mn-cs"/>
                        </a:rPr>
                        <a:t> Consideration of additional risk reduction measures &amp; </a:t>
                      </a:r>
                      <a:r>
                        <a:rPr kumimoji="1" lang="ja-JP" altLang="en-US" sz="1200" kern="1200" dirty="0" smtClean="0">
                          <a:solidFill>
                            <a:schemeClr val="dk1"/>
                          </a:solidFill>
                          <a:effectLst/>
                          <a:latin typeface="+mn-lt"/>
                          <a:ea typeface="+mn-ea"/>
                          <a:cs typeface="+mn-cs"/>
                        </a:rPr>
                        <a:t>③</a:t>
                      </a:r>
                      <a:r>
                        <a:rPr kumimoji="1" lang="en-US" altLang="ja-JP" sz="1200" kern="1200" dirty="0" smtClean="0">
                          <a:solidFill>
                            <a:schemeClr val="dk1"/>
                          </a:solidFill>
                          <a:effectLst/>
                          <a:latin typeface="+mn-lt"/>
                          <a:ea typeface="+mn-ea"/>
                          <a:cs typeface="+mn-cs"/>
                        </a:rPr>
                        <a:t> risk estimation and evaluation (Part 3)</a:t>
                      </a:r>
                    </a:p>
                    <a:p>
                      <a:pPr algn="ctr"/>
                      <a:r>
                        <a:rPr kumimoji="1" lang="en-US" altLang="ja-JP" sz="1200" kern="1200" dirty="0" smtClean="0">
                          <a:solidFill>
                            <a:schemeClr val="dk1"/>
                          </a:solidFill>
                          <a:effectLst/>
                          <a:latin typeface="+mn-lt"/>
                          <a:ea typeface="+mn-ea"/>
                          <a:cs typeface="+mn-cs"/>
                        </a:rPr>
                        <a:t>Confirm the validity of the additional risk reduction measures</a:t>
                      </a:r>
                      <a:endParaRPr lang="ja-JP" altLang="en-US" sz="1200" b="0" i="0" u="none" strike="noStrike" dirty="0">
                        <a:solidFill>
                          <a:srgbClr val="000000"/>
                        </a:solidFill>
                        <a:effectLst/>
                        <a:latin typeface="+mn-ea"/>
                        <a:ea typeface="+mn-ea"/>
                      </a:endParaRPr>
                    </a:p>
                  </a:txBody>
                  <a:tcPr marL="0" marR="0" marT="0" marB="0"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lgDash"/>
                      <a:round/>
                      <a:headEnd type="none" w="med" len="med"/>
                      <a:tailEnd type="none" w="med" len="med"/>
                    </a:lnT>
                    <a:lnB w="12700" cap="flat" cmpd="sng" algn="ctr">
                      <a:solidFill>
                        <a:schemeClr val="tx1"/>
                      </a:solidFill>
                      <a:prstDash val="lgDash"/>
                      <a:round/>
                      <a:headEnd type="none" w="med" len="med"/>
                      <a:tailEnd type="none" w="med" len="med"/>
                    </a:lnB>
                    <a:solidFill>
                      <a:srgbClr val="FFCCFF"/>
                    </a:solidFill>
                  </a:tcPr>
                </a:tc>
                <a:tc>
                  <a:txBody>
                    <a:bodyPr/>
                    <a:lstStyle/>
                    <a:p>
                      <a:pPr marL="36000" marR="0" lvl="0" indent="0" algn="l" defTabSz="457200" rtl="0" eaLnBrk="1" fontAlgn="t" latinLnBrk="0" hangingPunct="1">
                        <a:lnSpc>
                          <a:spcPct val="100000"/>
                        </a:lnSpc>
                        <a:spcBef>
                          <a:spcPts val="0"/>
                        </a:spcBef>
                        <a:spcAft>
                          <a:spcPts val="0"/>
                        </a:spcAft>
                        <a:buClrTx/>
                        <a:buSzTx/>
                        <a:buFontTx/>
                        <a:buNone/>
                        <a:tabLst/>
                        <a:defRPr/>
                      </a:pPr>
                      <a:endParaRPr kumimoji="1" lang="ja-JP" altLang="en-US" sz="1600" dirty="0" smtClean="0"/>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lgDash"/>
                      <a:round/>
                      <a:headEnd type="none" w="med" len="med"/>
                      <a:tailEnd type="none" w="med" len="med"/>
                    </a:lnT>
                    <a:lnB w="12700" cap="flat" cmpd="sng" algn="ctr">
                      <a:solidFill>
                        <a:schemeClr val="tx1"/>
                      </a:solidFill>
                      <a:prstDash val="dash"/>
                      <a:round/>
                      <a:headEnd type="none" w="med" len="med"/>
                      <a:tailEnd type="none" w="med" len="med"/>
                    </a:lnB>
                    <a:solidFill>
                      <a:schemeClr val="bg1"/>
                    </a:solidFill>
                  </a:tcPr>
                </a:tc>
                <a:tc>
                  <a:txBody>
                    <a:bodyPr/>
                    <a:lstStyle/>
                    <a:p>
                      <a:pPr marL="36000" algn="ctr" fontAlgn="ctr"/>
                      <a:r>
                        <a:rPr lang="en-US" altLang="ja-JP" sz="16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S</a:t>
                      </a:r>
                      <a:endParaRPr lang="ja-JP" altLang="en-US" sz="16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lgDash"/>
                      <a:round/>
                      <a:headEnd type="none" w="med" len="med"/>
                      <a:tailEnd type="none" w="med" len="med"/>
                    </a:lnT>
                    <a:lnB w="12700" cap="flat" cmpd="sng" algn="ctr">
                      <a:solidFill>
                        <a:schemeClr val="tx1"/>
                      </a:solidFill>
                      <a:prstDash val="dash"/>
                      <a:round/>
                      <a:headEnd type="none" w="med" len="med"/>
                      <a:tailEnd type="none" w="med" len="med"/>
                    </a:lnB>
                    <a:solidFill>
                      <a:srgbClr val="66FFFF"/>
                    </a:solidFill>
                  </a:tcPr>
                </a:tc>
                <a:tc>
                  <a:txBody>
                    <a:bodyPr/>
                    <a:lstStyle/>
                    <a:p>
                      <a:pPr marL="36000" algn="ctr" fontAlgn="ctr"/>
                      <a:r>
                        <a:rPr lang="en-US" altLang="ja-JP" sz="16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F</a:t>
                      </a:r>
                      <a:endParaRPr lang="ja-JP" altLang="en-US" sz="16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lgDash"/>
                      <a:round/>
                      <a:headEnd type="none" w="med" len="med"/>
                      <a:tailEnd type="none" w="med" len="med"/>
                    </a:lnT>
                    <a:lnB w="12700" cap="flat" cmpd="sng" algn="ctr">
                      <a:solidFill>
                        <a:schemeClr val="tx1"/>
                      </a:solidFill>
                      <a:prstDash val="dash"/>
                      <a:round/>
                      <a:headEnd type="none" w="med" len="med"/>
                      <a:tailEnd type="none" w="med" len="med"/>
                    </a:lnB>
                    <a:solidFill>
                      <a:srgbClr val="66FFFF"/>
                    </a:solidFill>
                  </a:tcPr>
                </a:tc>
                <a:tc>
                  <a:txBody>
                    <a:bodyPr/>
                    <a:lstStyle/>
                    <a:p>
                      <a:pPr marL="36000" algn="ctr" fontAlgn="ctr"/>
                      <a:r>
                        <a:rPr lang="en-US" altLang="ja-JP" sz="16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R</a:t>
                      </a:r>
                      <a:endParaRPr lang="ja-JP" altLang="en-US" sz="16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lgDash"/>
                      <a:round/>
                      <a:headEnd type="none" w="med" len="med"/>
                      <a:tailEnd type="none" w="med" len="med"/>
                    </a:lnT>
                    <a:lnB w="12700" cap="flat" cmpd="sng" algn="ctr">
                      <a:solidFill>
                        <a:schemeClr val="tx1"/>
                      </a:solidFill>
                      <a:prstDash val="dash"/>
                      <a:round/>
                      <a:headEnd type="none" w="med" len="med"/>
                      <a:tailEnd type="none" w="med" len="med"/>
                    </a:lnB>
                    <a:solidFill>
                      <a:srgbClr val="66FFFF"/>
                    </a:solidFill>
                  </a:tcPr>
                </a:tc>
              </a:tr>
              <a:tr h="1210879">
                <a:tc vMerge="1">
                  <a:txBody>
                    <a:bodyPr/>
                    <a:lstStyle/>
                    <a:p>
                      <a:pPr marL="36000" algn="ctr" fontAlgn="ctr"/>
                      <a:endParaRPr lang="ja-JP" altLang="en-US" sz="1400" b="0" i="0" u="none" strike="noStrike" dirty="0">
                        <a:solidFill>
                          <a:srgbClr val="000000"/>
                        </a:solidFill>
                        <a:effectLst/>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FF99"/>
                    </a:solidFill>
                  </a:tcPr>
                </a:tc>
                <a:tc>
                  <a:txBody>
                    <a:bodyPr/>
                    <a:lstStyle/>
                    <a:p>
                      <a:pPr algn="ctr"/>
                      <a:endParaRPr kumimoji="1" lang="ja-JP" altLang="en-US" sz="1600" dirty="0"/>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solidFill>
                      <a:schemeClr val="bg1"/>
                    </a:solidFill>
                  </a:tcPr>
                </a:tc>
                <a:tc>
                  <a:txBody>
                    <a:bodyPr/>
                    <a:lstStyle/>
                    <a:p>
                      <a:endParaRPr kumimoji="1" lang="ja-JP" altLang="en-US" sz="1600" dirty="0"/>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solidFill>
                      <a:schemeClr val="bg1"/>
                    </a:solidFill>
                  </a:tcPr>
                </a:tc>
                <a:tc>
                  <a:txBody>
                    <a:bodyPr/>
                    <a:lstStyle/>
                    <a:p>
                      <a:endParaRPr kumimoji="1" lang="ja-JP" altLang="en-US" sz="1600" dirty="0"/>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solidFill>
                      <a:schemeClr val="bg1"/>
                    </a:solidFill>
                  </a:tcPr>
                </a:tc>
                <a:tc>
                  <a:txBody>
                    <a:bodyPr/>
                    <a:lstStyle/>
                    <a:p>
                      <a:endParaRPr kumimoji="1" lang="ja-JP" altLang="en-US" sz="1600" dirty="0"/>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solidFill>
                      <a:schemeClr val="bg1"/>
                    </a:solidFill>
                  </a:tcPr>
                </a:tc>
              </a:tr>
              <a:tr h="1159497">
                <a:tc vMerge="1">
                  <a:txBody>
                    <a:bodyPr/>
                    <a:lstStyle/>
                    <a:p>
                      <a:pPr marL="36000" algn="ctr" fontAlgn="ctr"/>
                      <a:endParaRPr lang="ja-JP" altLang="en-US" sz="1400" b="0" i="0" u="none" strike="noStrike" dirty="0">
                        <a:solidFill>
                          <a:srgbClr val="000000"/>
                        </a:solidFill>
                        <a:effectLst/>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FF99"/>
                    </a:solidFill>
                  </a:tcPr>
                </a:tc>
                <a:tc>
                  <a:txBody>
                    <a:bodyPr/>
                    <a:lstStyle/>
                    <a:p>
                      <a:pPr algn="ctr"/>
                      <a:endParaRPr kumimoji="1" lang="ja-JP" altLang="en-US" sz="1600" dirty="0" smtClean="0"/>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solidFill>
                      <a:schemeClr val="bg1"/>
                    </a:solidFill>
                  </a:tcPr>
                </a:tc>
                <a:tc>
                  <a:txBody>
                    <a:bodyPr/>
                    <a:lstStyle/>
                    <a:p>
                      <a:endParaRPr kumimoji="1" lang="ja-JP" altLang="en-US" sz="1600" dirty="0"/>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solidFill>
                      <a:schemeClr val="bg1"/>
                    </a:solidFill>
                  </a:tcPr>
                </a:tc>
                <a:tc>
                  <a:txBody>
                    <a:bodyPr/>
                    <a:lstStyle/>
                    <a:p>
                      <a:endParaRPr kumimoji="1" lang="ja-JP" altLang="en-US" sz="1600" dirty="0"/>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solidFill>
                      <a:schemeClr val="bg1"/>
                    </a:solidFill>
                  </a:tcPr>
                </a:tc>
                <a:tc>
                  <a:txBody>
                    <a:bodyPr/>
                    <a:lstStyle/>
                    <a:p>
                      <a:endParaRPr kumimoji="1" lang="ja-JP" altLang="en-US" sz="1600" dirty="0"/>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solidFill>
                      <a:schemeClr val="bg1"/>
                    </a:solidFill>
                  </a:tcPr>
                </a:tc>
              </a:tr>
              <a:tr h="1382289">
                <a:tc vMerge="1">
                  <a:txBody>
                    <a:bodyPr/>
                    <a:lstStyle/>
                    <a:p>
                      <a:pPr marL="36000" algn="ctr" fontAlgn="ctr"/>
                      <a:endParaRPr lang="ja-JP" altLang="en-US" sz="1400" b="0" i="0" u="none" strike="noStrike" dirty="0">
                        <a:solidFill>
                          <a:srgbClr val="000000"/>
                        </a:solidFill>
                        <a:effectLst/>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FF99"/>
                    </a:solidFill>
                  </a:tcPr>
                </a:tc>
                <a:tc>
                  <a:txBody>
                    <a:bodyPr/>
                    <a:lstStyle/>
                    <a:p>
                      <a:pPr algn="ctr"/>
                      <a:endParaRPr kumimoji="1" lang="ja-JP" altLang="en-US" sz="1600" dirty="0" smtClean="0"/>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solidFill>
                      <a:schemeClr val="bg1"/>
                    </a:solidFill>
                  </a:tcPr>
                </a:tc>
                <a:tc>
                  <a:txBody>
                    <a:bodyPr/>
                    <a:lstStyle/>
                    <a:p>
                      <a:endParaRPr kumimoji="1" lang="ja-JP" altLang="en-US" sz="1600" dirty="0"/>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solidFill>
                      <a:schemeClr val="bg1"/>
                    </a:solidFill>
                  </a:tcPr>
                </a:tc>
                <a:tc>
                  <a:txBody>
                    <a:bodyPr/>
                    <a:lstStyle/>
                    <a:p>
                      <a:endParaRPr kumimoji="1" lang="ja-JP" altLang="en-US" sz="1600" dirty="0"/>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solidFill>
                      <a:schemeClr val="bg1"/>
                    </a:solidFill>
                  </a:tcPr>
                </a:tc>
                <a:tc>
                  <a:txBody>
                    <a:bodyPr/>
                    <a:lstStyle/>
                    <a:p>
                      <a:endParaRPr kumimoji="1" lang="ja-JP" altLang="en-US" sz="1600" dirty="0"/>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solidFill>
                      <a:schemeClr val="bg1"/>
                    </a:solidFill>
                  </a:tcPr>
                </a:tc>
              </a:tr>
              <a:tr h="653900">
                <a:tc vMerge="1">
                  <a:txBody>
                    <a:bodyPr/>
                    <a:lstStyle/>
                    <a:p>
                      <a:pPr marL="36000" algn="ctr" fontAlgn="ctr"/>
                      <a:endParaRPr lang="ja-JP" altLang="en-US" sz="1400" b="0" i="0" u="none" strike="noStrike" dirty="0">
                        <a:solidFill>
                          <a:srgbClr val="000000"/>
                        </a:solidFill>
                        <a:effectLst/>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lgDash"/>
                      <a:round/>
                      <a:headEnd type="none" w="med" len="med"/>
                      <a:tailEnd type="none" w="med" len="med"/>
                    </a:lnB>
                    <a:solidFill>
                      <a:srgbClr val="99FF99"/>
                    </a:solidFill>
                  </a:tcPr>
                </a:tc>
                <a:tc>
                  <a:txBody>
                    <a:bodyPr/>
                    <a:lstStyle/>
                    <a:p>
                      <a:pPr algn="ctr"/>
                      <a:endParaRPr kumimoji="1" lang="ja-JP" altLang="en-US" sz="1600" dirty="0" smtClean="0"/>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lgDash"/>
                      <a:round/>
                      <a:headEnd type="none" w="med" len="med"/>
                      <a:tailEnd type="none" w="med" len="med"/>
                    </a:lnB>
                    <a:solidFill>
                      <a:schemeClr val="bg1"/>
                    </a:solidFill>
                  </a:tcPr>
                </a:tc>
                <a:tc>
                  <a:txBody>
                    <a:bodyPr/>
                    <a:lstStyle/>
                    <a:p>
                      <a:endParaRPr kumimoji="1" lang="ja-JP" altLang="en-US" sz="1600" dirty="0"/>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lgDash"/>
                      <a:round/>
                      <a:headEnd type="none" w="med" len="med"/>
                      <a:tailEnd type="none" w="med" len="med"/>
                    </a:lnB>
                    <a:solidFill>
                      <a:schemeClr val="bg1"/>
                    </a:solidFill>
                  </a:tcPr>
                </a:tc>
                <a:tc>
                  <a:txBody>
                    <a:bodyPr/>
                    <a:lstStyle/>
                    <a:p>
                      <a:endParaRPr kumimoji="1" lang="ja-JP" altLang="en-US" sz="1600" dirty="0"/>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lgDash"/>
                      <a:round/>
                      <a:headEnd type="none" w="med" len="med"/>
                      <a:tailEnd type="none" w="med" len="med"/>
                    </a:lnB>
                    <a:solidFill>
                      <a:schemeClr val="bg1"/>
                    </a:solidFill>
                  </a:tcPr>
                </a:tc>
                <a:tc>
                  <a:txBody>
                    <a:bodyPr/>
                    <a:lstStyle/>
                    <a:p>
                      <a:endParaRPr kumimoji="1" lang="ja-JP" altLang="en-US" sz="1600" dirty="0"/>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lgDash"/>
                      <a:round/>
                      <a:headEnd type="none" w="med" len="med"/>
                      <a:tailEnd type="none" w="med" len="med"/>
                    </a:lnB>
                    <a:solidFill>
                      <a:schemeClr val="bg1"/>
                    </a:solidFill>
                  </a:tcPr>
                </a:tc>
              </a:tr>
            </a:tbl>
          </a:graphicData>
        </a:graphic>
      </p:graphicFrame>
      <p:sp>
        <p:nvSpPr>
          <p:cNvPr id="5" name="タイトル 1"/>
          <p:cNvSpPr txBox="1">
            <a:spLocks/>
          </p:cNvSpPr>
          <p:nvPr/>
        </p:nvSpPr>
        <p:spPr>
          <a:xfrm>
            <a:off x="1282043" y="586403"/>
            <a:ext cx="6589199" cy="629655"/>
          </a:xfrm>
          <a:prstGeom prst="rect">
            <a:avLst/>
          </a:prstGeom>
        </p:spPr>
        <p:txBody>
          <a:bodyPr vert="horz" lIns="91440" tIns="45720" rIns="91440" bIns="45720" rtlCol="0" anchor="t">
            <a:noAutofit/>
          </a:bodyPr>
          <a:lstStyle>
            <a:lvl1pPr algn="l" defTabSz="457200" rtl="0" eaLnBrk="1" latinLnBrk="0" hangingPunct="1">
              <a:spcBef>
                <a:spcPct val="0"/>
              </a:spcBef>
              <a:buNone/>
              <a:defRPr kumimoji="1" sz="3600" kern="1200">
                <a:solidFill>
                  <a:schemeClr val="tx1">
                    <a:lumMod val="85000"/>
                    <a:lumOff val="15000"/>
                  </a:schemeClr>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pPr algn="ctr"/>
            <a:r>
              <a:rPr lang="en-US" altLang="ja-JP" sz="2800" dirty="0"/>
              <a:t>The record to the implementation sheet</a:t>
            </a:r>
            <a:endParaRPr lang="ja-JP" altLang="en-US" sz="2800" dirty="0"/>
          </a:p>
        </p:txBody>
      </p:sp>
      <p:sp>
        <p:nvSpPr>
          <p:cNvPr id="6" name="テキスト ボックス 5"/>
          <p:cNvSpPr txBox="1"/>
          <p:nvPr/>
        </p:nvSpPr>
        <p:spPr>
          <a:xfrm>
            <a:off x="2360130" y="2174463"/>
            <a:ext cx="5105898" cy="4247317"/>
          </a:xfrm>
          <a:prstGeom prst="rect">
            <a:avLst/>
          </a:prstGeom>
          <a:noFill/>
        </p:spPr>
        <p:txBody>
          <a:bodyPr wrap="square" rtlCol="0">
            <a:spAutoFit/>
          </a:bodyPr>
          <a:lstStyle/>
          <a:p>
            <a:r>
              <a:rPr lang="en-US" altLang="ja-JP" sz="1600" dirty="0" err="1" smtClean="0"/>
              <a:t>i</a:t>
            </a:r>
            <a:r>
              <a:rPr lang="ja-JP" altLang="ja-JP" sz="1600" dirty="0" smtClean="0"/>
              <a:t>）</a:t>
            </a:r>
            <a:r>
              <a:rPr lang="en-US" altLang="ja-JP" sz="1600" dirty="0" smtClean="0"/>
              <a:t> Open </a:t>
            </a:r>
            <a:r>
              <a:rPr lang="en-US" altLang="ja-JP" sz="1600" dirty="0"/>
              <a:t>of V109 is detected by installation of the limit switch for V109.</a:t>
            </a:r>
            <a:r>
              <a:rPr lang="ja-JP" altLang="ja-JP" sz="1600" dirty="0" smtClean="0"/>
              <a:t>（</a:t>
            </a:r>
            <a:r>
              <a:rPr lang="en-US" altLang="ja-JP" sz="1600" dirty="0"/>
              <a:t>B-b</a:t>
            </a:r>
            <a:r>
              <a:rPr lang="ja-JP" altLang="ja-JP" sz="1600" dirty="0" smtClean="0"/>
              <a:t>）</a:t>
            </a:r>
            <a:r>
              <a:rPr lang="en-US" altLang="ja-JP" sz="1600" dirty="0" smtClean="0"/>
              <a:t> The </a:t>
            </a:r>
            <a:r>
              <a:rPr lang="en-US" altLang="ja-JP" sz="1600" dirty="0"/>
              <a:t>interlock system which obtains answer back from the status of the limit switch is installed</a:t>
            </a:r>
            <a:r>
              <a:rPr lang="en-US" altLang="ja-JP" sz="1600" dirty="0" smtClean="0"/>
              <a:t>.</a:t>
            </a:r>
            <a:r>
              <a:rPr lang="ja-JP" altLang="ja-JP" sz="1600" dirty="0" smtClean="0"/>
              <a:t>（</a:t>
            </a:r>
            <a:r>
              <a:rPr lang="en-US" altLang="ja-JP" sz="1600" dirty="0"/>
              <a:t>B-a</a:t>
            </a:r>
            <a:r>
              <a:rPr lang="ja-JP" altLang="ja-JP" sz="1600" dirty="0" smtClean="0"/>
              <a:t>）</a:t>
            </a:r>
            <a:endParaRPr lang="ja-JP" altLang="en-US" sz="1600" dirty="0" smtClean="0"/>
          </a:p>
          <a:p>
            <a:endParaRPr lang="ja-JP" altLang="en-US" sz="1000" dirty="0" smtClean="0"/>
          </a:p>
          <a:p>
            <a:r>
              <a:rPr lang="en-US" altLang="ja-JP" sz="1600" dirty="0" smtClean="0"/>
              <a:t>ii</a:t>
            </a:r>
            <a:r>
              <a:rPr lang="ja-JP" altLang="ja-JP" sz="1600" dirty="0" smtClean="0"/>
              <a:t>）</a:t>
            </a:r>
            <a:r>
              <a:rPr lang="en-US" altLang="ja-JP" sz="1600" dirty="0" smtClean="0"/>
              <a:t> The </a:t>
            </a:r>
            <a:r>
              <a:rPr lang="en-US" altLang="ja-JP" sz="1600" dirty="0"/>
              <a:t>leakage from V109 is detected by installation of the flowmeter to the line of V109</a:t>
            </a:r>
            <a:r>
              <a:rPr lang="en-US" altLang="ja-JP" sz="1600" dirty="0" smtClean="0"/>
              <a:t>.</a:t>
            </a:r>
            <a:r>
              <a:rPr lang="ja-JP" altLang="ja-JP" sz="1600" dirty="0" smtClean="0"/>
              <a:t>（</a:t>
            </a:r>
            <a:r>
              <a:rPr lang="en-US" altLang="ja-JP" sz="1600" dirty="0"/>
              <a:t>B-b</a:t>
            </a:r>
            <a:r>
              <a:rPr lang="ja-JP" altLang="ja-JP" sz="1600" dirty="0" smtClean="0"/>
              <a:t>）</a:t>
            </a:r>
            <a:r>
              <a:rPr lang="en-US" altLang="ja-JP" sz="1600" dirty="0" smtClean="0"/>
              <a:t> The </a:t>
            </a:r>
            <a:r>
              <a:rPr lang="en-US" altLang="ja-JP" sz="1600" dirty="0"/>
              <a:t>manual is revised as follows, valves must be exchanged if leakage is detected during v109 shut</a:t>
            </a:r>
            <a:r>
              <a:rPr lang="en-US" altLang="ja-JP" sz="1600" dirty="0" smtClean="0"/>
              <a:t>.</a:t>
            </a:r>
            <a:r>
              <a:rPr lang="ja-JP" altLang="ja-JP" sz="1600" dirty="0" smtClean="0"/>
              <a:t>（</a:t>
            </a:r>
            <a:r>
              <a:rPr lang="en-US" altLang="ja-JP" sz="1600" dirty="0"/>
              <a:t>C-a</a:t>
            </a:r>
            <a:r>
              <a:rPr lang="ja-JP" altLang="ja-JP" sz="1600" dirty="0" smtClean="0"/>
              <a:t>）</a:t>
            </a:r>
            <a:endParaRPr lang="ja-JP" altLang="en-US" sz="1600" dirty="0" smtClean="0"/>
          </a:p>
          <a:p>
            <a:endParaRPr lang="ja-JP" altLang="en-US" sz="1000" dirty="0" smtClean="0"/>
          </a:p>
          <a:p>
            <a:r>
              <a:rPr lang="en-US" altLang="ja-JP" sz="1600" dirty="0" smtClean="0"/>
              <a:t>iii</a:t>
            </a:r>
            <a:r>
              <a:rPr lang="ja-JP" altLang="en-US" sz="1600" dirty="0" smtClean="0"/>
              <a:t>） </a:t>
            </a:r>
            <a:r>
              <a:rPr lang="en-US" altLang="ja-JP" sz="1600" dirty="0" smtClean="0"/>
              <a:t>Use </a:t>
            </a:r>
            <a:r>
              <a:rPr lang="en-US" altLang="ja-JP" sz="1600" dirty="0"/>
              <a:t>the oxygen concentration value measured by oxygen analyzer XI100 of already installed T100.</a:t>
            </a:r>
            <a:r>
              <a:rPr lang="ja-JP" altLang="en-US" sz="1600" dirty="0" smtClean="0"/>
              <a:t>（</a:t>
            </a:r>
            <a:r>
              <a:rPr lang="en-US" altLang="ja-JP" sz="1600" dirty="0"/>
              <a:t>B-b</a:t>
            </a:r>
            <a:r>
              <a:rPr lang="ja-JP" altLang="en-US" sz="1600" dirty="0"/>
              <a:t>）</a:t>
            </a:r>
            <a:r>
              <a:rPr lang="ja-JP" altLang="en-US" sz="1600" dirty="0" smtClean="0"/>
              <a:t>，</a:t>
            </a:r>
            <a:r>
              <a:rPr lang="en-US" altLang="ja-JP" sz="1600" dirty="0"/>
              <a:t>Operation of the agitator will not be permitted by interlock, if oxygen concentration is high at start-up of the agitator</a:t>
            </a:r>
            <a:r>
              <a:rPr lang="en-US" altLang="ja-JP" sz="1600" dirty="0" smtClean="0"/>
              <a:t>.</a:t>
            </a:r>
            <a:r>
              <a:rPr lang="ja-JP" altLang="en-US" sz="1600" dirty="0" smtClean="0"/>
              <a:t>（</a:t>
            </a:r>
            <a:r>
              <a:rPr lang="en-US" altLang="ja-JP" sz="1600" dirty="0"/>
              <a:t>B-c</a:t>
            </a:r>
            <a:r>
              <a:rPr lang="ja-JP" altLang="en-US" sz="1600" dirty="0" smtClean="0"/>
              <a:t>）</a:t>
            </a:r>
          </a:p>
          <a:p>
            <a:endParaRPr lang="ja-JP" altLang="en-US" sz="1000" dirty="0"/>
          </a:p>
          <a:p>
            <a:r>
              <a:rPr lang="en-US" altLang="ja-JP" sz="1600" dirty="0" smtClean="0"/>
              <a:t>iv</a:t>
            </a:r>
            <a:r>
              <a:rPr lang="ja-JP" altLang="en-US" sz="1600" dirty="0" smtClean="0"/>
              <a:t>） </a:t>
            </a:r>
            <a:r>
              <a:rPr lang="en-US" altLang="ja-JP" sz="1600" dirty="0" smtClean="0"/>
              <a:t>Damage </a:t>
            </a:r>
            <a:r>
              <a:rPr lang="en-US" altLang="ja-JP" sz="1600" dirty="0"/>
              <a:t>of </a:t>
            </a:r>
            <a:r>
              <a:rPr lang="en-US" altLang="ja-JP" sz="1600" dirty="0" smtClean="0"/>
              <a:t>T100 </a:t>
            </a:r>
            <a:r>
              <a:rPr lang="en-US" altLang="ja-JP" sz="1600" dirty="0"/>
              <a:t>etc. is limited </a:t>
            </a:r>
            <a:r>
              <a:rPr lang="en-US" altLang="ja-JP" sz="1600" dirty="0" smtClean="0"/>
              <a:t>when explosion </a:t>
            </a:r>
            <a:r>
              <a:rPr lang="en-US" altLang="ja-JP" sz="1600" dirty="0"/>
              <a:t>occurs by installation of explosion </a:t>
            </a:r>
            <a:r>
              <a:rPr lang="en-US" altLang="ja-JP" sz="1600" dirty="0" smtClean="0"/>
              <a:t>venting.</a:t>
            </a:r>
            <a:r>
              <a:rPr lang="ja-JP" altLang="en-US" sz="1600" dirty="0" smtClean="0"/>
              <a:t>（</a:t>
            </a:r>
            <a:r>
              <a:rPr lang="en-US" altLang="ja-JP" sz="1600" dirty="0" smtClean="0"/>
              <a:t>B-d)</a:t>
            </a:r>
            <a:endParaRPr kumimoji="1" lang="ja-JP" altLang="en-US" sz="1400" dirty="0"/>
          </a:p>
        </p:txBody>
      </p:sp>
    </p:spTree>
    <p:extLst>
      <p:ext uri="{BB962C8B-B14F-4D97-AF65-F5344CB8AC3E}">
        <p14:creationId xmlns:p14="http://schemas.microsoft.com/office/powerpoint/2010/main" val="7511722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3000"/>
                                        <p:tgtEl>
                                          <p:spTgt spid="6"/>
                                        </p:tgtEl>
                                      </p:cBhvr>
                                    </p:animEffect>
                                    <p:anim calcmode="lin" valueType="num">
                                      <p:cBhvr>
                                        <p:cTn id="8" dur="3000" fill="hold"/>
                                        <p:tgtEl>
                                          <p:spTgt spid="6"/>
                                        </p:tgtEl>
                                        <p:attrNameLst>
                                          <p:attrName>ppt_x</p:attrName>
                                        </p:attrNameLst>
                                      </p:cBhvr>
                                      <p:tavLst>
                                        <p:tav tm="0">
                                          <p:val>
                                            <p:strVal val="#ppt_x"/>
                                          </p:val>
                                        </p:tav>
                                        <p:tav tm="100000">
                                          <p:val>
                                            <p:strVal val="#ppt_x"/>
                                          </p:val>
                                        </p:tav>
                                      </p:tavLst>
                                    </p:anim>
                                    <p:anim calcmode="lin" valueType="num">
                                      <p:cBhvr>
                                        <p:cTn id="9" dur="3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376313" y="624110"/>
            <a:ext cx="7158087" cy="1623790"/>
          </a:xfrm>
        </p:spPr>
        <p:txBody>
          <a:bodyPr>
            <a:normAutofit fontScale="90000"/>
          </a:bodyPr>
          <a:lstStyle/>
          <a:p>
            <a:pPr algn="ctr"/>
            <a:r>
              <a:rPr lang="en-US" altLang="ja-JP" sz="4000" dirty="0" smtClean="0"/>
              <a:t>STEP2</a:t>
            </a:r>
            <a:br>
              <a:rPr lang="en-US" altLang="ja-JP" sz="4000" dirty="0" smtClean="0"/>
            </a:br>
            <a:r>
              <a:rPr lang="en-US" altLang="ja-JP" dirty="0"/>
              <a:t>Implement risk </a:t>
            </a:r>
            <a:r>
              <a:rPr lang="en-US" altLang="ja-JP" dirty="0" smtClean="0"/>
              <a:t>assessment</a:t>
            </a:r>
            <a:r>
              <a:rPr lang="ja-JP" altLang="en-US" dirty="0"/>
              <a:t/>
            </a:r>
            <a:br>
              <a:rPr lang="ja-JP" altLang="en-US" dirty="0"/>
            </a:br>
            <a:r>
              <a:rPr lang="ja-JP" altLang="en-US" sz="2200" dirty="0" smtClean="0"/>
              <a:t>③</a:t>
            </a:r>
            <a:r>
              <a:rPr lang="en-US" altLang="ja-JP" sz="2400" dirty="0"/>
              <a:t> Consideration of  additional risk reduction </a:t>
            </a:r>
            <a:r>
              <a:rPr lang="en-US" altLang="ja-JP" sz="2400" dirty="0" smtClean="0"/>
              <a:t>measures (continued)</a:t>
            </a:r>
            <a:endParaRPr kumimoji="1" lang="ja-JP" altLang="en-US" sz="1800" dirty="0"/>
          </a:p>
        </p:txBody>
      </p:sp>
      <p:sp>
        <p:nvSpPr>
          <p:cNvPr id="3" name="コンテンツ プレースホルダー 3"/>
          <p:cNvSpPr>
            <a:spLocks noGrp="1"/>
          </p:cNvSpPr>
          <p:nvPr>
            <p:ph idx="1"/>
          </p:nvPr>
        </p:nvSpPr>
        <p:spPr>
          <a:xfrm>
            <a:off x="1376313" y="2378696"/>
            <a:ext cx="7535160" cy="4276627"/>
          </a:xfrm>
        </p:spPr>
        <p:txBody>
          <a:bodyPr>
            <a:normAutofit fontScale="77500" lnSpcReduction="20000"/>
          </a:bodyPr>
          <a:lstStyle/>
          <a:p>
            <a:pPr marL="0" indent="0">
              <a:buNone/>
            </a:pPr>
            <a:r>
              <a:rPr kumimoji="1" lang="ja-JP" altLang="en-US" sz="2100" dirty="0" smtClean="0"/>
              <a:t>（</a:t>
            </a:r>
            <a:r>
              <a:rPr kumimoji="1" lang="en-US" altLang="ja-JP" sz="2100" dirty="0" smtClean="0"/>
              <a:t>2</a:t>
            </a:r>
            <a:r>
              <a:rPr kumimoji="1" lang="ja-JP" altLang="en-US" sz="2100" dirty="0" smtClean="0"/>
              <a:t>）</a:t>
            </a:r>
            <a:r>
              <a:rPr lang="en-US" altLang="ja-JP" sz="2100" dirty="0"/>
              <a:t>Estimate and evaluate risk again by assuming the implementation of the additional risk reduction measures (Part 3</a:t>
            </a:r>
            <a:r>
              <a:rPr lang="en-US" altLang="ja-JP" sz="2100" dirty="0" smtClean="0"/>
              <a:t>)</a:t>
            </a:r>
            <a:endParaRPr kumimoji="1" lang="ja-JP" altLang="en-US" sz="2100" dirty="0" smtClean="0"/>
          </a:p>
          <a:p>
            <a:pPr marL="360000" indent="-216000">
              <a:buNone/>
            </a:pPr>
            <a:r>
              <a:rPr lang="en-US" altLang="ja-JP" sz="2100" dirty="0" err="1" smtClean="0"/>
              <a:t>i</a:t>
            </a:r>
            <a:r>
              <a:rPr lang="ja-JP" altLang="en-US" sz="2100" dirty="0" smtClean="0"/>
              <a:t>）</a:t>
            </a:r>
            <a:r>
              <a:rPr lang="en-US" altLang="ja-JP" sz="2100" dirty="0"/>
              <a:t>Since the probability of the V109 open by a mistake decreases with </a:t>
            </a:r>
            <a:r>
              <a:rPr lang="en-US" altLang="ja-JP" sz="2100" dirty="0" smtClean="0"/>
              <a:t>the </a:t>
            </a:r>
            <a:r>
              <a:rPr lang="en-US" altLang="ja-JP" sz="2100" dirty="0"/>
              <a:t>installation of interlock, frequency of hazard decreases </a:t>
            </a:r>
            <a:r>
              <a:rPr lang="en-US" altLang="ja-JP" sz="2100" dirty="0" smtClean="0"/>
              <a:t>to </a:t>
            </a:r>
            <a:r>
              <a:rPr lang="ja-JP" altLang="en-US" sz="2100" dirty="0" smtClean="0">
                <a:solidFill>
                  <a:srgbClr val="FF0000"/>
                </a:solidFill>
              </a:rPr>
              <a:t>“</a:t>
            </a:r>
            <a:r>
              <a:rPr lang="en-US" altLang="ja-JP" sz="2100" dirty="0" smtClean="0">
                <a:solidFill>
                  <a:srgbClr val="FF0000"/>
                </a:solidFill>
              </a:rPr>
              <a:t>Rare (</a:t>
            </a:r>
            <a:r>
              <a:rPr lang="ja-JP" altLang="en-US" sz="2100" dirty="0" smtClean="0">
                <a:solidFill>
                  <a:srgbClr val="FF0000"/>
                </a:solidFill>
              </a:rPr>
              <a:t>○</a:t>
            </a:r>
            <a:r>
              <a:rPr lang="en-US" altLang="ja-JP" sz="2100" dirty="0" smtClean="0">
                <a:solidFill>
                  <a:srgbClr val="FF0000"/>
                </a:solidFill>
              </a:rPr>
              <a:t>)”</a:t>
            </a:r>
            <a:r>
              <a:rPr lang="en-US" altLang="ja-JP" sz="2100" dirty="0" smtClean="0"/>
              <a:t>. Severity </a:t>
            </a:r>
            <a:r>
              <a:rPr lang="en-US" altLang="ja-JP" sz="2100" dirty="0"/>
              <a:t>of </a:t>
            </a:r>
            <a:r>
              <a:rPr lang="en-US" altLang="ja-JP" sz="2100" dirty="0" smtClean="0"/>
              <a:t>hazard does not change with </a:t>
            </a:r>
            <a:r>
              <a:rPr lang="ja-JP" altLang="en-US" sz="2100" dirty="0" smtClean="0">
                <a:solidFill>
                  <a:srgbClr val="FF0000"/>
                </a:solidFill>
              </a:rPr>
              <a:t>“</a:t>
            </a:r>
            <a:r>
              <a:rPr lang="en-US" altLang="ja-JP" sz="2100" dirty="0" smtClean="0">
                <a:solidFill>
                  <a:srgbClr val="FF0000"/>
                </a:solidFill>
              </a:rPr>
              <a:t>Fatal / serious (×)”</a:t>
            </a:r>
            <a:r>
              <a:rPr lang="en-US" altLang="ja-JP" sz="2100" dirty="0" smtClean="0"/>
              <a:t>. Risk </a:t>
            </a:r>
            <a:r>
              <a:rPr lang="en-US" altLang="ja-JP" sz="2100" dirty="0"/>
              <a:t>level is </a:t>
            </a:r>
            <a:r>
              <a:rPr lang="en-US" altLang="ja-JP" sz="2100" dirty="0" smtClean="0">
                <a:solidFill>
                  <a:srgbClr val="FF0000"/>
                </a:solidFill>
                <a:latin typeface="+mn-ea"/>
              </a:rPr>
              <a:t>Ⅱ</a:t>
            </a:r>
            <a:r>
              <a:rPr lang="en-US" altLang="ja-JP" sz="2100" dirty="0" smtClean="0"/>
              <a:t>.</a:t>
            </a:r>
            <a:endParaRPr lang="ja-JP" altLang="en-US" sz="2100" dirty="0"/>
          </a:p>
          <a:p>
            <a:pPr marL="360000" indent="-216000">
              <a:buNone/>
            </a:pPr>
            <a:r>
              <a:rPr lang="en-US" altLang="ja-JP" sz="2100" dirty="0" smtClean="0"/>
              <a:t>ii</a:t>
            </a:r>
            <a:r>
              <a:rPr lang="ja-JP" altLang="en-US" sz="2100" dirty="0" smtClean="0"/>
              <a:t>）</a:t>
            </a:r>
            <a:r>
              <a:rPr lang="en-US" altLang="ja-JP" sz="2100" dirty="0" smtClean="0"/>
              <a:t>Since </a:t>
            </a:r>
            <a:r>
              <a:rPr lang="en-US" altLang="ja-JP" sz="2100" dirty="0"/>
              <a:t>V109 open is detected, and valves will be exchanged if leakage is found,  frequency of hazard decreases to </a:t>
            </a:r>
            <a:r>
              <a:rPr lang="ja-JP" altLang="en-US" sz="2100" dirty="0" smtClean="0">
                <a:solidFill>
                  <a:srgbClr val="FF0000"/>
                </a:solidFill>
              </a:rPr>
              <a:t>“</a:t>
            </a:r>
            <a:r>
              <a:rPr lang="en-US" altLang="ja-JP" sz="2100" dirty="0" smtClean="0">
                <a:solidFill>
                  <a:srgbClr val="FF0000"/>
                </a:solidFill>
              </a:rPr>
              <a:t>Rare (</a:t>
            </a:r>
            <a:r>
              <a:rPr lang="ja-JP" altLang="en-US" sz="2100" dirty="0" smtClean="0">
                <a:solidFill>
                  <a:srgbClr val="FF0000"/>
                </a:solidFill>
              </a:rPr>
              <a:t>○</a:t>
            </a:r>
            <a:r>
              <a:rPr lang="en-US" altLang="ja-JP" sz="2100" dirty="0" smtClean="0">
                <a:solidFill>
                  <a:srgbClr val="FF0000"/>
                </a:solidFill>
              </a:rPr>
              <a:t>)”</a:t>
            </a:r>
            <a:r>
              <a:rPr lang="en-US" altLang="ja-JP" sz="2100" dirty="0" smtClean="0"/>
              <a:t>.  Severity </a:t>
            </a:r>
            <a:r>
              <a:rPr lang="en-US" altLang="ja-JP" sz="2100" dirty="0"/>
              <a:t>of </a:t>
            </a:r>
            <a:r>
              <a:rPr lang="en-US" altLang="ja-JP" sz="2100" dirty="0" smtClean="0"/>
              <a:t>hazard does not change with </a:t>
            </a:r>
            <a:r>
              <a:rPr lang="ja-JP" altLang="en-US" sz="2100" dirty="0" smtClean="0">
                <a:solidFill>
                  <a:srgbClr val="FF0000"/>
                </a:solidFill>
              </a:rPr>
              <a:t>“</a:t>
            </a:r>
            <a:r>
              <a:rPr lang="en-US" altLang="ja-JP" sz="2100" dirty="0" smtClean="0">
                <a:solidFill>
                  <a:srgbClr val="FF0000"/>
                </a:solidFill>
              </a:rPr>
              <a:t>Fatal / serious (×)”</a:t>
            </a:r>
            <a:r>
              <a:rPr lang="en-US" altLang="ja-JP" sz="2100" dirty="0" smtClean="0"/>
              <a:t>.Risk </a:t>
            </a:r>
            <a:r>
              <a:rPr lang="en-US" altLang="ja-JP" sz="2100" dirty="0"/>
              <a:t>level is </a:t>
            </a:r>
            <a:r>
              <a:rPr lang="en-US" altLang="ja-JP" sz="2100" dirty="0" smtClean="0">
                <a:solidFill>
                  <a:srgbClr val="FF0000"/>
                </a:solidFill>
                <a:latin typeface="+mn-ea"/>
              </a:rPr>
              <a:t>Ⅱ</a:t>
            </a:r>
            <a:r>
              <a:rPr lang="en-US" altLang="ja-JP" sz="2100" dirty="0" smtClean="0"/>
              <a:t>.</a:t>
            </a:r>
            <a:endParaRPr lang="ja-JP" altLang="en-US" sz="2100" dirty="0"/>
          </a:p>
          <a:p>
            <a:pPr marL="360000" indent="-216000">
              <a:buNone/>
            </a:pPr>
            <a:r>
              <a:rPr lang="en-US" altLang="ja-JP" sz="2100" dirty="0" smtClean="0"/>
              <a:t>iii</a:t>
            </a:r>
            <a:r>
              <a:rPr lang="ja-JP" altLang="en-US" sz="2100" dirty="0" smtClean="0"/>
              <a:t>）</a:t>
            </a:r>
            <a:r>
              <a:rPr lang="en-US" altLang="ja-JP" sz="2100" dirty="0"/>
              <a:t> Since the operation probability when the oxygen concentration in T100 is high decreases with the installation of interlock, frequency of hazard decreases </a:t>
            </a:r>
            <a:r>
              <a:rPr lang="en-US" altLang="ja-JP" sz="2100" dirty="0" smtClean="0"/>
              <a:t>to </a:t>
            </a:r>
            <a:r>
              <a:rPr lang="ja-JP" altLang="en-US" sz="2100" dirty="0" smtClean="0">
                <a:solidFill>
                  <a:srgbClr val="FF0000"/>
                </a:solidFill>
              </a:rPr>
              <a:t>“</a:t>
            </a:r>
            <a:r>
              <a:rPr lang="en-US" altLang="ja-JP" sz="2100" dirty="0" smtClean="0">
                <a:solidFill>
                  <a:srgbClr val="FF0000"/>
                </a:solidFill>
              </a:rPr>
              <a:t>Rare (</a:t>
            </a:r>
            <a:r>
              <a:rPr lang="ja-JP" altLang="en-US" sz="2100" dirty="0" smtClean="0">
                <a:solidFill>
                  <a:srgbClr val="FF0000"/>
                </a:solidFill>
              </a:rPr>
              <a:t>○</a:t>
            </a:r>
            <a:r>
              <a:rPr lang="en-US" altLang="ja-JP" sz="2100" dirty="0" smtClean="0">
                <a:solidFill>
                  <a:srgbClr val="FF0000"/>
                </a:solidFill>
              </a:rPr>
              <a:t>)”</a:t>
            </a:r>
            <a:r>
              <a:rPr lang="en-US" altLang="ja-JP" sz="2100" dirty="0" smtClean="0"/>
              <a:t>. Severity </a:t>
            </a:r>
            <a:r>
              <a:rPr lang="en-US" altLang="ja-JP" sz="2100" dirty="0"/>
              <a:t>of </a:t>
            </a:r>
            <a:r>
              <a:rPr lang="en-US" altLang="ja-JP" sz="2100" dirty="0" smtClean="0"/>
              <a:t>hazard does not change with </a:t>
            </a:r>
            <a:r>
              <a:rPr lang="ja-JP" altLang="en-US" sz="2100" dirty="0" smtClean="0">
                <a:solidFill>
                  <a:srgbClr val="FF0000"/>
                </a:solidFill>
              </a:rPr>
              <a:t>“</a:t>
            </a:r>
            <a:r>
              <a:rPr lang="en-US" altLang="ja-JP" sz="2100" dirty="0" smtClean="0">
                <a:solidFill>
                  <a:srgbClr val="FF0000"/>
                </a:solidFill>
              </a:rPr>
              <a:t>Fatal / serious (×)”</a:t>
            </a:r>
            <a:r>
              <a:rPr lang="en-US" altLang="ja-JP" sz="2100" dirty="0" smtClean="0"/>
              <a:t>. Risk </a:t>
            </a:r>
            <a:r>
              <a:rPr lang="en-US" altLang="ja-JP" sz="2100" dirty="0"/>
              <a:t>level is </a:t>
            </a:r>
            <a:r>
              <a:rPr lang="en-US" altLang="ja-JP" sz="2100" dirty="0" smtClean="0">
                <a:solidFill>
                  <a:srgbClr val="FF0000"/>
                </a:solidFill>
                <a:latin typeface="+mn-ea"/>
              </a:rPr>
              <a:t>Ⅱ</a:t>
            </a:r>
            <a:r>
              <a:rPr lang="en-US" altLang="ja-JP" sz="2100" dirty="0" smtClean="0"/>
              <a:t>.</a:t>
            </a:r>
            <a:endParaRPr lang="ja-JP" altLang="en-US" sz="2100" dirty="0"/>
          </a:p>
          <a:p>
            <a:pPr marL="360000" indent="-216000">
              <a:buNone/>
            </a:pPr>
            <a:r>
              <a:rPr lang="en-US" altLang="ja-JP" sz="2100" dirty="0" smtClean="0"/>
              <a:t>iv</a:t>
            </a:r>
            <a:r>
              <a:rPr lang="ja-JP" altLang="en-US" sz="2100" dirty="0" smtClean="0"/>
              <a:t>）</a:t>
            </a:r>
            <a:r>
              <a:rPr lang="en-US" altLang="ja-JP" sz="2100" dirty="0"/>
              <a:t> Since the breakage probability of T100 decreases with the installation of explosion venting, the frequency of hazard decreases to </a:t>
            </a:r>
            <a:r>
              <a:rPr lang="ja-JP" altLang="en-US" sz="2100" dirty="0" smtClean="0">
                <a:solidFill>
                  <a:srgbClr val="FF0000"/>
                </a:solidFill>
              </a:rPr>
              <a:t>“</a:t>
            </a:r>
            <a:r>
              <a:rPr lang="en-US" altLang="ja-JP" sz="2100" dirty="0" smtClean="0">
                <a:solidFill>
                  <a:srgbClr val="FF0000"/>
                </a:solidFill>
              </a:rPr>
              <a:t>Rare (</a:t>
            </a:r>
            <a:r>
              <a:rPr lang="ja-JP" altLang="en-US" sz="2100" dirty="0" smtClean="0">
                <a:solidFill>
                  <a:srgbClr val="FF0000"/>
                </a:solidFill>
              </a:rPr>
              <a:t>○</a:t>
            </a:r>
            <a:r>
              <a:rPr lang="en-US" altLang="ja-JP" sz="2100" dirty="0" smtClean="0">
                <a:solidFill>
                  <a:srgbClr val="FF0000"/>
                </a:solidFill>
              </a:rPr>
              <a:t>)”</a:t>
            </a:r>
            <a:r>
              <a:rPr lang="en-US" altLang="ja-JP" sz="2100" dirty="0" smtClean="0"/>
              <a:t>. Severity </a:t>
            </a:r>
            <a:r>
              <a:rPr lang="en-US" altLang="ja-JP" sz="2100" dirty="0"/>
              <a:t>of </a:t>
            </a:r>
            <a:r>
              <a:rPr lang="en-US" altLang="ja-JP" sz="2100" dirty="0" smtClean="0"/>
              <a:t>hazard does not change with </a:t>
            </a:r>
            <a:r>
              <a:rPr lang="ja-JP" altLang="en-US" sz="2100" dirty="0" smtClean="0">
                <a:solidFill>
                  <a:srgbClr val="FF0000"/>
                </a:solidFill>
              </a:rPr>
              <a:t>“</a:t>
            </a:r>
            <a:r>
              <a:rPr lang="en-US" altLang="ja-JP" sz="2100" dirty="0" smtClean="0">
                <a:solidFill>
                  <a:srgbClr val="FF0000"/>
                </a:solidFill>
              </a:rPr>
              <a:t>Fatal / serious (×)”</a:t>
            </a:r>
            <a:r>
              <a:rPr lang="en-US" altLang="ja-JP" sz="2100" dirty="0" smtClean="0"/>
              <a:t>. Risk </a:t>
            </a:r>
            <a:r>
              <a:rPr lang="en-US" altLang="ja-JP" sz="2100" dirty="0"/>
              <a:t>level is </a:t>
            </a:r>
            <a:r>
              <a:rPr lang="en-US" altLang="ja-JP" sz="2100" dirty="0">
                <a:solidFill>
                  <a:srgbClr val="FF0000"/>
                </a:solidFill>
                <a:latin typeface="+mn-ea"/>
              </a:rPr>
              <a:t>Ⅱ</a:t>
            </a:r>
            <a:r>
              <a:rPr lang="en-US" altLang="ja-JP" sz="2100" dirty="0"/>
              <a:t>.</a:t>
            </a:r>
            <a:endParaRPr lang="ja-JP" altLang="en-US" sz="2100" dirty="0" smtClean="0"/>
          </a:p>
          <a:p>
            <a:pPr marL="0" indent="0">
              <a:buNone/>
            </a:pPr>
            <a:r>
              <a:rPr lang="en-US" altLang="ja-JP" sz="2100" dirty="0" smtClean="0"/>
              <a:t>※</a:t>
            </a:r>
            <a:r>
              <a:rPr lang="ja-JP" altLang="ja-JP" sz="2100" dirty="0"/>
              <a:t> </a:t>
            </a:r>
            <a:r>
              <a:rPr lang="en-US" altLang="ja-JP" sz="2100" dirty="0" smtClean="0"/>
              <a:t>Note that measures </a:t>
            </a:r>
            <a:r>
              <a:rPr lang="en-US" altLang="ja-JP" sz="2100" dirty="0"/>
              <a:t>other </a:t>
            </a:r>
            <a:r>
              <a:rPr lang="en-US" altLang="ja-JP" sz="2100" dirty="0" smtClean="0"/>
              <a:t>than </a:t>
            </a:r>
            <a:r>
              <a:rPr lang="ja-JP" altLang="ja-JP" sz="2100" dirty="0" smtClean="0"/>
              <a:t>【</a:t>
            </a:r>
            <a:r>
              <a:rPr lang="en-US" altLang="ja-JP" sz="2100" dirty="0" smtClean="0"/>
              <a:t>A)Intrinsic </a:t>
            </a:r>
            <a:r>
              <a:rPr lang="en-US" altLang="ja-JP" sz="2100" dirty="0"/>
              <a:t>safety measure</a:t>
            </a:r>
            <a:r>
              <a:rPr lang="ja-JP" altLang="ja-JP" sz="2100" dirty="0" smtClean="0"/>
              <a:t>】</a:t>
            </a:r>
            <a:r>
              <a:rPr lang="en-US" altLang="ja-JP" sz="2100" dirty="0"/>
              <a:t> only decrease </a:t>
            </a:r>
            <a:r>
              <a:rPr lang="en-US" altLang="ja-JP" sz="2100" dirty="0" smtClean="0"/>
              <a:t>frequency </a:t>
            </a:r>
            <a:r>
              <a:rPr lang="en-US" altLang="ja-JP" sz="2100" dirty="0"/>
              <a:t>of hazard</a:t>
            </a:r>
            <a:r>
              <a:rPr lang="en-US" altLang="ja-JP" sz="2100" dirty="0" smtClean="0"/>
              <a:t>, </a:t>
            </a:r>
            <a:r>
              <a:rPr lang="en-US" altLang="ja-JP" sz="2100" dirty="0"/>
              <a:t>and </a:t>
            </a:r>
            <a:r>
              <a:rPr lang="en-US" altLang="ja-JP" sz="2100" dirty="0">
                <a:solidFill>
                  <a:srgbClr val="FF0000"/>
                </a:solidFill>
              </a:rPr>
              <a:t>do not </a:t>
            </a:r>
            <a:r>
              <a:rPr lang="en-US" altLang="ja-JP" sz="2100" dirty="0" smtClean="0">
                <a:solidFill>
                  <a:srgbClr val="FF0000"/>
                </a:solidFill>
              </a:rPr>
              <a:t>change severity </a:t>
            </a:r>
            <a:r>
              <a:rPr lang="en-US" altLang="ja-JP" sz="2100" dirty="0">
                <a:solidFill>
                  <a:srgbClr val="FF0000"/>
                </a:solidFill>
              </a:rPr>
              <a:t>of </a:t>
            </a:r>
            <a:r>
              <a:rPr lang="en-US" altLang="ja-JP" sz="2100" dirty="0" smtClean="0">
                <a:solidFill>
                  <a:srgbClr val="FF0000"/>
                </a:solidFill>
              </a:rPr>
              <a:t>hazard</a:t>
            </a:r>
            <a:r>
              <a:rPr lang="en-US" altLang="ja-JP" sz="2100" dirty="0" smtClean="0"/>
              <a:t>.</a:t>
            </a:r>
            <a:endParaRPr lang="ja-JP" altLang="en-US" sz="2100" dirty="0"/>
          </a:p>
        </p:txBody>
      </p:sp>
    </p:spTree>
    <p:extLst>
      <p:ext uri="{BB962C8B-B14F-4D97-AF65-F5344CB8AC3E}">
        <p14:creationId xmlns:p14="http://schemas.microsoft.com/office/powerpoint/2010/main" val="37318863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2"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2"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1+#ppt_w/2"/>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コンテンツ プレースホルダー 3"/>
          <p:cNvPicPr>
            <a:picLocks noGrp="1"/>
          </p:cNvPicPr>
          <p:nvPr>
            <p:ph idx="1"/>
          </p:nvPr>
        </p:nvPicPr>
        <p:blipFill>
          <a:blip r:embed="rId3">
            <a:extLst>
              <a:ext uri="{28A0092B-C50C-407E-A947-70E740481C1C}">
                <a14:useLocalDpi xmlns:a14="http://schemas.microsoft.com/office/drawing/2010/main" val="0"/>
              </a:ext>
            </a:extLst>
          </a:blip>
          <a:stretch>
            <a:fillRect/>
          </a:stretch>
        </p:blipFill>
        <p:spPr bwMode="auto">
          <a:xfrm>
            <a:off x="1298747" y="1430697"/>
            <a:ext cx="6427146" cy="5199610"/>
          </a:xfrm>
          <a:prstGeom prst="rect">
            <a:avLst/>
          </a:prstGeom>
          <a:noFill/>
          <a:ln>
            <a:noFill/>
          </a:ln>
        </p:spPr>
      </p:pic>
      <p:sp>
        <p:nvSpPr>
          <p:cNvPr id="9" name="テキスト ボックス 8"/>
          <p:cNvSpPr txBox="1"/>
          <p:nvPr/>
        </p:nvSpPr>
        <p:spPr>
          <a:xfrm>
            <a:off x="2308784" y="623062"/>
            <a:ext cx="6727640" cy="646331"/>
          </a:xfrm>
          <a:prstGeom prst="rect">
            <a:avLst/>
          </a:prstGeom>
          <a:noFill/>
        </p:spPr>
        <p:txBody>
          <a:bodyPr wrap="square" rtlCol="0">
            <a:spAutoFit/>
          </a:bodyPr>
          <a:lstStyle/>
          <a:p>
            <a:r>
              <a:rPr kumimoji="1" lang="en-US" altLang="ja-JP" sz="3600" dirty="0" smtClean="0">
                <a:latin typeface="Arial" panose="020B0604020202020204" pitchFamily="34" charset="0"/>
                <a:cs typeface="Arial" panose="020B0604020202020204" pitchFamily="34" charset="0"/>
              </a:rPr>
              <a:t>2.Operation</a:t>
            </a:r>
            <a:r>
              <a:rPr kumimoji="1" lang="ja-JP" altLang="en-US" sz="2000" dirty="0" smtClean="0">
                <a:latin typeface="Arial" panose="020B0604020202020204" pitchFamily="34" charset="0"/>
                <a:cs typeface="Arial" panose="020B0604020202020204" pitchFamily="34" charset="0"/>
              </a:rPr>
              <a:t>    </a:t>
            </a:r>
            <a:r>
              <a:rPr kumimoji="1" lang="en-US" altLang="ja-JP" sz="2000" dirty="0" smtClean="0">
                <a:latin typeface="Arial" panose="020B0604020202020204" pitchFamily="34" charset="0"/>
                <a:cs typeface="Arial" panose="020B0604020202020204" pitchFamily="34" charset="0"/>
              </a:rPr>
              <a:t>Loading    Mixing    Unloading</a:t>
            </a:r>
            <a:endParaRPr kumimoji="1" lang="ja-JP" altLang="en-US" sz="2000" dirty="0">
              <a:latin typeface="Arial" panose="020B0604020202020204" pitchFamily="34" charset="0"/>
              <a:cs typeface="Arial" panose="020B0604020202020204" pitchFamily="34" charset="0"/>
            </a:endParaRPr>
          </a:p>
        </p:txBody>
      </p:sp>
      <p:sp>
        <p:nvSpPr>
          <p:cNvPr id="12" name="右矢印吹き出し 11"/>
          <p:cNvSpPr/>
          <p:nvPr/>
        </p:nvSpPr>
        <p:spPr>
          <a:xfrm>
            <a:off x="460750" y="3470295"/>
            <a:ext cx="3857046" cy="1581124"/>
          </a:xfrm>
          <a:prstGeom prst="rightArrowCallout">
            <a:avLst>
              <a:gd name="adj1" fmla="val 25000"/>
              <a:gd name="adj2" fmla="val 25000"/>
              <a:gd name="adj3" fmla="val 25000"/>
              <a:gd name="adj4" fmla="val 87122"/>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smtClean="0">
                <a:solidFill>
                  <a:schemeClr val="tx1"/>
                </a:solidFill>
                <a:latin typeface="Arial" panose="020B0604020202020204" pitchFamily="34" charset="0"/>
                <a:cs typeface="Arial" panose="020B0604020202020204" pitchFamily="34" charset="0"/>
              </a:rPr>
              <a:t>①</a:t>
            </a:r>
            <a:r>
              <a:rPr kumimoji="1" lang="en-US" altLang="ja-JP" sz="2400" dirty="0" smtClean="0">
                <a:solidFill>
                  <a:schemeClr val="tx1"/>
                </a:solidFill>
                <a:latin typeface="Arial" panose="020B0604020202020204" pitchFamily="34" charset="0"/>
                <a:cs typeface="Arial" panose="020B0604020202020204" pitchFamily="34" charset="0"/>
              </a:rPr>
              <a:t>Loading of main material by valve operation via the measurement tank</a:t>
            </a:r>
            <a:endParaRPr kumimoji="1" lang="ja-JP" altLang="en-US" sz="2400" dirty="0">
              <a:solidFill>
                <a:schemeClr val="tx1"/>
              </a:solidFill>
              <a:latin typeface="Arial" panose="020B0604020202020204" pitchFamily="34" charset="0"/>
              <a:cs typeface="Arial" panose="020B0604020202020204" pitchFamily="34" charset="0"/>
            </a:endParaRPr>
          </a:p>
        </p:txBody>
      </p:sp>
      <p:sp>
        <p:nvSpPr>
          <p:cNvPr id="11" name="右矢印 10"/>
          <p:cNvSpPr/>
          <p:nvPr/>
        </p:nvSpPr>
        <p:spPr>
          <a:xfrm>
            <a:off x="2110907" y="3011821"/>
            <a:ext cx="1985230" cy="653930"/>
          </a:xfrm>
          <a:prstGeom prst="rightArrow">
            <a:avLst/>
          </a:prstGeom>
          <a:solidFill>
            <a:schemeClr val="bg1">
              <a:lumMod val="85000"/>
            </a:schemeClr>
          </a:solid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r>
              <a:rPr kumimoji="1" lang="ja-JP" altLang="en-US" dirty="0" smtClean="0">
                <a:latin typeface="Arial" panose="020B0604020202020204" pitchFamily="34" charset="0"/>
                <a:cs typeface="Arial" panose="020B0604020202020204" pitchFamily="34" charset="0"/>
              </a:rPr>
              <a:t>Ｎ</a:t>
            </a:r>
            <a:r>
              <a:rPr kumimoji="1" lang="en-US" altLang="ja-JP" sz="1050" dirty="0" smtClean="0">
                <a:latin typeface="Arial" panose="020B0604020202020204" pitchFamily="34" charset="0"/>
                <a:cs typeface="Arial" panose="020B0604020202020204" pitchFamily="34" charset="0"/>
              </a:rPr>
              <a:t>2</a:t>
            </a:r>
            <a:endParaRPr kumimoji="1" lang="ja-JP" altLang="en-US" dirty="0">
              <a:latin typeface="Arial" panose="020B0604020202020204" pitchFamily="34" charset="0"/>
              <a:cs typeface="Arial" panose="020B0604020202020204" pitchFamily="34" charset="0"/>
            </a:endParaRPr>
          </a:p>
        </p:txBody>
      </p:sp>
      <p:sp>
        <p:nvSpPr>
          <p:cNvPr id="13" name="右矢印 12"/>
          <p:cNvSpPr/>
          <p:nvPr/>
        </p:nvSpPr>
        <p:spPr>
          <a:xfrm>
            <a:off x="1941526" y="1720869"/>
            <a:ext cx="1985230" cy="695846"/>
          </a:xfrm>
          <a:prstGeom prst="rightArrow">
            <a:avLst/>
          </a:prstGeom>
          <a:solidFill>
            <a:schemeClr val="bg1">
              <a:lumMod val="85000"/>
            </a:schemeClr>
          </a:solid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r>
              <a:rPr kumimoji="1" lang="en-US" altLang="ja-JP" dirty="0" smtClean="0">
                <a:latin typeface="Arial" panose="020B0604020202020204" pitchFamily="34" charset="0"/>
                <a:cs typeface="Arial" panose="020B0604020202020204" pitchFamily="34" charset="0"/>
              </a:rPr>
              <a:t>Main material</a:t>
            </a:r>
            <a:endParaRPr kumimoji="1" lang="ja-JP" altLang="en-US" dirty="0">
              <a:latin typeface="Arial" panose="020B0604020202020204" pitchFamily="34" charset="0"/>
              <a:cs typeface="Arial" panose="020B0604020202020204" pitchFamily="34" charset="0"/>
            </a:endParaRPr>
          </a:p>
        </p:txBody>
      </p:sp>
      <p:sp>
        <p:nvSpPr>
          <p:cNvPr id="14" name="左矢印吹き出し 13"/>
          <p:cNvSpPr/>
          <p:nvPr/>
        </p:nvSpPr>
        <p:spPr>
          <a:xfrm>
            <a:off x="4603672" y="3815661"/>
            <a:ext cx="3852000" cy="914400"/>
          </a:xfrm>
          <a:prstGeom prst="leftArrowCallout">
            <a:avLst>
              <a:gd name="adj1" fmla="val 25000"/>
              <a:gd name="adj2" fmla="val 25000"/>
              <a:gd name="adj3" fmla="val 25000"/>
              <a:gd name="adj4" fmla="val 85407"/>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smtClean="0">
                <a:solidFill>
                  <a:schemeClr val="tx1"/>
                </a:solidFill>
                <a:latin typeface="Arial" panose="020B0604020202020204" pitchFamily="34" charset="0"/>
                <a:cs typeface="Arial" panose="020B0604020202020204" pitchFamily="34" charset="0"/>
              </a:rPr>
              <a:t>②</a:t>
            </a:r>
            <a:r>
              <a:rPr kumimoji="1" lang="en-US" altLang="ja-JP" sz="2400" dirty="0" smtClean="0">
                <a:solidFill>
                  <a:schemeClr val="tx1"/>
                </a:solidFill>
                <a:latin typeface="Arial" panose="020B0604020202020204" pitchFamily="34" charset="0"/>
                <a:cs typeface="Arial" panose="020B0604020202020204" pitchFamily="34" charset="0"/>
              </a:rPr>
              <a:t>Loading of auxiliary material</a:t>
            </a:r>
            <a:endParaRPr kumimoji="1" lang="ja-JP" altLang="en-US" sz="2400" dirty="0">
              <a:solidFill>
                <a:schemeClr val="tx1"/>
              </a:solidFill>
              <a:latin typeface="Arial" panose="020B0604020202020204" pitchFamily="34" charset="0"/>
              <a:cs typeface="Arial" panose="020B0604020202020204" pitchFamily="34" charset="0"/>
            </a:endParaRPr>
          </a:p>
        </p:txBody>
      </p:sp>
      <p:sp>
        <p:nvSpPr>
          <p:cNvPr id="15" name="テキスト ボックス 14"/>
          <p:cNvSpPr txBox="1"/>
          <p:nvPr/>
        </p:nvSpPr>
        <p:spPr>
          <a:xfrm>
            <a:off x="4739879" y="2567971"/>
            <a:ext cx="3239555" cy="646331"/>
          </a:xfrm>
          <a:prstGeom prst="rect">
            <a:avLst/>
          </a:prstGeom>
          <a:solidFill>
            <a:srgbClr val="FFFF00"/>
          </a:solidFill>
          <a:ln w="19050">
            <a:solidFill>
              <a:schemeClr val="tx1"/>
            </a:solidFill>
          </a:ln>
        </p:spPr>
        <p:txBody>
          <a:bodyPr wrap="square" rtlCol="0">
            <a:spAutoFit/>
          </a:bodyPr>
          <a:lstStyle/>
          <a:p>
            <a:r>
              <a:rPr kumimoji="1" lang="en-US" altLang="ja-JP" dirty="0" smtClean="0"/>
              <a:t>Open Manhole</a:t>
            </a:r>
            <a:r>
              <a:rPr lang="ja-JP" altLang="en-US" dirty="0"/>
              <a:t> </a:t>
            </a:r>
            <a:r>
              <a:rPr lang="en-US" altLang="ja-JP" dirty="0" smtClean="0"/>
              <a:t>and</a:t>
            </a:r>
            <a:endParaRPr kumimoji="1" lang="en-US" altLang="ja-JP" dirty="0" smtClean="0"/>
          </a:p>
          <a:p>
            <a:r>
              <a:rPr kumimoji="1" lang="en-US" altLang="ja-JP" dirty="0" smtClean="0"/>
              <a:t>Load to hopper by hand</a:t>
            </a:r>
            <a:endParaRPr kumimoji="1" lang="ja-JP" altLang="en-US" dirty="0"/>
          </a:p>
        </p:txBody>
      </p:sp>
      <p:sp>
        <p:nvSpPr>
          <p:cNvPr id="16" name="左矢印吹き出し 15"/>
          <p:cNvSpPr/>
          <p:nvPr/>
        </p:nvSpPr>
        <p:spPr>
          <a:xfrm>
            <a:off x="4607436" y="3816071"/>
            <a:ext cx="3852000" cy="914400"/>
          </a:xfrm>
          <a:prstGeom prst="leftArrowCallout">
            <a:avLst>
              <a:gd name="adj1" fmla="val 25000"/>
              <a:gd name="adj2" fmla="val 25000"/>
              <a:gd name="adj3" fmla="val 25000"/>
              <a:gd name="adj4" fmla="val 85407"/>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smtClean="0">
                <a:solidFill>
                  <a:schemeClr val="tx1"/>
                </a:solidFill>
                <a:latin typeface="Arial" panose="020B0604020202020204" pitchFamily="34" charset="0"/>
                <a:cs typeface="Arial" panose="020B0604020202020204" pitchFamily="34" charset="0"/>
              </a:rPr>
              <a:t>④</a:t>
            </a:r>
            <a:r>
              <a:rPr kumimoji="1" lang="en-US" altLang="ja-JP" sz="2400" dirty="0" smtClean="0">
                <a:solidFill>
                  <a:schemeClr val="tx1"/>
                </a:solidFill>
                <a:latin typeface="Arial" panose="020B0604020202020204" pitchFamily="34" charset="0"/>
                <a:cs typeface="Arial" panose="020B0604020202020204" pitchFamily="34" charset="0"/>
              </a:rPr>
              <a:t>Mixing: Operation of agitator (M100)</a:t>
            </a:r>
            <a:endParaRPr kumimoji="1" lang="ja-JP" altLang="en-US" sz="2400" dirty="0">
              <a:solidFill>
                <a:schemeClr val="tx1"/>
              </a:solidFill>
              <a:latin typeface="Arial" panose="020B0604020202020204" pitchFamily="34" charset="0"/>
              <a:cs typeface="Arial" panose="020B0604020202020204" pitchFamily="34" charset="0"/>
            </a:endParaRPr>
          </a:p>
        </p:txBody>
      </p:sp>
      <p:sp>
        <p:nvSpPr>
          <p:cNvPr id="17" name="左矢印吹き出し 16"/>
          <p:cNvSpPr/>
          <p:nvPr/>
        </p:nvSpPr>
        <p:spPr>
          <a:xfrm flipH="1">
            <a:off x="274916" y="5246875"/>
            <a:ext cx="4142221" cy="1550704"/>
          </a:xfrm>
          <a:prstGeom prst="leftArrowCallout">
            <a:avLst>
              <a:gd name="adj1" fmla="val 25000"/>
              <a:gd name="adj2" fmla="val 25000"/>
              <a:gd name="adj3" fmla="val 25000"/>
              <a:gd name="adj4" fmla="val 88661"/>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smtClean="0">
                <a:solidFill>
                  <a:schemeClr val="tx1"/>
                </a:solidFill>
                <a:latin typeface="Arial" panose="020B0604020202020204" pitchFamily="34" charset="0"/>
                <a:cs typeface="Arial" panose="020B0604020202020204" pitchFamily="34" charset="0"/>
              </a:rPr>
              <a:t>⑤</a:t>
            </a:r>
            <a:r>
              <a:rPr kumimoji="1" lang="en-US" altLang="ja-JP" sz="2400" dirty="0" smtClean="0">
                <a:solidFill>
                  <a:schemeClr val="tx1"/>
                </a:solidFill>
                <a:latin typeface="Arial" panose="020B0604020202020204" pitchFamily="34" charset="0"/>
                <a:cs typeface="Arial" panose="020B0604020202020204" pitchFamily="34" charset="0"/>
              </a:rPr>
              <a:t>Unloading: Checking of acceptance tank.</a:t>
            </a:r>
          </a:p>
          <a:p>
            <a:pPr algn="ctr"/>
            <a:r>
              <a:rPr lang="en-US" altLang="ja-JP" sz="2400" dirty="0" smtClean="0">
                <a:solidFill>
                  <a:schemeClr val="tx1"/>
                </a:solidFill>
                <a:latin typeface="Arial" panose="020B0604020202020204" pitchFamily="34" charset="0"/>
                <a:cs typeface="Arial" panose="020B0604020202020204" pitchFamily="34" charset="0"/>
              </a:rPr>
              <a:t>Unloading by valve operation</a:t>
            </a:r>
            <a:endParaRPr kumimoji="1" lang="ja-JP" altLang="en-US" sz="2400" dirty="0">
              <a:solidFill>
                <a:schemeClr val="tx1"/>
              </a:solidFill>
              <a:latin typeface="Arial" panose="020B0604020202020204" pitchFamily="34" charset="0"/>
              <a:cs typeface="Arial" panose="020B0604020202020204" pitchFamily="34" charset="0"/>
            </a:endParaRPr>
          </a:p>
        </p:txBody>
      </p:sp>
      <p:sp>
        <p:nvSpPr>
          <p:cNvPr id="20" name="テキスト ボックス 19"/>
          <p:cNvSpPr txBox="1"/>
          <p:nvPr/>
        </p:nvSpPr>
        <p:spPr>
          <a:xfrm>
            <a:off x="6362507" y="6028454"/>
            <a:ext cx="2287806" cy="646331"/>
          </a:xfrm>
          <a:prstGeom prst="rect">
            <a:avLst/>
          </a:prstGeom>
          <a:solidFill>
            <a:srgbClr val="FFFF00"/>
          </a:solidFill>
          <a:ln w="19050">
            <a:solidFill>
              <a:schemeClr val="tx1"/>
            </a:solidFill>
          </a:ln>
        </p:spPr>
        <p:txBody>
          <a:bodyPr wrap="none" rtlCol="0">
            <a:spAutoFit/>
          </a:bodyPr>
          <a:lstStyle/>
          <a:p>
            <a:r>
              <a:rPr kumimoji="1" lang="en-US" altLang="ja-JP" dirty="0" smtClean="0">
                <a:latin typeface="Arial" panose="020B0604020202020204" pitchFamily="34" charset="0"/>
                <a:cs typeface="Arial" panose="020B0604020202020204" pitchFamily="34" charset="0"/>
              </a:rPr>
              <a:t>End by timer.</a:t>
            </a:r>
            <a:endParaRPr kumimoji="1" lang="ja-JP" altLang="en-US" dirty="0" smtClean="0">
              <a:latin typeface="Arial" panose="020B0604020202020204" pitchFamily="34" charset="0"/>
              <a:cs typeface="Arial" panose="020B0604020202020204" pitchFamily="34" charset="0"/>
            </a:endParaRPr>
          </a:p>
          <a:p>
            <a:r>
              <a:rPr kumimoji="1" lang="en-US" altLang="ja-JP" dirty="0" smtClean="0">
                <a:latin typeface="Arial" panose="020B0604020202020204" pitchFamily="34" charset="0"/>
                <a:cs typeface="Arial" panose="020B0604020202020204" pitchFamily="34" charset="0"/>
              </a:rPr>
              <a:t>Checking by viewing</a:t>
            </a:r>
            <a:endParaRPr kumimoji="1" lang="ja-JP" altLang="en-US" dirty="0">
              <a:latin typeface="Arial" panose="020B0604020202020204" pitchFamily="34" charset="0"/>
              <a:cs typeface="Arial" panose="020B0604020202020204" pitchFamily="34" charset="0"/>
            </a:endParaRPr>
          </a:p>
        </p:txBody>
      </p:sp>
      <p:sp>
        <p:nvSpPr>
          <p:cNvPr id="8" name="左矢印吹き出し 7"/>
          <p:cNvSpPr/>
          <p:nvPr/>
        </p:nvSpPr>
        <p:spPr>
          <a:xfrm>
            <a:off x="4610204" y="3817472"/>
            <a:ext cx="3850932" cy="914400"/>
          </a:xfrm>
          <a:prstGeom prst="leftArrowCallout">
            <a:avLst>
              <a:gd name="adj1" fmla="val 25000"/>
              <a:gd name="adj2" fmla="val 25000"/>
              <a:gd name="adj3" fmla="val 25000"/>
              <a:gd name="adj4" fmla="val 86303"/>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smtClean="0">
                <a:solidFill>
                  <a:schemeClr val="tx1"/>
                </a:solidFill>
                <a:latin typeface="Arial" panose="020B0604020202020204" pitchFamily="34" charset="0"/>
                <a:cs typeface="Arial" panose="020B0604020202020204" pitchFamily="34" charset="0"/>
              </a:rPr>
              <a:t>③</a:t>
            </a:r>
            <a:r>
              <a:rPr kumimoji="1" lang="en-US" altLang="ja-JP" sz="2400" dirty="0" smtClean="0">
                <a:solidFill>
                  <a:schemeClr val="tx1"/>
                </a:solidFill>
                <a:latin typeface="Arial" panose="020B0604020202020204" pitchFamily="34" charset="0"/>
                <a:cs typeface="Arial" panose="020B0604020202020204" pitchFamily="34" charset="0"/>
              </a:rPr>
              <a:t>Nitrogen replacement</a:t>
            </a:r>
            <a:endParaRPr kumimoji="1" lang="ja-JP" altLang="en-US" sz="2400" dirty="0">
              <a:solidFill>
                <a:schemeClr val="tx1"/>
              </a:solidFill>
              <a:latin typeface="Arial" panose="020B0604020202020204" pitchFamily="34" charset="0"/>
              <a:cs typeface="Arial" panose="020B0604020202020204" pitchFamily="34" charset="0"/>
            </a:endParaRPr>
          </a:p>
        </p:txBody>
      </p:sp>
      <p:sp>
        <p:nvSpPr>
          <p:cNvPr id="21" name="右矢印 20"/>
          <p:cNvSpPr/>
          <p:nvPr/>
        </p:nvSpPr>
        <p:spPr>
          <a:xfrm>
            <a:off x="4605994" y="5793030"/>
            <a:ext cx="1334618" cy="653930"/>
          </a:xfrm>
          <a:prstGeom prst="rightArrow">
            <a:avLst/>
          </a:prstGeom>
          <a:solidFill>
            <a:schemeClr val="bg1">
              <a:lumMod val="85000"/>
            </a:schemeClr>
          </a:solid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r>
              <a:rPr kumimoji="1" lang="en-US" altLang="ja-JP" dirty="0" smtClean="0">
                <a:latin typeface="Arial" panose="020B0604020202020204" pitchFamily="34" charset="0"/>
                <a:cs typeface="Arial" panose="020B0604020202020204" pitchFamily="34" charset="0"/>
              </a:rPr>
              <a:t>Mixture</a:t>
            </a:r>
            <a:endParaRPr kumimoji="1" lang="ja-JP" altLang="en-US" dirty="0">
              <a:latin typeface="Arial" panose="020B0604020202020204" pitchFamily="34" charset="0"/>
              <a:cs typeface="Arial" panose="020B0604020202020204" pitchFamily="34" charset="0"/>
            </a:endParaRPr>
          </a:p>
        </p:txBody>
      </p:sp>
      <p:sp>
        <p:nvSpPr>
          <p:cNvPr id="3" name="角丸四角形 2"/>
          <p:cNvSpPr/>
          <p:nvPr/>
        </p:nvSpPr>
        <p:spPr>
          <a:xfrm>
            <a:off x="5002311" y="867266"/>
            <a:ext cx="1063807" cy="348792"/>
          </a:xfrm>
          <a:prstGeom prst="round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noFill/>
            </a:endParaRPr>
          </a:p>
        </p:txBody>
      </p:sp>
      <p:sp>
        <p:nvSpPr>
          <p:cNvPr id="18" name="角丸四角形 17"/>
          <p:cNvSpPr/>
          <p:nvPr/>
        </p:nvSpPr>
        <p:spPr>
          <a:xfrm>
            <a:off x="6179680" y="867266"/>
            <a:ext cx="848649" cy="348792"/>
          </a:xfrm>
          <a:prstGeom prst="round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noFill/>
            </a:endParaRPr>
          </a:p>
        </p:txBody>
      </p:sp>
      <p:sp>
        <p:nvSpPr>
          <p:cNvPr id="19" name="角丸四角形 18"/>
          <p:cNvSpPr/>
          <p:nvPr/>
        </p:nvSpPr>
        <p:spPr>
          <a:xfrm>
            <a:off x="7164405" y="867266"/>
            <a:ext cx="1304254" cy="348792"/>
          </a:xfrm>
          <a:prstGeom prst="round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noFill/>
            </a:endParaRPr>
          </a:p>
        </p:txBody>
      </p:sp>
      <p:sp>
        <p:nvSpPr>
          <p:cNvPr id="23" name="タイトル 1"/>
          <p:cNvSpPr txBox="1">
            <a:spLocks/>
          </p:cNvSpPr>
          <p:nvPr/>
        </p:nvSpPr>
        <p:spPr>
          <a:xfrm>
            <a:off x="1282845" y="48056"/>
            <a:ext cx="6443048" cy="511109"/>
          </a:xfrm>
          <a:prstGeom prst="rect">
            <a:avLst/>
          </a:prstGeom>
        </p:spPr>
        <p:txBody>
          <a:bodyPr vert="horz" lIns="91440" tIns="45720" rIns="91440" bIns="45720" rtlCol="0" anchor="t">
            <a:noAutofit/>
          </a:bodyPr>
          <a:lstStyle>
            <a:lvl1pPr algn="l" defTabSz="457200" rtl="0" eaLnBrk="1" latinLnBrk="0" hangingPunct="1">
              <a:spcBef>
                <a:spcPct val="0"/>
              </a:spcBef>
              <a:buNone/>
              <a:defRPr kumimoji="1" sz="3600" kern="1200">
                <a:solidFill>
                  <a:schemeClr val="tx1">
                    <a:lumMod val="85000"/>
                    <a:lumOff val="15000"/>
                  </a:schemeClr>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pPr algn="ctr"/>
            <a:r>
              <a:rPr lang="en-US" altLang="ja-JP" dirty="0" smtClean="0"/>
              <a:t>【</a:t>
            </a:r>
            <a:r>
              <a:rPr lang="en-US" altLang="ja-JP" dirty="0" smtClean="0">
                <a:latin typeface="Arial" panose="020B0604020202020204" pitchFamily="34" charset="0"/>
                <a:cs typeface="Arial" panose="020B0604020202020204" pitchFamily="34" charset="0"/>
              </a:rPr>
              <a:t>Summary of the Process</a:t>
            </a:r>
            <a:r>
              <a:rPr lang="en-US" altLang="ja-JP" dirty="0" smtClean="0"/>
              <a:t>】</a:t>
            </a:r>
            <a:endParaRPr lang="ja-JP" altLang="en-US" dirty="0"/>
          </a:p>
        </p:txBody>
      </p:sp>
    </p:spTree>
    <p:extLst>
      <p:ext uri="{BB962C8B-B14F-4D97-AF65-F5344CB8AC3E}">
        <p14:creationId xmlns:p14="http://schemas.microsoft.com/office/powerpoint/2010/main" val="3493630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1+#ppt_w/2"/>
                                          </p:val>
                                        </p:tav>
                                        <p:tav tm="100000">
                                          <p:val>
                                            <p:strVal val="#ppt_x"/>
                                          </p:val>
                                        </p:tav>
                                      </p:tavLst>
                                    </p:anim>
                                    <p:anim calcmode="lin" valueType="num">
                                      <p:cBhvr additive="base">
                                        <p:cTn id="8" dur="500" fill="hold"/>
                                        <p:tgtEl>
                                          <p:spTgt spid="9"/>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10" presetClass="entr" presetSubtype="0" fill="hold" grpId="1" nodeType="after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8" fill="hold" grpId="0" nodeType="clickEffect">
                                  <p:stCondLst>
                                    <p:cond delay="0"/>
                                  </p:stCondLst>
                                  <p:childTnLst>
                                    <p:set>
                                      <p:cBhvr>
                                        <p:cTn id="16" dur="1" fill="hold">
                                          <p:stCondLst>
                                            <p:cond delay="0"/>
                                          </p:stCondLst>
                                        </p:cTn>
                                        <p:tgtEl>
                                          <p:spTgt spid="12"/>
                                        </p:tgtEl>
                                        <p:attrNameLst>
                                          <p:attrName>style.visibility</p:attrName>
                                        </p:attrNameLst>
                                      </p:cBhvr>
                                      <p:to>
                                        <p:strVal val="visible"/>
                                      </p:to>
                                    </p:set>
                                    <p:anim calcmode="lin" valueType="num">
                                      <p:cBhvr additive="base">
                                        <p:cTn id="17" dur="500" fill="hold"/>
                                        <p:tgtEl>
                                          <p:spTgt spid="12"/>
                                        </p:tgtEl>
                                        <p:attrNameLst>
                                          <p:attrName>ppt_x</p:attrName>
                                        </p:attrNameLst>
                                      </p:cBhvr>
                                      <p:tavLst>
                                        <p:tav tm="0">
                                          <p:val>
                                            <p:strVal val="0-#ppt_w/2"/>
                                          </p:val>
                                        </p:tav>
                                        <p:tav tm="100000">
                                          <p:val>
                                            <p:strVal val="#ppt_x"/>
                                          </p:val>
                                        </p:tav>
                                      </p:tavLst>
                                    </p:anim>
                                    <p:anim calcmode="lin" valueType="num">
                                      <p:cBhvr additive="base">
                                        <p:cTn id="18" dur="500" fill="hold"/>
                                        <p:tgtEl>
                                          <p:spTgt spid="12"/>
                                        </p:tgtEl>
                                        <p:attrNameLst>
                                          <p:attrName>ppt_y</p:attrName>
                                        </p:attrNameLst>
                                      </p:cBhvr>
                                      <p:tavLst>
                                        <p:tav tm="0">
                                          <p:val>
                                            <p:strVal val="#ppt_y"/>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2" presetClass="entr" presetSubtype="8" repeatCount="3000" fill="hold" grpId="0" nodeType="clickEffect">
                                  <p:stCondLst>
                                    <p:cond delay="0"/>
                                  </p:stCondLst>
                                  <p:childTnLst>
                                    <p:set>
                                      <p:cBhvr>
                                        <p:cTn id="22" dur="1" fill="hold">
                                          <p:stCondLst>
                                            <p:cond delay="0"/>
                                          </p:stCondLst>
                                        </p:cTn>
                                        <p:tgtEl>
                                          <p:spTgt spid="13"/>
                                        </p:tgtEl>
                                        <p:attrNameLst>
                                          <p:attrName>style.visibility</p:attrName>
                                        </p:attrNameLst>
                                      </p:cBhvr>
                                      <p:to>
                                        <p:strVal val="visible"/>
                                      </p:to>
                                    </p:set>
                                    <p:animEffect transition="in" filter="wipe(left)">
                                      <p:cBhvr>
                                        <p:cTn id="23" dur="1000"/>
                                        <p:tgtEl>
                                          <p:spTgt spid="13"/>
                                        </p:tgtEl>
                                      </p:cBhvr>
                                    </p:animEffect>
                                  </p:childTnLst>
                                </p:cTn>
                              </p:par>
                            </p:childTnLst>
                          </p:cTn>
                        </p:par>
                        <p:par>
                          <p:cTn id="24" fill="hold">
                            <p:stCondLst>
                              <p:cond delay="3000"/>
                            </p:stCondLst>
                            <p:childTnLst>
                              <p:par>
                                <p:cTn id="25" presetID="10" presetClass="exit" presetSubtype="0" fill="hold" grpId="1" nodeType="afterEffect">
                                  <p:stCondLst>
                                    <p:cond delay="0"/>
                                  </p:stCondLst>
                                  <p:childTnLst>
                                    <p:animEffect transition="out" filter="fade">
                                      <p:cBhvr>
                                        <p:cTn id="26" dur="500"/>
                                        <p:tgtEl>
                                          <p:spTgt spid="13"/>
                                        </p:tgtEl>
                                      </p:cBhvr>
                                    </p:animEffect>
                                    <p:set>
                                      <p:cBhvr>
                                        <p:cTn id="27" dur="1" fill="hold">
                                          <p:stCondLst>
                                            <p:cond delay="499"/>
                                          </p:stCondLst>
                                        </p:cTn>
                                        <p:tgtEl>
                                          <p:spTgt spid="13"/>
                                        </p:tgtEl>
                                        <p:attrNameLst>
                                          <p:attrName>style.visibility</p:attrName>
                                        </p:attrNameLst>
                                      </p:cBhvr>
                                      <p:to>
                                        <p:strVal val="hidden"/>
                                      </p:to>
                                    </p:set>
                                  </p:childTnLst>
                                </p:cTn>
                              </p:par>
                            </p:childTnLst>
                          </p:cTn>
                        </p:par>
                      </p:childTnLst>
                    </p:cTn>
                  </p:par>
                  <p:par>
                    <p:cTn id="28" fill="hold">
                      <p:stCondLst>
                        <p:cond delay="indefinite"/>
                      </p:stCondLst>
                      <p:childTnLst>
                        <p:par>
                          <p:cTn id="29" fill="hold">
                            <p:stCondLst>
                              <p:cond delay="0"/>
                            </p:stCondLst>
                            <p:childTnLst>
                              <p:par>
                                <p:cTn id="30" presetID="2" presetClass="entr" presetSubtype="2" fill="hold" grpId="0" nodeType="clickEffect">
                                  <p:stCondLst>
                                    <p:cond delay="0"/>
                                  </p:stCondLst>
                                  <p:childTnLst>
                                    <p:set>
                                      <p:cBhvr>
                                        <p:cTn id="31" dur="1" fill="hold">
                                          <p:stCondLst>
                                            <p:cond delay="0"/>
                                          </p:stCondLst>
                                        </p:cTn>
                                        <p:tgtEl>
                                          <p:spTgt spid="14"/>
                                        </p:tgtEl>
                                        <p:attrNameLst>
                                          <p:attrName>style.visibility</p:attrName>
                                        </p:attrNameLst>
                                      </p:cBhvr>
                                      <p:to>
                                        <p:strVal val="visible"/>
                                      </p:to>
                                    </p:set>
                                    <p:anim calcmode="lin" valueType="num">
                                      <p:cBhvr additive="base">
                                        <p:cTn id="32" dur="500" fill="hold"/>
                                        <p:tgtEl>
                                          <p:spTgt spid="14"/>
                                        </p:tgtEl>
                                        <p:attrNameLst>
                                          <p:attrName>ppt_x</p:attrName>
                                        </p:attrNameLst>
                                      </p:cBhvr>
                                      <p:tavLst>
                                        <p:tav tm="0">
                                          <p:val>
                                            <p:strVal val="1+#ppt_w/2"/>
                                          </p:val>
                                        </p:tav>
                                        <p:tav tm="100000">
                                          <p:val>
                                            <p:strVal val="#ppt_x"/>
                                          </p:val>
                                        </p:tav>
                                      </p:tavLst>
                                    </p:anim>
                                    <p:anim calcmode="lin" valueType="num">
                                      <p:cBhvr additive="base">
                                        <p:cTn id="33" dur="500" fill="hold"/>
                                        <p:tgtEl>
                                          <p:spTgt spid="14"/>
                                        </p:tgtEl>
                                        <p:attrNameLst>
                                          <p:attrName>ppt_y</p:attrName>
                                        </p:attrNameLst>
                                      </p:cBhvr>
                                      <p:tavLst>
                                        <p:tav tm="0">
                                          <p:val>
                                            <p:strVal val="#ppt_y"/>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grpId="0" nodeType="clickEffect">
                                  <p:stCondLst>
                                    <p:cond delay="0"/>
                                  </p:stCondLst>
                                  <p:childTnLst>
                                    <p:set>
                                      <p:cBhvr>
                                        <p:cTn id="37" dur="1" fill="hold">
                                          <p:stCondLst>
                                            <p:cond delay="0"/>
                                          </p:stCondLst>
                                        </p:cTn>
                                        <p:tgtEl>
                                          <p:spTgt spid="15"/>
                                        </p:tgtEl>
                                        <p:attrNameLst>
                                          <p:attrName>style.visibility</p:attrName>
                                        </p:attrNameLst>
                                      </p:cBhvr>
                                      <p:to>
                                        <p:strVal val="visible"/>
                                      </p:to>
                                    </p:set>
                                    <p:animEffect transition="in" filter="fade">
                                      <p:cBhvr>
                                        <p:cTn id="38" dur="500"/>
                                        <p:tgtEl>
                                          <p:spTgt spid="15"/>
                                        </p:tgtEl>
                                      </p:cBhvr>
                                    </p:animEffect>
                                  </p:childTnLst>
                                </p:cTn>
                              </p:par>
                            </p:childTnLst>
                          </p:cTn>
                        </p:par>
                      </p:childTnLst>
                    </p:cTn>
                  </p:par>
                  <p:par>
                    <p:cTn id="39" fill="hold">
                      <p:stCondLst>
                        <p:cond delay="indefinite"/>
                      </p:stCondLst>
                      <p:childTnLst>
                        <p:par>
                          <p:cTn id="40" fill="hold">
                            <p:stCondLst>
                              <p:cond delay="0"/>
                            </p:stCondLst>
                            <p:childTnLst>
                              <p:par>
                                <p:cTn id="41" presetID="10" presetClass="exit" presetSubtype="0" fill="hold" grpId="1" nodeType="clickEffect">
                                  <p:stCondLst>
                                    <p:cond delay="0"/>
                                  </p:stCondLst>
                                  <p:childTnLst>
                                    <p:animEffect transition="out" filter="fade">
                                      <p:cBhvr>
                                        <p:cTn id="42" dur="500"/>
                                        <p:tgtEl>
                                          <p:spTgt spid="15"/>
                                        </p:tgtEl>
                                      </p:cBhvr>
                                    </p:animEffect>
                                    <p:set>
                                      <p:cBhvr>
                                        <p:cTn id="43" dur="1" fill="hold">
                                          <p:stCondLst>
                                            <p:cond delay="499"/>
                                          </p:stCondLst>
                                        </p:cTn>
                                        <p:tgtEl>
                                          <p:spTgt spid="15"/>
                                        </p:tgtEl>
                                        <p:attrNameLst>
                                          <p:attrName>style.visibility</p:attrName>
                                        </p:attrNameLst>
                                      </p:cBhvr>
                                      <p:to>
                                        <p:strVal val="hidden"/>
                                      </p:to>
                                    </p:set>
                                  </p:childTnLst>
                                </p:cTn>
                              </p:par>
                            </p:childTnLst>
                          </p:cTn>
                        </p:par>
                      </p:childTnLst>
                    </p:cTn>
                  </p:par>
                  <p:par>
                    <p:cTn id="44" fill="hold">
                      <p:stCondLst>
                        <p:cond delay="indefinite"/>
                      </p:stCondLst>
                      <p:childTnLst>
                        <p:par>
                          <p:cTn id="45" fill="hold">
                            <p:stCondLst>
                              <p:cond delay="0"/>
                            </p:stCondLst>
                            <p:childTnLst>
                              <p:par>
                                <p:cTn id="46" presetID="2" presetClass="entr" presetSubtype="2" fill="hold" grpId="0" nodeType="clickEffect">
                                  <p:stCondLst>
                                    <p:cond delay="0"/>
                                  </p:stCondLst>
                                  <p:childTnLst>
                                    <p:set>
                                      <p:cBhvr>
                                        <p:cTn id="47" dur="1" fill="hold">
                                          <p:stCondLst>
                                            <p:cond delay="0"/>
                                          </p:stCondLst>
                                        </p:cTn>
                                        <p:tgtEl>
                                          <p:spTgt spid="8"/>
                                        </p:tgtEl>
                                        <p:attrNameLst>
                                          <p:attrName>style.visibility</p:attrName>
                                        </p:attrNameLst>
                                      </p:cBhvr>
                                      <p:to>
                                        <p:strVal val="visible"/>
                                      </p:to>
                                    </p:set>
                                    <p:anim calcmode="lin" valueType="num">
                                      <p:cBhvr additive="base">
                                        <p:cTn id="48" dur="500" fill="hold"/>
                                        <p:tgtEl>
                                          <p:spTgt spid="8"/>
                                        </p:tgtEl>
                                        <p:attrNameLst>
                                          <p:attrName>ppt_x</p:attrName>
                                        </p:attrNameLst>
                                      </p:cBhvr>
                                      <p:tavLst>
                                        <p:tav tm="0">
                                          <p:val>
                                            <p:strVal val="1+#ppt_w/2"/>
                                          </p:val>
                                        </p:tav>
                                        <p:tav tm="100000">
                                          <p:val>
                                            <p:strVal val="#ppt_x"/>
                                          </p:val>
                                        </p:tav>
                                      </p:tavLst>
                                    </p:anim>
                                    <p:anim calcmode="lin" valueType="num">
                                      <p:cBhvr additive="base">
                                        <p:cTn id="49" dur="500" fill="hold"/>
                                        <p:tgtEl>
                                          <p:spTgt spid="8"/>
                                        </p:tgtEl>
                                        <p:attrNameLst>
                                          <p:attrName>ppt_y</p:attrName>
                                        </p:attrNameLst>
                                      </p:cBhvr>
                                      <p:tavLst>
                                        <p:tav tm="0">
                                          <p:val>
                                            <p:strVal val="#ppt_y"/>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22" presetClass="entr" presetSubtype="8" repeatCount="3000" fill="hold" grpId="0" nodeType="clickEffect">
                                  <p:stCondLst>
                                    <p:cond delay="0"/>
                                  </p:stCondLst>
                                  <p:childTnLst>
                                    <p:set>
                                      <p:cBhvr>
                                        <p:cTn id="53" dur="1" fill="hold">
                                          <p:stCondLst>
                                            <p:cond delay="0"/>
                                          </p:stCondLst>
                                        </p:cTn>
                                        <p:tgtEl>
                                          <p:spTgt spid="11"/>
                                        </p:tgtEl>
                                        <p:attrNameLst>
                                          <p:attrName>style.visibility</p:attrName>
                                        </p:attrNameLst>
                                      </p:cBhvr>
                                      <p:to>
                                        <p:strVal val="visible"/>
                                      </p:to>
                                    </p:set>
                                    <p:animEffect transition="in" filter="wipe(left)">
                                      <p:cBhvr>
                                        <p:cTn id="54" dur="1000"/>
                                        <p:tgtEl>
                                          <p:spTgt spid="11"/>
                                        </p:tgtEl>
                                      </p:cBhvr>
                                    </p:animEffect>
                                  </p:childTnLst>
                                </p:cTn>
                              </p:par>
                            </p:childTnLst>
                          </p:cTn>
                        </p:par>
                      </p:childTnLst>
                    </p:cTn>
                  </p:par>
                  <p:par>
                    <p:cTn id="55" fill="hold">
                      <p:stCondLst>
                        <p:cond delay="indefinite"/>
                      </p:stCondLst>
                      <p:childTnLst>
                        <p:par>
                          <p:cTn id="56" fill="hold">
                            <p:stCondLst>
                              <p:cond delay="0"/>
                            </p:stCondLst>
                            <p:childTnLst>
                              <p:par>
                                <p:cTn id="57" presetID="10" presetClass="exit" presetSubtype="0" fill="hold" grpId="1" nodeType="clickEffect">
                                  <p:stCondLst>
                                    <p:cond delay="0"/>
                                  </p:stCondLst>
                                  <p:childTnLst>
                                    <p:animEffect transition="out" filter="fade">
                                      <p:cBhvr>
                                        <p:cTn id="58" dur="500"/>
                                        <p:tgtEl>
                                          <p:spTgt spid="14"/>
                                        </p:tgtEl>
                                      </p:cBhvr>
                                    </p:animEffect>
                                    <p:set>
                                      <p:cBhvr>
                                        <p:cTn id="59" dur="1" fill="hold">
                                          <p:stCondLst>
                                            <p:cond delay="499"/>
                                          </p:stCondLst>
                                        </p:cTn>
                                        <p:tgtEl>
                                          <p:spTgt spid="14"/>
                                        </p:tgtEl>
                                        <p:attrNameLst>
                                          <p:attrName>style.visibility</p:attrName>
                                        </p:attrNameLst>
                                      </p:cBhvr>
                                      <p:to>
                                        <p:strVal val="hidden"/>
                                      </p:to>
                                    </p:set>
                                  </p:childTnLst>
                                </p:cTn>
                              </p:par>
                              <p:par>
                                <p:cTn id="60" presetID="10" presetClass="exit" presetSubtype="0" fill="hold" grpId="1" nodeType="withEffect">
                                  <p:stCondLst>
                                    <p:cond delay="0"/>
                                  </p:stCondLst>
                                  <p:childTnLst>
                                    <p:animEffect transition="out" filter="fade">
                                      <p:cBhvr>
                                        <p:cTn id="61" dur="500"/>
                                        <p:tgtEl>
                                          <p:spTgt spid="8"/>
                                        </p:tgtEl>
                                      </p:cBhvr>
                                    </p:animEffect>
                                    <p:set>
                                      <p:cBhvr>
                                        <p:cTn id="62" dur="1" fill="hold">
                                          <p:stCondLst>
                                            <p:cond delay="499"/>
                                          </p:stCondLst>
                                        </p:cTn>
                                        <p:tgtEl>
                                          <p:spTgt spid="8"/>
                                        </p:tgtEl>
                                        <p:attrNameLst>
                                          <p:attrName>style.visibility</p:attrName>
                                        </p:attrNameLst>
                                      </p:cBhvr>
                                      <p:to>
                                        <p:strVal val="hidden"/>
                                      </p:to>
                                    </p:set>
                                  </p:childTnLst>
                                </p:cTn>
                              </p:par>
                              <p:par>
                                <p:cTn id="63" presetID="10" presetClass="exit" presetSubtype="0" fill="hold" grpId="1" nodeType="withEffect">
                                  <p:stCondLst>
                                    <p:cond delay="0"/>
                                  </p:stCondLst>
                                  <p:childTnLst>
                                    <p:animEffect transition="out" filter="fade">
                                      <p:cBhvr>
                                        <p:cTn id="64" dur="500"/>
                                        <p:tgtEl>
                                          <p:spTgt spid="12"/>
                                        </p:tgtEl>
                                      </p:cBhvr>
                                    </p:animEffect>
                                    <p:set>
                                      <p:cBhvr>
                                        <p:cTn id="65" dur="1" fill="hold">
                                          <p:stCondLst>
                                            <p:cond delay="499"/>
                                          </p:stCondLst>
                                        </p:cTn>
                                        <p:tgtEl>
                                          <p:spTgt spid="12"/>
                                        </p:tgtEl>
                                        <p:attrNameLst>
                                          <p:attrName>style.visibility</p:attrName>
                                        </p:attrNameLst>
                                      </p:cBhvr>
                                      <p:to>
                                        <p:strVal val="hidden"/>
                                      </p:to>
                                    </p:set>
                                  </p:childTnLst>
                                </p:cTn>
                              </p:par>
                              <p:par>
                                <p:cTn id="66" presetID="10" presetClass="exit" presetSubtype="0" fill="hold" grpId="1" nodeType="withEffect">
                                  <p:stCondLst>
                                    <p:cond delay="0"/>
                                  </p:stCondLst>
                                  <p:childTnLst>
                                    <p:animEffect transition="out" filter="fade">
                                      <p:cBhvr>
                                        <p:cTn id="67" dur="500"/>
                                        <p:tgtEl>
                                          <p:spTgt spid="11"/>
                                        </p:tgtEl>
                                      </p:cBhvr>
                                    </p:animEffect>
                                    <p:set>
                                      <p:cBhvr>
                                        <p:cTn id="68" dur="1" fill="hold">
                                          <p:stCondLst>
                                            <p:cond delay="499"/>
                                          </p:stCondLst>
                                        </p:cTn>
                                        <p:tgtEl>
                                          <p:spTgt spid="11"/>
                                        </p:tgtEl>
                                        <p:attrNameLst>
                                          <p:attrName>style.visibility</p:attrName>
                                        </p:attrNameLst>
                                      </p:cBhvr>
                                      <p:to>
                                        <p:strVal val="hidden"/>
                                      </p:to>
                                    </p:set>
                                  </p:childTnLst>
                                </p:cTn>
                              </p:par>
                              <p:par>
                                <p:cTn id="69" presetID="1" presetClass="exit" presetSubtype="0" fill="hold" grpId="0" nodeType="withEffect">
                                  <p:stCondLst>
                                    <p:cond delay="0"/>
                                  </p:stCondLst>
                                  <p:childTnLst>
                                    <p:set>
                                      <p:cBhvr>
                                        <p:cTn id="70" dur="1" fill="hold">
                                          <p:stCondLst>
                                            <p:cond delay="0"/>
                                          </p:stCondLst>
                                        </p:cTn>
                                        <p:tgtEl>
                                          <p:spTgt spid="3"/>
                                        </p:tgtEl>
                                        <p:attrNameLst>
                                          <p:attrName>style.visibility</p:attrName>
                                        </p:attrNameLst>
                                      </p:cBhvr>
                                      <p:to>
                                        <p:strVal val="hidden"/>
                                      </p:to>
                                    </p:set>
                                  </p:childTnLst>
                                </p:cTn>
                              </p:par>
                            </p:childTnLst>
                          </p:cTn>
                        </p:par>
                        <p:par>
                          <p:cTn id="71" fill="hold">
                            <p:stCondLst>
                              <p:cond delay="500"/>
                            </p:stCondLst>
                            <p:childTnLst>
                              <p:par>
                                <p:cTn id="72" presetID="10" presetClass="entr" presetSubtype="0" fill="hold" grpId="1" nodeType="afterEffect">
                                  <p:stCondLst>
                                    <p:cond delay="0"/>
                                  </p:stCondLst>
                                  <p:childTnLst>
                                    <p:set>
                                      <p:cBhvr>
                                        <p:cTn id="73" dur="1" fill="hold">
                                          <p:stCondLst>
                                            <p:cond delay="0"/>
                                          </p:stCondLst>
                                        </p:cTn>
                                        <p:tgtEl>
                                          <p:spTgt spid="18"/>
                                        </p:tgtEl>
                                        <p:attrNameLst>
                                          <p:attrName>style.visibility</p:attrName>
                                        </p:attrNameLst>
                                      </p:cBhvr>
                                      <p:to>
                                        <p:strVal val="visible"/>
                                      </p:to>
                                    </p:set>
                                    <p:animEffect transition="in" filter="fade">
                                      <p:cBhvr>
                                        <p:cTn id="74" dur="500"/>
                                        <p:tgtEl>
                                          <p:spTgt spid="18"/>
                                        </p:tgtEl>
                                      </p:cBhvr>
                                    </p:animEffect>
                                  </p:childTnLst>
                                </p:cTn>
                              </p:par>
                            </p:childTnLst>
                          </p:cTn>
                        </p:par>
                      </p:childTnLst>
                    </p:cTn>
                  </p:par>
                  <p:par>
                    <p:cTn id="75" fill="hold">
                      <p:stCondLst>
                        <p:cond delay="indefinite"/>
                      </p:stCondLst>
                      <p:childTnLst>
                        <p:par>
                          <p:cTn id="76" fill="hold">
                            <p:stCondLst>
                              <p:cond delay="0"/>
                            </p:stCondLst>
                            <p:childTnLst>
                              <p:par>
                                <p:cTn id="77" presetID="22" presetClass="entr" presetSubtype="2" fill="hold" grpId="0" nodeType="clickEffect">
                                  <p:stCondLst>
                                    <p:cond delay="0"/>
                                  </p:stCondLst>
                                  <p:childTnLst>
                                    <p:set>
                                      <p:cBhvr>
                                        <p:cTn id="78" dur="1" fill="hold">
                                          <p:stCondLst>
                                            <p:cond delay="0"/>
                                          </p:stCondLst>
                                        </p:cTn>
                                        <p:tgtEl>
                                          <p:spTgt spid="16"/>
                                        </p:tgtEl>
                                        <p:attrNameLst>
                                          <p:attrName>style.visibility</p:attrName>
                                        </p:attrNameLst>
                                      </p:cBhvr>
                                      <p:to>
                                        <p:strVal val="visible"/>
                                      </p:to>
                                    </p:set>
                                    <p:animEffect transition="in" filter="wipe(right)">
                                      <p:cBhvr>
                                        <p:cTn id="79" dur="500"/>
                                        <p:tgtEl>
                                          <p:spTgt spid="16"/>
                                        </p:tgtEl>
                                      </p:cBhvr>
                                    </p:animEffect>
                                  </p:childTnLst>
                                </p:cTn>
                              </p:par>
                            </p:childTnLst>
                          </p:cTn>
                        </p:par>
                      </p:childTnLst>
                    </p:cTn>
                  </p:par>
                  <p:par>
                    <p:cTn id="80" fill="hold">
                      <p:stCondLst>
                        <p:cond delay="indefinite"/>
                      </p:stCondLst>
                      <p:childTnLst>
                        <p:par>
                          <p:cTn id="81" fill="hold">
                            <p:stCondLst>
                              <p:cond delay="0"/>
                            </p:stCondLst>
                            <p:childTnLst>
                              <p:par>
                                <p:cTn id="82" presetID="10" presetClass="exit" presetSubtype="0" fill="hold" grpId="1" nodeType="clickEffect">
                                  <p:stCondLst>
                                    <p:cond delay="0"/>
                                  </p:stCondLst>
                                  <p:childTnLst>
                                    <p:animEffect transition="out" filter="fade">
                                      <p:cBhvr>
                                        <p:cTn id="83" dur="500"/>
                                        <p:tgtEl>
                                          <p:spTgt spid="16"/>
                                        </p:tgtEl>
                                      </p:cBhvr>
                                    </p:animEffect>
                                    <p:set>
                                      <p:cBhvr>
                                        <p:cTn id="84" dur="1" fill="hold">
                                          <p:stCondLst>
                                            <p:cond delay="499"/>
                                          </p:stCondLst>
                                        </p:cTn>
                                        <p:tgtEl>
                                          <p:spTgt spid="16"/>
                                        </p:tgtEl>
                                        <p:attrNameLst>
                                          <p:attrName>style.visibility</p:attrName>
                                        </p:attrNameLst>
                                      </p:cBhvr>
                                      <p:to>
                                        <p:strVal val="hidden"/>
                                      </p:to>
                                    </p:set>
                                  </p:childTnLst>
                                </p:cTn>
                              </p:par>
                            </p:childTnLst>
                          </p:cTn>
                        </p:par>
                        <p:par>
                          <p:cTn id="85" fill="hold">
                            <p:stCondLst>
                              <p:cond delay="500"/>
                            </p:stCondLst>
                            <p:childTnLst>
                              <p:par>
                                <p:cTn id="86" presetID="2" presetClass="entr" presetSubtype="8" fill="hold" grpId="0" nodeType="afterEffect">
                                  <p:stCondLst>
                                    <p:cond delay="0"/>
                                  </p:stCondLst>
                                  <p:childTnLst>
                                    <p:set>
                                      <p:cBhvr>
                                        <p:cTn id="87" dur="1" fill="hold">
                                          <p:stCondLst>
                                            <p:cond delay="0"/>
                                          </p:stCondLst>
                                        </p:cTn>
                                        <p:tgtEl>
                                          <p:spTgt spid="17"/>
                                        </p:tgtEl>
                                        <p:attrNameLst>
                                          <p:attrName>style.visibility</p:attrName>
                                        </p:attrNameLst>
                                      </p:cBhvr>
                                      <p:to>
                                        <p:strVal val="visible"/>
                                      </p:to>
                                    </p:set>
                                    <p:anim calcmode="lin" valueType="num">
                                      <p:cBhvr additive="base">
                                        <p:cTn id="88" dur="500" fill="hold"/>
                                        <p:tgtEl>
                                          <p:spTgt spid="17"/>
                                        </p:tgtEl>
                                        <p:attrNameLst>
                                          <p:attrName>ppt_x</p:attrName>
                                        </p:attrNameLst>
                                      </p:cBhvr>
                                      <p:tavLst>
                                        <p:tav tm="0">
                                          <p:val>
                                            <p:strVal val="0-#ppt_w/2"/>
                                          </p:val>
                                        </p:tav>
                                        <p:tav tm="100000">
                                          <p:val>
                                            <p:strVal val="#ppt_x"/>
                                          </p:val>
                                        </p:tav>
                                      </p:tavLst>
                                    </p:anim>
                                    <p:anim calcmode="lin" valueType="num">
                                      <p:cBhvr additive="base">
                                        <p:cTn id="89" dur="500" fill="hold"/>
                                        <p:tgtEl>
                                          <p:spTgt spid="17"/>
                                        </p:tgtEl>
                                        <p:attrNameLst>
                                          <p:attrName>ppt_y</p:attrName>
                                        </p:attrNameLst>
                                      </p:cBhvr>
                                      <p:tavLst>
                                        <p:tav tm="0">
                                          <p:val>
                                            <p:strVal val="#ppt_y"/>
                                          </p:val>
                                        </p:tav>
                                        <p:tav tm="100000">
                                          <p:val>
                                            <p:strVal val="#ppt_y"/>
                                          </p:val>
                                        </p:tav>
                                      </p:tavLst>
                                    </p:anim>
                                  </p:childTnLst>
                                </p:cTn>
                              </p:par>
                            </p:childTnLst>
                          </p:cTn>
                        </p:par>
                        <p:par>
                          <p:cTn id="90" fill="hold">
                            <p:stCondLst>
                              <p:cond delay="1000"/>
                            </p:stCondLst>
                            <p:childTnLst>
                              <p:par>
                                <p:cTn id="91" presetID="1" presetClass="exit" presetSubtype="0" fill="hold" grpId="0" nodeType="afterEffect">
                                  <p:stCondLst>
                                    <p:cond delay="0"/>
                                  </p:stCondLst>
                                  <p:childTnLst>
                                    <p:set>
                                      <p:cBhvr>
                                        <p:cTn id="92" dur="1" fill="hold">
                                          <p:stCondLst>
                                            <p:cond delay="0"/>
                                          </p:stCondLst>
                                        </p:cTn>
                                        <p:tgtEl>
                                          <p:spTgt spid="18"/>
                                        </p:tgtEl>
                                        <p:attrNameLst>
                                          <p:attrName>style.visibility</p:attrName>
                                        </p:attrNameLst>
                                      </p:cBhvr>
                                      <p:to>
                                        <p:strVal val="hidden"/>
                                      </p:to>
                                    </p:set>
                                  </p:childTnLst>
                                </p:cTn>
                              </p:par>
                            </p:childTnLst>
                          </p:cTn>
                        </p:par>
                        <p:par>
                          <p:cTn id="93" fill="hold">
                            <p:stCondLst>
                              <p:cond delay="1000"/>
                            </p:stCondLst>
                            <p:childTnLst>
                              <p:par>
                                <p:cTn id="94" presetID="10" presetClass="entr" presetSubtype="0" fill="hold" grpId="1" nodeType="afterEffect">
                                  <p:stCondLst>
                                    <p:cond delay="0"/>
                                  </p:stCondLst>
                                  <p:childTnLst>
                                    <p:set>
                                      <p:cBhvr>
                                        <p:cTn id="95" dur="1" fill="hold">
                                          <p:stCondLst>
                                            <p:cond delay="0"/>
                                          </p:stCondLst>
                                        </p:cTn>
                                        <p:tgtEl>
                                          <p:spTgt spid="19"/>
                                        </p:tgtEl>
                                        <p:attrNameLst>
                                          <p:attrName>style.visibility</p:attrName>
                                        </p:attrNameLst>
                                      </p:cBhvr>
                                      <p:to>
                                        <p:strVal val="visible"/>
                                      </p:to>
                                    </p:set>
                                    <p:animEffect transition="in" filter="fade">
                                      <p:cBhvr>
                                        <p:cTn id="96" dur="500"/>
                                        <p:tgtEl>
                                          <p:spTgt spid="19"/>
                                        </p:tgtEl>
                                      </p:cBhvr>
                                    </p:animEffect>
                                  </p:childTnLst>
                                </p:cTn>
                              </p:par>
                            </p:childTnLst>
                          </p:cTn>
                        </p:par>
                      </p:childTnLst>
                    </p:cTn>
                  </p:par>
                  <p:par>
                    <p:cTn id="97" fill="hold">
                      <p:stCondLst>
                        <p:cond delay="indefinite"/>
                      </p:stCondLst>
                      <p:childTnLst>
                        <p:par>
                          <p:cTn id="98" fill="hold">
                            <p:stCondLst>
                              <p:cond delay="0"/>
                            </p:stCondLst>
                            <p:childTnLst>
                              <p:par>
                                <p:cTn id="99" presetID="10" presetClass="entr" presetSubtype="0" fill="hold" grpId="0" nodeType="clickEffect">
                                  <p:stCondLst>
                                    <p:cond delay="0"/>
                                  </p:stCondLst>
                                  <p:childTnLst>
                                    <p:set>
                                      <p:cBhvr>
                                        <p:cTn id="100" dur="1" fill="hold">
                                          <p:stCondLst>
                                            <p:cond delay="0"/>
                                          </p:stCondLst>
                                        </p:cTn>
                                        <p:tgtEl>
                                          <p:spTgt spid="20"/>
                                        </p:tgtEl>
                                        <p:attrNameLst>
                                          <p:attrName>style.visibility</p:attrName>
                                        </p:attrNameLst>
                                      </p:cBhvr>
                                      <p:to>
                                        <p:strVal val="visible"/>
                                      </p:to>
                                    </p:set>
                                    <p:animEffect transition="in" filter="fade">
                                      <p:cBhvr>
                                        <p:cTn id="101" dur="500"/>
                                        <p:tgtEl>
                                          <p:spTgt spid="20"/>
                                        </p:tgtEl>
                                      </p:cBhvr>
                                    </p:animEffect>
                                  </p:childTnLst>
                                </p:cTn>
                              </p:par>
                            </p:childTnLst>
                          </p:cTn>
                        </p:par>
                        <p:par>
                          <p:cTn id="102" fill="hold">
                            <p:stCondLst>
                              <p:cond delay="500"/>
                            </p:stCondLst>
                            <p:childTnLst>
                              <p:par>
                                <p:cTn id="103" presetID="22" presetClass="entr" presetSubtype="8" repeatCount="3000" fill="hold" grpId="0" nodeType="afterEffect">
                                  <p:stCondLst>
                                    <p:cond delay="0"/>
                                  </p:stCondLst>
                                  <p:childTnLst>
                                    <p:set>
                                      <p:cBhvr>
                                        <p:cTn id="104" dur="1" fill="hold">
                                          <p:stCondLst>
                                            <p:cond delay="0"/>
                                          </p:stCondLst>
                                        </p:cTn>
                                        <p:tgtEl>
                                          <p:spTgt spid="21"/>
                                        </p:tgtEl>
                                        <p:attrNameLst>
                                          <p:attrName>style.visibility</p:attrName>
                                        </p:attrNameLst>
                                      </p:cBhvr>
                                      <p:to>
                                        <p:strVal val="visible"/>
                                      </p:to>
                                    </p:set>
                                    <p:animEffect transition="in" filter="wipe(left)">
                                      <p:cBhvr>
                                        <p:cTn id="105" dur="1000"/>
                                        <p:tgtEl>
                                          <p:spTgt spid="21"/>
                                        </p:tgtEl>
                                      </p:cBhvr>
                                    </p:animEffect>
                                  </p:childTnLst>
                                </p:cTn>
                              </p:par>
                            </p:childTnLst>
                          </p:cTn>
                        </p:par>
                        <p:par>
                          <p:cTn id="106" fill="hold">
                            <p:stCondLst>
                              <p:cond delay="3500"/>
                            </p:stCondLst>
                            <p:childTnLst>
                              <p:par>
                                <p:cTn id="107" presetID="10" presetClass="exit" presetSubtype="0" fill="hold" grpId="1" nodeType="afterEffect">
                                  <p:stCondLst>
                                    <p:cond delay="0"/>
                                  </p:stCondLst>
                                  <p:childTnLst>
                                    <p:animEffect transition="out" filter="fade">
                                      <p:cBhvr>
                                        <p:cTn id="108" dur="500"/>
                                        <p:tgtEl>
                                          <p:spTgt spid="21"/>
                                        </p:tgtEl>
                                      </p:cBhvr>
                                    </p:animEffect>
                                    <p:set>
                                      <p:cBhvr>
                                        <p:cTn id="109" dur="1" fill="hold">
                                          <p:stCondLst>
                                            <p:cond delay="499"/>
                                          </p:stCondLst>
                                        </p:cTn>
                                        <p:tgtEl>
                                          <p:spTgt spid="21"/>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2" grpId="0" animBg="1"/>
      <p:bldP spid="12" grpId="1" animBg="1"/>
      <p:bldP spid="11" grpId="0" animBg="1"/>
      <p:bldP spid="11" grpId="1" animBg="1"/>
      <p:bldP spid="13" grpId="0" animBg="1"/>
      <p:bldP spid="13" grpId="1" animBg="1"/>
      <p:bldP spid="14" grpId="0" animBg="1"/>
      <p:bldP spid="14" grpId="1" animBg="1"/>
      <p:bldP spid="15" grpId="0" animBg="1"/>
      <p:bldP spid="15" grpId="1" animBg="1"/>
      <p:bldP spid="16" grpId="0" animBg="1"/>
      <p:bldP spid="16" grpId="1" animBg="1"/>
      <p:bldP spid="17" grpId="0" animBg="1"/>
      <p:bldP spid="20" grpId="0" animBg="1"/>
      <p:bldP spid="8" grpId="0" animBg="1"/>
      <p:bldP spid="8" grpId="1" animBg="1"/>
      <p:bldP spid="21" grpId="0" animBg="1"/>
      <p:bldP spid="21" grpId="1" animBg="1"/>
      <p:bldP spid="3" grpId="0" animBg="1"/>
      <p:bldP spid="3" grpId="1" animBg="1"/>
      <p:bldP spid="18" grpId="0" animBg="1"/>
      <p:bldP spid="18" grpId="1" animBg="1"/>
      <p:bldP spid="19" grpId="1"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コンテンツ プレースホルダー 3"/>
          <p:cNvGraphicFramePr>
            <a:graphicFrameLocks noGrp="1"/>
          </p:cNvGraphicFramePr>
          <p:nvPr>
            <p:ph idx="1"/>
            <p:extLst>
              <p:ext uri="{D42A27DB-BD31-4B8C-83A1-F6EECF244321}">
                <p14:modId xmlns:p14="http://schemas.microsoft.com/office/powerpoint/2010/main" val="1579320893"/>
              </p:ext>
            </p:extLst>
          </p:nvPr>
        </p:nvGraphicFramePr>
        <p:xfrm>
          <a:off x="1272619" y="1297604"/>
          <a:ext cx="7532017" cy="5140903"/>
        </p:xfrm>
        <a:graphic>
          <a:graphicData uri="http://schemas.openxmlformats.org/drawingml/2006/table">
            <a:tbl>
              <a:tblPr>
                <a:tableStyleId>{5C22544A-7EE6-4342-B048-85BDC9FD1C3A}</a:tableStyleId>
              </a:tblPr>
              <a:tblGrid>
                <a:gridCol w="1055802"/>
                <a:gridCol w="5222449"/>
                <a:gridCol w="417922"/>
                <a:gridCol w="417922"/>
                <a:gridCol w="417922"/>
              </a:tblGrid>
              <a:tr h="330200">
                <a:tc gridSpan="5">
                  <a:txBody>
                    <a:bodyPr/>
                    <a:lstStyle/>
                    <a:p>
                      <a:pPr algn="l" fontAlgn="b"/>
                      <a:r>
                        <a:rPr lang="en-US" altLang="ja-JP" sz="1800" u="none" strike="noStrike" dirty="0" smtClean="0">
                          <a:effectLst/>
                        </a:rPr>
                        <a:t>STEP2 Implementation of risk assessment</a:t>
                      </a:r>
                      <a:endParaRPr lang="ja-JP" altLang="en-US" sz="1800" b="1" i="0" u="none" strike="noStrike" dirty="0">
                        <a:solidFill>
                          <a:srgbClr val="000000"/>
                        </a:solidFill>
                        <a:effectLst/>
                        <a:latin typeface="ＭＳ Ｐゴシック" panose="020B0600070205080204" pitchFamily="50" charset="-128"/>
                        <a:ea typeface="+mn-ea"/>
                      </a:endParaRPr>
                    </a:p>
                  </a:txBody>
                  <a:tcPr marL="0" marR="0" marT="0" marB="0" anchor="b">
                    <a:lnL w="12700" cmpd="sng">
                      <a:noFill/>
                    </a:lnL>
                    <a:lnR w="12700" cmpd="sng">
                      <a:noFill/>
                    </a:lnR>
                    <a:lnT w="12700" cmpd="sng">
                      <a:noFill/>
                    </a:lnT>
                    <a:lnB w="12700" cap="flat" cmpd="sng" algn="ctr">
                      <a:solidFill>
                        <a:schemeClr val="tx1"/>
                      </a:solidFill>
                      <a:prstDash val="lgDash"/>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a:p>
                  </a:txBody>
                  <a:tcPr/>
                </a:tc>
                <a:tc hMerge="1">
                  <a:txBody>
                    <a:bodyPr/>
                    <a:lstStyle/>
                    <a:p>
                      <a:pPr algn="l" fontAlgn="b"/>
                      <a:endParaRPr lang="ja-JP" altLang="en-US" sz="8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b"/>
                </a:tc>
                <a:tc hMerge="1">
                  <a:txBody>
                    <a:bodyPr/>
                    <a:lstStyle/>
                    <a:p>
                      <a:endParaRPr kumimoji="1" lang="ja-JP" altLang="en-US"/>
                    </a:p>
                  </a:txBody>
                  <a:tcPr/>
                </a:tc>
                <a:tc hMerge="1">
                  <a:txBody>
                    <a:bodyPr/>
                    <a:lstStyle/>
                    <a:p>
                      <a:endParaRPr kumimoji="1" lang="ja-JP" altLang="en-US"/>
                    </a:p>
                  </a:txBody>
                  <a:tcPr/>
                </a:tc>
              </a:tr>
              <a:tr h="404138">
                <a:tc rowSpan="5">
                  <a:txBody>
                    <a:bodyPr/>
                    <a:lstStyle/>
                    <a:p>
                      <a:pPr algn="ctr"/>
                      <a:r>
                        <a:rPr kumimoji="1" lang="ja-JP" altLang="en-US" sz="1400" kern="1200" dirty="0" smtClean="0">
                          <a:solidFill>
                            <a:schemeClr val="dk1"/>
                          </a:solidFill>
                          <a:effectLst/>
                          <a:latin typeface="+mn-lt"/>
                          <a:ea typeface="+mn-ea"/>
                          <a:cs typeface="+mn-cs"/>
                        </a:rPr>
                        <a:t>③</a:t>
                      </a:r>
                      <a:r>
                        <a:rPr kumimoji="1" lang="en-US" altLang="ja-JP" sz="1400" kern="1200" dirty="0" smtClean="0">
                          <a:solidFill>
                            <a:schemeClr val="dk1"/>
                          </a:solidFill>
                          <a:effectLst/>
                          <a:latin typeface="+mn-lt"/>
                          <a:ea typeface="+mn-ea"/>
                          <a:cs typeface="+mn-cs"/>
                        </a:rPr>
                        <a:t> Consideration of additional risk reduction measures &amp;</a:t>
                      </a:r>
                    </a:p>
                    <a:p>
                      <a:pPr algn="ctr"/>
                      <a:r>
                        <a:rPr kumimoji="1" lang="ja-JP" altLang="en-US" sz="1400" kern="1200" dirty="0" smtClean="0">
                          <a:solidFill>
                            <a:schemeClr val="dk1"/>
                          </a:solidFill>
                          <a:effectLst/>
                          <a:latin typeface="+mn-lt"/>
                          <a:ea typeface="+mn-ea"/>
                          <a:cs typeface="+mn-cs"/>
                        </a:rPr>
                        <a:t>③</a:t>
                      </a:r>
                      <a:r>
                        <a:rPr kumimoji="1" lang="en-US" altLang="ja-JP" sz="1400" kern="1200" dirty="0" smtClean="0">
                          <a:solidFill>
                            <a:schemeClr val="dk1"/>
                          </a:solidFill>
                          <a:effectLst/>
                          <a:latin typeface="+mn-lt"/>
                          <a:ea typeface="+mn-ea"/>
                          <a:cs typeface="+mn-cs"/>
                        </a:rPr>
                        <a:t> risk estimation and evaluation (Part 3)</a:t>
                      </a:r>
                    </a:p>
                    <a:p>
                      <a:pPr algn="ctr"/>
                      <a:r>
                        <a:rPr kumimoji="1" lang="en-US" altLang="ja-JP" sz="1400" kern="1200" dirty="0" smtClean="0">
                          <a:solidFill>
                            <a:schemeClr val="dk1"/>
                          </a:solidFill>
                          <a:effectLst/>
                          <a:latin typeface="+mn-lt"/>
                          <a:ea typeface="+mn-ea"/>
                          <a:cs typeface="+mn-cs"/>
                        </a:rPr>
                        <a:t>Confirm the validity of the additional risk reduction measures</a:t>
                      </a:r>
                      <a:endParaRPr lang="ja-JP" altLang="en-US" sz="1400" b="0" i="0" u="none" strike="noStrike" dirty="0">
                        <a:solidFill>
                          <a:srgbClr val="000000"/>
                        </a:solidFill>
                        <a:effectLst/>
                        <a:latin typeface="+mn-ea"/>
                        <a:ea typeface="+mn-ea"/>
                      </a:endParaRPr>
                    </a:p>
                  </a:txBody>
                  <a:tcPr marL="36000" marR="36000" marT="0" marB="0"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lgDash"/>
                      <a:round/>
                      <a:headEnd type="none" w="med" len="med"/>
                      <a:tailEnd type="none" w="med" len="med"/>
                    </a:lnT>
                    <a:lnB w="12700" cap="flat" cmpd="sng" algn="ctr">
                      <a:solidFill>
                        <a:schemeClr val="tx1"/>
                      </a:solidFill>
                      <a:prstDash val="lgDash"/>
                      <a:round/>
                      <a:headEnd type="none" w="med" len="med"/>
                      <a:tailEnd type="none" w="med" len="med"/>
                    </a:lnB>
                    <a:solidFill>
                      <a:srgbClr val="FFCCFF"/>
                    </a:solidFill>
                  </a:tcPr>
                </a:tc>
                <a:tc>
                  <a:txBody>
                    <a:bodyPr/>
                    <a:lstStyle/>
                    <a:p>
                      <a:pPr marL="36000" marR="0" lvl="0" indent="0" algn="l" defTabSz="457200" rtl="0" eaLnBrk="1" fontAlgn="t" latinLnBrk="0" hangingPunct="1">
                        <a:lnSpc>
                          <a:spcPct val="100000"/>
                        </a:lnSpc>
                        <a:spcBef>
                          <a:spcPts val="0"/>
                        </a:spcBef>
                        <a:spcAft>
                          <a:spcPts val="0"/>
                        </a:spcAft>
                        <a:buClrTx/>
                        <a:buSzTx/>
                        <a:buFontTx/>
                        <a:buNone/>
                        <a:tabLst/>
                        <a:defRPr/>
                      </a:pPr>
                      <a:endParaRPr kumimoji="1" lang="ja-JP" altLang="en-US" sz="1600" dirty="0" smtClean="0"/>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lgDash"/>
                      <a:round/>
                      <a:headEnd type="none" w="med" len="med"/>
                      <a:tailEnd type="none" w="med" len="med"/>
                    </a:lnT>
                    <a:lnB w="12700" cap="flat" cmpd="sng" algn="ctr">
                      <a:solidFill>
                        <a:schemeClr val="tx1"/>
                      </a:solidFill>
                      <a:prstDash val="dash"/>
                      <a:round/>
                      <a:headEnd type="none" w="med" len="med"/>
                      <a:tailEnd type="none" w="med" len="med"/>
                    </a:lnB>
                    <a:solidFill>
                      <a:schemeClr val="bg1"/>
                    </a:solidFill>
                  </a:tcPr>
                </a:tc>
                <a:tc>
                  <a:txBody>
                    <a:bodyPr/>
                    <a:lstStyle/>
                    <a:p>
                      <a:pPr marL="36000" algn="ctr" fontAlgn="ctr"/>
                      <a:r>
                        <a:rPr lang="en-US" altLang="ja-JP" sz="16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S</a:t>
                      </a:r>
                      <a:endParaRPr lang="ja-JP" altLang="en-US" sz="16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lgDash"/>
                      <a:round/>
                      <a:headEnd type="none" w="med" len="med"/>
                      <a:tailEnd type="none" w="med" len="med"/>
                    </a:lnT>
                    <a:lnB w="12700" cap="flat" cmpd="sng" algn="ctr">
                      <a:solidFill>
                        <a:schemeClr val="tx1"/>
                      </a:solidFill>
                      <a:prstDash val="dash"/>
                      <a:round/>
                      <a:headEnd type="none" w="med" len="med"/>
                      <a:tailEnd type="none" w="med" len="med"/>
                    </a:lnB>
                    <a:solidFill>
                      <a:srgbClr val="66FFFF"/>
                    </a:solidFill>
                  </a:tcPr>
                </a:tc>
                <a:tc>
                  <a:txBody>
                    <a:bodyPr/>
                    <a:lstStyle/>
                    <a:p>
                      <a:pPr marL="36000" algn="ctr" fontAlgn="ctr"/>
                      <a:r>
                        <a:rPr lang="en-US" altLang="ja-JP" sz="16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F</a:t>
                      </a:r>
                      <a:endParaRPr lang="ja-JP" altLang="en-US" sz="16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lgDash"/>
                      <a:round/>
                      <a:headEnd type="none" w="med" len="med"/>
                      <a:tailEnd type="none" w="med" len="med"/>
                    </a:lnT>
                    <a:lnB w="12700" cap="flat" cmpd="sng" algn="ctr">
                      <a:solidFill>
                        <a:schemeClr val="tx1"/>
                      </a:solidFill>
                      <a:prstDash val="dash"/>
                      <a:round/>
                      <a:headEnd type="none" w="med" len="med"/>
                      <a:tailEnd type="none" w="med" len="med"/>
                    </a:lnB>
                    <a:solidFill>
                      <a:srgbClr val="66FFFF"/>
                    </a:solidFill>
                  </a:tcPr>
                </a:tc>
                <a:tc>
                  <a:txBody>
                    <a:bodyPr/>
                    <a:lstStyle/>
                    <a:p>
                      <a:pPr marL="36000" algn="ctr" fontAlgn="ctr"/>
                      <a:r>
                        <a:rPr lang="en-US" altLang="ja-JP" sz="16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R</a:t>
                      </a:r>
                      <a:endParaRPr lang="ja-JP" altLang="en-US" sz="16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lgDash"/>
                      <a:round/>
                      <a:headEnd type="none" w="med" len="med"/>
                      <a:tailEnd type="none" w="med" len="med"/>
                    </a:lnT>
                    <a:lnB w="12700" cap="flat" cmpd="sng" algn="ctr">
                      <a:solidFill>
                        <a:schemeClr val="tx1"/>
                      </a:solidFill>
                      <a:prstDash val="dash"/>
                      <a:round/>
                      <a:headEnd type="none" w="med" len="med"/>
                      <a:tailEnd type="none" w="med" len="med"/>
                    </a:lnB>
                    <a:solidFill>
                      <a:srgbClr val="66FFFF"/>
                    </a:solidFill>
                  </a:tcPr>
                </a:tc>
              </a:tr>
              <a:tr h="1210879">
                <a:tc vMerge="1">
                  <a:txBody>
                    <a:bodyPr/>
                    <a:lstStyle/>
                    <a:p>
                      <a:pPr marL="36000" algn="ctr" fontAlgn="ctr"/>
                      <a:endParaRPr lang="ja-JP" altLang="en-US" sz="1400" b="0" i="0" u="none" strike="noStrike" dirty="0">
                        <a:solidFill>
                          <a:srgbClr val="000000"/>
                        </a:solidFill>
                        <a:effectLst/>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FF99"/>
                    </a:solidFill>
                  </a:tcPr>
                </a:tc>
                <a:tc>
                  <a:txBody>
                    <a:bodyPr/>
                    <a:lstStyle/>
                    <a:p>
                      <a:r>
                        <a:rPr lang="en-US" altLang="ja-JP" sz="1600" dirty="0" err="1" smtClean="0"/>
                        <a:t>i</a:t>
                      </a:r>
                      <a:r>
                        <a:rPr lang="ja-JP" altLang="ja-JP" sz="1600" dirty="0" smtClean="0"/>
                        <a:t>）</a:t>
                      </a:r>
                      <a:r>
                        <a:rPr lang="en-US" altLang="ja-JP" sz="1600" dirty="0" smtClean="0"/>
                        <a:t> Open of V109 is detected by installation of the limit switch for V109.</a:t>
                      </a:r>
                      <a:r>
                        <a:rPr lang="ja-JP" altLang="ja-JP" sz="1600" dirty="0" smtClean="0"/>
                        <a:t>（</a:t>
                      </a:r>
                      <a:r>
                        <a:rPr lang="en-US" altLang="ja-JP" sz="1600" dirty="0" smtClean="0"/>
                        <a:t>B-b</a:t>
                      </a:r>
                      <a:r>
                        <a:rPr lang="ja-JP" altLang="ja-JP" sz="1600" dirty="0" smtClean="0"/>
                        <a:t>）</a:t>
                      </a:r>
                      <a:r>
                        <a:rPr lang="en-US" altLang="ja-JP" sz="1600" dirty="0" smtClean="0"/>
                        <a:t> The interlock system which obtains answer back from the status of the limit switch is installed.</a:t>
                      </a:r>
                      <a:r>
                        <a:rPr lang="ja-JP" altLang="ja-JP" sz="1600" dirty="0" smtClean="0"/>
                        <a:t>（</a:t>
                      </a:r>
                      <a:r>
                        <a:rPr lang="en-US" altLang="ja-JP" sz="1600" dirty="0" smtClean="0"/>
                        <a:t>B-a</a:t>
                      </a:r>
                      <a:r>
                        <a:rPr lang="ja-JP" altLang="ja-JP" sz="1600" dirty="0" smtClean="0"/>
                        <a:t>）</a:t>
                      </a:r>
                      <a:endParaRPr lang="ja-JP" altLang="en-US" sz="1600" dirty="0" smtClean="0"/>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solidFill>
                      <a:schemeClr val="bg1"/>
                    </a:solidFill>
                  </a:tcPr>
                </a:tc>
                <a:tc>
                  <a:txBody>
                    <a:bodyPr/>
                    <a:lstStyle/>
                    <a:p>
                      <a:endParaRPr kumimoji="1" lang="ja-JP" altLang="en-US" sz="1600" dirty="0"/>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solidFill>
                      <a:schemeClr val="bg1"/>
                    </a:solidFill>
                  </a:tcPr>
                </a:tc>
                <a:tc>
                  <a:txBody>
                    <a:bodyPr/>
                    <a:lstStyle/>
                    <a:p>
                      <a:endParaRPr kumimoji="1" lang="ja-JP" altLang="en-US" sz="1600" dirty="0"/>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solidFill>
                      <a:schemeClr val="bg1"/>
                    </a:solidFill>
                  </a:tcPr>
                </a:tc>
                <a:tc>
                  <a:txBody>
                    <a:bodyPr/>
                    <a:lstStyle/>
                    <a:p>
                      <a:endParaRPr kumimoji="1" lang="ja-JP" altLang="en-US" sz="1600" dirty="0"/>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solidFill>
                      <a:schemeClr val="bg1"/>
                    </a:solidFill>
                  </a:tcPr>
                </a:tc>
              </a:tr>
              <a:tr h="1159497">
                <a:tc vMerge="1">
                  <a:txBody>
                    <a:bodyPr/>
                    <a:lstStyle/>
                    <a:p>
                      <a:pPr marL="36000" algn="ctr" fontAlgn="ctr"/>
                      <a:endParaRPr lang="ja-JP" altLang="en-US" sz="1400" b="0" i="0" u="none" strike="noStrike" dirty="0">
                        <a:solidFill>
                          <a:srgbClr val="000000"/>
                        </a:solidFill>
                        <a:effectLst/>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FF99"/>
                    </a:solidFill>
                  </a:tcPr>
                </a:tc>
                <a:tc>
                  <a:txBody>
                    <a:bodyPr/>
                    <a:lstStyle/>
                    <a:p>
                      <a:r>
                        <a:rPr lang="en-US" altLang="ja-JP" sz="1600" dirty="0" smtClean="0"/>
                        <a:t>ii</a:t>
                      </a:r>
                      <a:r>
                        <a:rPr lang="ja-JP" altLang="ja-JP" sz="1600" dirty="0" smtClean="0"/>
                        <a:t>）</a:t>
                      </a:r>
                      <a:r>
                        <a:rPr lang="en-US" altLang="ja-JP" sz="1600" dirty="0" smtClean="0"/>
                        <a:t> The leakage from V109 is detected by installation of the flowmeter to the line of V109.</a:t>
                      </a:r>
                      <a:r>
                        <a:rPr lang="ja-JP" altLang="ja-JP" sz="1600" dirty="0" smtClean="0"/>
                        <a:t>（</a:t>
                      </a:r>
                      <a:r>
                        <a:rPr lang="en-US" altLang="ja-JP" sz="1600" dirty="0" smtClean="0"/>
                        <a:t>B-b</a:t>
                      </a:r>
                      <a:r>
                        <a:rPr lang="ja-JP" altLang="ja-JP" sz="1600" dirty="0" smtClean="0"/>
                        <a:t>）</a:t>
                      </a:r>
                      <a:r>
                        <a:rPr lang="en-US" altLang="ja-JP" sz="1600" dirty="0" smtClean="0"/>
                        <a:t> The manual is revised as follows, valves must be exchanged if leakage is detected during v109 shut.</a:t>
                      </a:r>
                      <a:r>
                        <a:rPr lang="ja-JP" altLang="ja-JP" sz="1600" dirty="0" smtClean="0"/>
                        <a:t>（</a:t>
                      </a:r>
                      <a:r>
                        <a:rPr lang="en-US" altLang="ja-JP" sz="1600" dirty="0" smtClean="0"/>
                        <a:t>C-a</a:t>
                      </a:r>
                      <a:r>
                        <a:rPr lang="ja-JP" altLang="ja-JP" sz="1600" dirty="0" smtClean="0"/>
                        <a:t>）</a:t>
                      </a:r>
                      <a:endParaRPr lang="ja-JP" altLang="en-US" sz="1600" dirty="0" smtClean="0"/>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solidFill>
                      <a:schemeClr val="bg1"/>
                    </a:solidFill>
                  </a:tcPr>
                </a:tc>
                <a:tc>
                  <a:txBody>
                    <a:bodyPr/>
                    <a:lstStyle/>
                    <a:p>
                      <a:endParaRPr kumimoji="1" lang="ja-JP" altLang="en-US" sz="1600" dirty="0"/>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solidFill>
                      <a:schemeClr val="bg1"/>
                    </a:solidFill>
                  </a:tcPr>
                </a:tc>
                <a:tc>
                  <a:txBody>
                    <a:bodyPr/>
                    <a:lstStyle/>
                    <a:p>
                      <a:endParaRPr kumimoji="1" lang="ja-JP" altLang="en-US" sz="1600" dirty="0"/>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solidFill>
                      <a:schemeClr val="bg1"/>
                    </a:solidFill>
                  </a:tcPr>
                </a:tc>
                <a:tc>
                  <a:txBody>
                    <a:bodyPr/>
                    <a:lstStyle/>
                    <a:p>
                      <a:endParaRPr kumimoji="1" lang="ja-JP" altLang="en-US" sz="1600" dirty="0"/>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solidFill>
                      <a:schemeClr val="bg1"/>
                    </a:solidFill>
                  </a:tcPr>
                </a:tc>
              </a:tr>
              <a:tr h="1382289">
                <a:tc vMerge="1">
                  <a:txBody>
                    <a:bodyPr/>
                    <a:lstStyle/>
                    <a:p>
                      <a:pPr marL="36000" algn="ctr" fontAlgn="ctr"/>
                      <a:endParaRPr lang="ja-JP" altLang="en-US" sz="1400" b="0" i="0" u="none" strike="noStrike" dirty="0">
                        <a:solidFill>
                          <a:srgbClr val="000000"/>
                        </a:solidFill>
                        <a:effectLst/>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FF99"/>
                    </a:solidFill>
                  </a:tcPr>
                </a:tc>
                <a:tc>
                  <a:txBody>
                    <a:bodyPr/>
                    <a:lstStyle/>
                    <a:p>
                      <a:r>
                        <a:rPr lang="en-US" altLang="ja-JP" sz="1600" dirty="0" smtClean="0"/>
                        <a:t>iii</a:t>
                      </a:r>
                      <a:r>
                        <a:rPr lang="ja-JP" altLang="en-US" sz="1600" dirty="0" smtClean="0"/>
                        <a:t>） </a:t>
                      </a:r>
                      <a:r>
                        <a:rPr lang="en-US" altLang="ja-JP" sz="1600" dirty="0" smtClean="0"/>
                        <a:t>Use the oxygen concentration value measured by oxygen analyzer XI100 of already installed T100.</a:t>
                      </a:r>
                      <a:r>
                        <a:rPr lang="ja-JP" altLang="en-US" sz="1600" dirty="0" smtClean="0"/>
                        <a:t>（</a:t>
                      </a:r>
                      <a:r>
                        <a:rPr lang="en-US" altLang="ja-JP" sz="1600" dirty="0" smtClean="0"/>
                        <a:t>B-b</a:t>
                      </a:r>
                      <a:r>
                        <a:rPr lang="ja-JP" altLang="en-US" sz="1600" dirty="0" smtClean="0"/>
                        <a:t>），</a:t>
                      </a:r>
                      <a:r>
                        <a:rPr lang="en-US" altLang="ja-JP" sz="1600" dirty="0" smtClean="0"/>
                        <a:t>Operation of the agitator will not be permitted by interlock, if oxygen concentration is high at start-up of the agitator.</a:t>
                      </a:r>
                      <a:r>
                        <a:rPr lang="ja-JP" altLang="en-US" sz="1600" dirty="0" smtClean="0"/>
                        <a:t>（</a:t>
                      </a:r>
                      <a:r>
                        <a:rPr lang="en-US" altLang="ja-JP" sz="1600" dirty="0" smtClean="0"/>
                        <a:t>B-c</a:t>
                      </a:r>
                      <a:r>
                        <a:rPr lang="ja-JP" altLang="en-US" sz="1600" dirty="0" smtClean="0"/>
                        <a:t>）</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solidFill>
                      <a:schemeClr val="bg1"/>
                    </a:solidFill>
                  </a:tcPr>
                </a:tc>
                <a:tc>
                  <a:txBody>
                    <a:bodyPr/>
                    <a:lstStyle/>
                    <a:p>
                      <a:endParaRPr kumimoji="1" lang="ja-JP" altLang="en-US" sz="1600" dirty="0"/>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solidFill>
                      <a:schemeClr val="bg1"/>
                    </a:solidFill>
                  </a:tcPr>
                </a:tc>
                <a:tc>
                  <a:txBody>
                    <a:bodyPr/>
                    <a:lstStyle/>
                    <a:p>
                      <a:endParaRPr kumimoji="1" lang="ja-JP" altLang="en-US" sz="1600" dirty="0"/>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solidFill>
                      <a:schemeClr val="bg1"/>
                    </a:solidFill>
                  </a:tcPr>
                </a:tc>
                <a:tc>
                  <a:txBody>
                    <a:bodyPr/>
                    <a:lstStyle/>
                    <a:p>
                      <a:endParaRPr kumimoji="1" lang="ja-JP" altLang="en-US" sz="1600" dirty="0"/>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solidFill>
                      <a:schemeClr val="bg1"/>
                    </a:solidFill>
                  </a:tcPr>
                </a:tc>
              </a:tr>
              <a:tr h="653900">
                <a:tc vMerge="1">
                  <a:txBody>
                    <a:bodyPr/>
                    <a:lstStyle/>
                    <a:p>
                      <a:pPr marL="36000" algn="ctr" fontAlgn="ctr"/>
                      <a:endParaRPr lang="ja-JP" altLang="en-US" sz="1400" b="0" i="0" u="none" strike="noStrike" dirty="0">
                        <a:solidFill>
                          <a:srgbClr val="000000"/>
                        </a:solidFill>
                        <a:effectLst/>
                        <a:latin typeface="+mn-ea"/>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lgDash"/>
                      <a:round/>
                      <a:headEnd type="none" w="med" len="med"/>
                      <a:tailEnd type="none" w="med" len="med"/>
                    </a:lnB>
                    <a:solidFill>
                      <a:srgbClr val="99FF99"/>
                    </a:solidFill>
                  </a:tcPr>
                </a:tc>
                <a:tc>
                  <a:txBody>
                    <a:bodyPr/>
                    <a:lstStyle/>
                    <a:p>
                      <a:r>
                        <a:rPr lang="en-US" altLang="ja-JP" sz="1600" dirty="0" smtClean="0"/>
                        <a:t>iv</a:t>
                      </a:r>
                      <a:r>
                        <a:rPr lang="ja-JP" altLang="en-US" sz="1600" dirty="0" smtClean="0"/>
                        <a:t>） </a:t>
                      </a:r>
                      <a:r>
                        <a:rPr lang="en-US" altLang="ja-JP" sz="1600" dirty="0" smtClean="0"/>
                        <a:t>Damage of T100 etc. is limited when explosion occurs by installation of explosion venting.</a:t>
                      </a:r>
                      <a:r>
                        <a:rPr lang="ja-JP" altLang="en-US" sz="1600" dirty="0" smtClean="0"/>
                        <a:t>（</a:t>
                      </a:r>
                      <a:r>
                        <a:rPr lang="en-US" altLang="ja-JP" sz="1600" dirty="0" smtClean="0"/>
                        <a:t>B-d)</a:t>
                      </a:r>
                      <a:endParaRPr kumimoji="1" lang="ja-JP" altLang="en-US" sz="1400" dirty="0"/>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lgDash"/>
                      <a:round/>
                      <a:headEnd type="none" w="med" len="med"/>
                      <a:tailEnd type="none" w="med" len="med"/>
                    </a:lnB>
                    <a:solidFill>
                      <a:schemeClr val="bg1"/>
                    </a:solidFill>
                  </a:tcPr>
                </a:tc>
                <a:tc>
                  <a:txBody>
                    <a:bodyPr/>
                    <a:lstStyle/>
                    <a:p>
                      <a:endParaRPr kumimoji="1" lang="ja-JP" altLang="en-US" sz="1600" dirty="0"/>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lgDash"/>
                      <a:round/>
                      <a:headEnd type="none" w="med" len="med"/>
                      <a:tailEnd type="none" w="med" len="med"/>
                    </a:lnB>
                    <a:solidFill>
                      <a:schemeClr val="bg1"/>
                    </a:solidFill>
                  </a:tcPr>
                </a:tc>
                <a:tc>
                  <a:txBody>
                    <a:bodyPr/>
                    <a:lstStyle/>
                    <a:p>
                      <a:endParaRPr kumimoji="1" lang="ja-JP" altLang="en-US" sz="1600" dirty="0"/>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lgDash"/>
                      <a:round/>
                      <a:headEnd type="none" w="med" len="med"/>
                      <a:tailEnd type="none" w="med" len="med"/>
                    </a:lnB>
                    <a:solidFill>
                      <a:schemeClr val="bg1"/>
                    </a:solidFill>
                  </a:tcPr>
                </a:tc>
                <a:tc>
                  <a:txBody>
                    <a:bodyPr/>
                    <a:lstStyle/>
                    <a:p>
                      <a:endParaRPr kumimoji="1" lang="ja-JP" altLang="en-US" sz="1600" dirty="0"/>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lgDash"/>
                      <a:round/>
                      <a:headEnd type="none" w="med" len="med"/>
                      <a:tailEnd type="none" w="med" len="med"/>
                    </a:lnB>
                    <a:solidFill>
                      <a:schemeClr val="bg1"/>
                    </a:solidFill>
                  </a:tcPr>
                </a:tc>
              </a:tr>
            </a:tbl>
          </a:graphicData>
        </a:graphic>
      </p:graphicFrame>
      <p:sp>
        <p:nvSpPr>
          <p:cNvPr id="5" name="タイトル 1"/>
          <p:cNvSpPr txBox="1">
            <a:spLocks/>
          </p:cNvSpPr>
          <p:nvPr/>
        </p:nvSpPr>
        <p:spPr>
          <a:xfrm>
            <a:off x="1282043" y="586403"/>
            <a:ext cx="6589199" cy="629655"/>
          </a:xfrm>
          <a:prstGeom prst="rect">
            <a:avLst/>
          </a:prstGeom>
        </p:spPr>
        <p:txBody>
          <a:bodyPr vert="horz" lIns="91440" tIns="45720" rIns="91440" bIns="45720" rtlCol="0" anchor="t">
            <a:noAutofit/>
          </a:bodyPr>
          <a:lstStyle>
            <a:lvl1pPr algn="l" defTabSz="457200" rtl="0" eaLnBrk="1" latinLnBrk="0" hangingPunct="1">
              <a:spcBef>
                <a:spcPct val="0"/>
              </a:spcBef>
              <a:buNone/>
              <a:defRPr kumimoji="1" sz="3600" kern="1200">
                <a:solidFill>
                  <a:schemeClr val="tx1">
                    <a:lumMod val="85000"/>
                    <a:lumOff val="15000"/>
                  </a:schemeClr>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pPr algn="ctr"/>
            <a:r>
              <a:rPr lang="en-US" altLang="ja-JP" sz="2800" dirty="0"/>
              <a:t>The record to the implementation sheet</a:t>
            </a:r>
            <a:endParaRPr lang="ja-JP" altLang="en-US" sz="2800" dirty="0"/>
          </a:p>
        </p:txBody>
      </p:sp>
      <p:sp>
        <p:nvSpPr>
          <p:cNvPr id="6" name="テキスト ボックス 5"/>
          <p:cNvSpPr txBox="1"/>
          <p:nvPr/>
        </p:nvSpPr>
        <p:spPr>
          <a:xfrm>
            <a:off x="7575492" y="2447237"/>
            <a:ext cx="1295133" cy="4093428"/>
          </a:xfrm>
          <a:prstGeom prst="rect">
            <a:avLst/>
          </a:prstGeom>
          <a:noFill/>
        </p:spPr>
        <p:txBody>
          <a:bodyPr wrap="square" rtlCol="0">
            <a:spAutoFit/>
          </a:bodyPr>
          <a:lstStyle/>
          <a:p>
            <a:r>
              <a:rPr lang="en-US" altLang="ja-JP" sz="2000" dirty="0" smtClean="0"/>
              <a:t>×  </a:t>
            </a:r>
            <a:r>
              <a:rPr lang="ja-JP" altLang="en-US" sz="2000" dirty="0" smtClean="0"/>
              <a:t>○  </a:t>
            </a:r>
            <a:r>
              <a:rPr lang="en-US" altLang="ja-JP" sz="2000" dirty="0" smtClean="0"/>
              <a:t>Ⅱ</a:t>
            </a:r>
          </a:p>
          <a:p>
            <a:endParaRPr lang="en-US" altLang="ja-JP" sz="2000" dirty="0" smtClean="0"/>
          </a:p>
          <a:p>
            <a:endParaRPr lang="en-US" altLang="ja-JP" sz="2000" dirty="0"/>
          </a:p>
          <a:p>
            <a:endParaRPr lang="en-US" altLang="ja-JP" sz="2000" dirty="0" smtClean="0"/>
          </a:p>
          <a:p>
            <a:r>
              <a:rPr lang="en-US" altLang="ja-JP" sz="2000" dirty="0" smtClean="0"/>
              <a:t>×  </a:t>
            </a:r>
            <a:r>
              <a:rPr lang="ja-JP" altLang="en-US" sz="2000" dirty="0"/>
              <a:t>○  </a:t>
            </a:r>
            <a:r>
              <a:rPr lang="en-US" altLang="ja-JP" sz="2000" dirty="0" smtClean="0"/>
              <a:t>Ⅱ</a:t>
            </a:r>
          </a:p>
          <a:p>
            <a:endParaRPr lang="en-US" altLang="ja-JP" sz="2000" dirty="0" smtClean="0"/>
          </a:p>
          <a:p>
            <a:endParaRPr lang="en-US" altLang="ja-JP" sz="2000" dirty="0"/>
          </a:p>
          <a:p>
            <a:endParaRPr lang="en-US" altLang="ja-JP" sz="2000" dirty="0" smtClean="0"/>
          </a:p>
          <a:p>
            <a:r>
              <a:rPr lang="en-US" altLang="ja-JP" sz="2000" dirty="0" smtClean="0"/>
              <a:t>×  </a:t>
            </a:r>
            <a:r>
              <a:rPr lang="ja-JP" altLang="en-US" sz="2000" dirty="0"/>
              <a:t>○  </a:t>
            </a:r>
            <a:r>
              <a:rPr lang="en-US" altLang="ja-JP" sz="2000" dirty="0" smtClean="0"/>
              <a:t>Ⅱ</a:t>
            </a:r>
          </a:p>
          <a:p>
            <a:endParaRPr lang="en-US" altLang="ja-JP" sz="2000" dirty="0" smtClean="0"/>
          </a:p>
          <a:p>
            <a:endParaRPr lang="en-US" altLang="ja-JP" sz="2000" dirty="0"/>
          </a:p>
          <a:p>
            <a:endParaRPr lang="en-US" altLang="ja-JP" sz="1000" dirty="0" smtClean="0"/>
          </a:p>
          <a:p>
            <a:r>
              <a:rPr lang="en-US" altLang="ja-JP" sz="2000" dirty="0" smtClean="0"/>
              <a:t>×  </a:t>
            </a:r>
            <a:r>
              <a:rPr lang="ja-JP" altLang="en-US" sz="2000" dirty="0"/>
              <a:t>○  </a:t>
            </a:r>
            <a:r>
              <a:rPr lang="en-US" altLang="ja-JP" sz="2000" dirty="0" smtClean="0"/>
              <a:t>Ⅱ</a:t>
            </a:r>
            <a:endParaRPr lang="ja-JP" altLang="en-US" sz="1000" dirty="0"/>
          </a:p>
        </p:txBody>
      </p:sp>
    </p:spTree>
    <p:extLst>
      <p:ext uri="{BB962C8B-B14F-4D97-AF65-F5344CB8AC3E}">
        <p14:creationId xmlns:p14="http://schemas.microsoft.com/office/powerpoint/2010/main" val="26552737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3000"/>
                                        <p:tgtEl>
                                          <p:spTgt spid="6"/>
                                        </p:tgtEl>
                                      </p:cBhvr>
                                    </p:animEffect>
                                    <p:anim calcmode="lin" valueType="num">
                                      <p:cBhvr>
                                        <p:cTn id="8" dur="3000" fill="hold"/>
                                        <p:tgtEl>
                                          <p:spTgt spid="6"/>
                                        </p:tgtEl>
                                        <p:attrNameLst>
                                          <p:attrName>ppt_x</p:attrName>
                                        </p:attrNameLst>
                                      </p:cBhvr>
                                      <p:tavLst>
                                        <p:tav tm="0">
                                          <p:val>
                                            <p:strVal val="#ppt_x"/>
                                          </p:val>
                                        </p:tav>
                                        <p:tav tm="100000">
                                          <p:val>
                                            <p:strVal val="#ppt_x"/>
                                          </p:val>
                                        </p:tav>
                                      </p:tavLst>
                                    </p:anim>
                                    <p:anim calcmode="lin" valueType="num">
                                      <p:cBhvr>
                                        <p:cTn id="9" dur="3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376313" y="624110"/>
            <a:ext cx="7158087" cy="1623790"/>
          </a:xfrm>
        </p:spPr>
        <p:txBody>
          <a:bodyPr>
            <a:normAutofit fontScale="90000"/>
          </a:bodyPr>
          <a:lstStyle/>
          <a:p>
            <a:pPr algn="ctr"/>
            <a:r>
              <a:rPr lang="en-US" altLang="ja-JP" sz="4000" dirty="0" smtClean="0"/>
              <a:t>STEP2</a:t>
            </a:r>
            <a:br>
              <a:rPr lang="en-US" altLang="ja-JP" sz="4000" dirty="0" smtClean="0"/>
            </a:br>
            <a:r>
              <a:rPr lang="en-US" altLang="ja-JP" dirty="0"/>
              <a:t>Implement risk </a:t>
            </a:r>
            <a:r>
              <a:rPr lang="en-US" altLang="ja-JP" dirty="0" smtClean="0"/>
              <a:t>assessment</a:t>
            </a:r>
            <a:r>
              <a:rPr lang="ja-JP" altLang="en-US" dirty="0"/>
              <a:t/>
            </a:r>
            <a:br>
              <a:rPr lang="ja-JP" altLang="en-US" dirty="0"/>
            </a:br>
            <a:r>
              <a:rPr lang="ja-JP" altLang="en-US" sz="2200" dirty="0" smtClean="0"/>
              <a:t>③</a:t>
            </a:r>
            <a:r>
              <a:rPr lang="en-US" altLang="ja-JP" sz="2700" dirty="0"/>
              <a:t>Consideration of  additional risk reduction </a:t>
            </a:r>
            <a:r>
              <a:rPr lang="en-US" altLang="ja-JP" sz="2700" dirty="0" smtClean="0"/>
              <a:t>measures (</a:t>
            </a:r>
            <a:r>
              <a:rPr lang="en-US" altLang="ja-JP" sz="2700" dirty="0"/>
              <a:t>continued)</a:t>
            </a:r>
            <a:endParaRPr kumimoji="1" lang="ja-JP" altLang="en-US" sz="2200" dirty="0"/>
          </a:p>
        </p:txBody>
      </p:sp>
      <p:sp>
        <p:nvSpPr>
          <p:cNvPr id="3" name="コンテンツ プレースホルダー 3"/>
          <p:cNvSpPr>
            <a:spLocks noGrp="1"/>
          </p:cNvSpPr>
          <p:nvPr>
            <p:ph idx="1"/>
          </p:nvPr>
        </p:nvSpPr>
        <p:spPr>
          <a:xfrm>
            <a:off x="1376313" y="2378696"/>
            <a:ext cx="7535160" cy="4396858"/>
          </a:xfrm>
        </p:spPr>
        <p:txBody>
          <a:bodyPr>
            <a:normAutofit fontScale="85000" lnSpcReduction="20000"/>
          </a:bodyPr>
          <a:lstStyle/>
          <a:p>
            <a:pPr marL="0" indent="0">
              <a:buNone/>
            </a:pPr>
            <a:r>
              <a:rPr kumimoji="1" lang="en-US" altLang="ja-JP" sz="2200" dirty="0" smtClean="0"/>
              <a:t>(3) </a:t>
            </a:r>
            <a:r>
              <a:rPr lang="en-US" altLang="ja-JP" sz="2200" dirty="0" smtClean="0"/>
              <a:t>Check </a:t>
            </a:r>
            <a:r>
              <a:rPr lang="en-US" altLang="ja-JP" sz="2200" dirty="0"/>
              <a:t>whether or not the proposed additional risk reduction measures </a:t>
            </a:r>
            <a:r>
              <a:rPr lang="en-US" altLang="ja-JP" sz="2200" dirty="0">
                <a:solidFill>
                  <a:srgbClr val="FF0000"/>
                </a:solidFill>
              </a:rPr>
              <a:t>can be </a:t>
            </a:r>
            <a:r>
              <a:rPr lang="en-US" altLang="ja-JP" sz="2200" dirty="0" smtClean="0">
                <a:solidFill>
                  <a:srgbClr val="FF0000"/>
                </a:solidFill>
              </a:rPr>
              <a:t>implemented</a:t>
            </a:r>
            <a:r>
              <a:rPr lang="en-US" altLang="ja-JP" sz="2200" dirty="0" smtClean="0"/>
              <a:t>.</a:t>
            </a:r>
            <a:endParaRPr kumimoji="1" lang="ja-JP" altLang="en-US" sz="2200" dirty="0" smtClean="0"/>
          </a:p>
          <a:p>
            <a:r>
              <a:rPr lang="en-US" altLang="ja-JP" sz="1700" dirty="0" err="1" smtClean="0"/>
              <a:t>i</a:t>
            </a:r>
            <a:r>
              <a:rPr lang="en-US" altLang="ja-JP" sz="1700" dirty="0" smtClean="0"/>
              <a:t>)</a:t>
            </a:r>
            <a:r>
              <a:rPr lang="ja-JP" altLang="en-US" sz="1700" dirty="0" smtClean="0"/>
              <a:t>～</a:t>
            </a:r>
            <a:r>
              <a:rPr lang="en-US" altLang="ja-JP" sz="1700" dirty="0" smtClean="0"/>
              <a:t>iv) Risk </a:t>
            </a:r>
            <a:r>
              <a:rPr lang="en-US" altLang="ja-JP" sz="1700" dirty="0"/>
              <a:t>level decreases by all of </a:t>
            </a:r>
            <a:r>
              <a:rPr lang="en-US" altLang="ja-JP" sz="1700" dirty="0" err="1" smtClean="0"/>
              <a:t>i</a:t>
            </a:r>
            <a:r>
              <a:rPr lang="en-US" altLang="ja-JP" sz="1700" dirty="0" smtClean="0"/>
              <a:t>)</a:t>
            </a:r>
            <a:r>
              <a:rPr lang="ja-JP" altLang="en-US" sz="1700" dirty="0" smtClean="0"/>
              <a:t>～</a:t>
            </a:r>
            <a:r>
              <a:rPr lang="en-US" altLang="ja-JP" sz="1700" dirty="0" smtClean="0"/>
              <a:t>iv), </a:t>
            </a:r>
            <a:r>
              <a:rPr lang="en-US" altLang="ja-JP" sz="1700" dirty="0"/>
              <a:t>since </a:t>
            </a:r>
            <a:r>
              <a:rPr lang="en-US" altLang="ja-JP" sz="1700" dirty="0" smtClean="0"/>
              <a:t>they do </a:t>
            </a:r>
            <a:r>
              <a:rPr lang="en-US" altLang="ja-JP" sz="1700" dirty="0"/>
              <a:t>not interfere with the existing risk reduction measure, those installation is possible</a:t>
            </a:r>
            <a:r>
              <a:rPr lang="en-US" altLang="ja-JP" sz="1700" dirty="0" smtClean="0"/>
              <a:t>.</a:t>
            </a:r>
            <a:endParaRPr lang="ja-JP" altLang="en-US" sz="1700" dirty="0" smtClean="0"/>
          </a:p>
          <a:p>
            <a:pPr marL="0" indent="0">
              <a:buNone/>
            </a:pPr>
            <a:r>
              <a:rPr lang="en-US" altLang="ja-JP" sz="2200" dirty="0" smtClean="0"/>
              <a:t>(4) Cautions </a:t>
            </a:r>
            <a:r>
              <a:rPr lang="en-US" altLang="ja-JP" sz="2200" dirty="0"/>
              <a:t>to be communicated to workers in order to maintain functioning of the existing and additional risk reduction </a:t>
            </a:r>
            <a:r>
              <a:rPr lang="en-US" altLang="ja-JP" sz="2200" dirty="0" smtClean="0"/>
              <a:t>measures.</a:t>
            </a:r>
            <a:endParaRPr lang="ja-JP" altLang="en-US" sz="2200" dirty="0" smtClean="0"/>
          </a:p>
          <a:p>
            <a:r>
              <a:rPr lang="en-US" altLang="ja-JP" sz="1700" dirty="0" err="1" smtClean="0"/>
              <a:t>i</a:t>
            </a:r>
            <a:r>
              <a:rPr lang="en-US" altLang="ja-JP" sz="1700" dirty="0" smtClean="0"/>
              <a:t>), iii) Check </a:t>
            </a:r>
            <a:r>
              <a:rPr lang="en-US" altLang="ja-JP" sz="1700" dirty="0"/>
              <a:t>the sensor and actuator for interlock. Check operation of interlock periodically (several months</a:t>
            </a:r>
            <a:r>
              <a:rPr lang="en-US" altLang="ja-JP" sz="1700" dirty="0" smtClean="0"/>
              <a:t>).</a:t>
            </a:r>
            <a:endParaRPr lang="ja-JP" altLang="en-US" sz="1700" dirty="0" smtClean="0"/>
          </a:p>
          <a:p>
            <a:r>
              <a:rPr lang="en-US" altLang="ja-JP" sz="1700" dirty="0" smtClean="0"/>
              <a:t>ii) Test </a:t>
            </a:r>
            <a:r>
              <a:rPr lang="en-US" altLang="ja-JP" sz="1700" dirty="0"/>
              <a:t>the leakage of V109 periodically (several months</a:t>
            </a:r>
            <a:r>
              <a:rPr lang="en-US" altLang="ja-JP" sz="1700" dirty="0" smtClean="0"/>
              <a:t>).</a:t>
            </a:r>
            <a:endParaRPr lang="ja-JP" altLang="en-US" sz="1700" dirty="0" smtClean="0"/>
          </a:p>
          <a:p>
            <a:r>
              <a:rPr lang="en-US" altLang="ja-JP" sz="1700" dirty="0" smtClean="0"/>
              <a:t>iv) Check </a:t>
            </a:r>
            <a:r>
              <a:rPr lang="en-US" altLang="ja-JP" sz="1700" dirty="0"/>
              <a:t>visually daily. Check the existence of abnormalities periodically (several months</a:t>
            </a:r>
            <a:r>
              <a:rPr lang="en-US" altLang="ja-JP" sz="1700" dirty="0" smtClean="0"/>
              <a:t>).</a:t>
            </a:r>
            <a:endParaRPr lang="ja-JP" altLang="en-US" sz="1700" dirty="0" smtClean="0"/>
          </a:p>
          <a:p>
            <a:r>
              <a:rPr lang="en-US" altLang="ja-JP" sz="1700" dirty="0" smtClean="0"/>
              <a:t>※ About </a:t>
            </a:r>
            <a:r>
              <a:rPr lang="en-US" altLang="ja-JP" sz="1700" dirty="0"/>
              <a:t>check of operation or daily inspection, if each interval is clear, effectiveness will become good</a:t>
            </a:r>
            <a:r>
              <a:rPr lang="en-US" altLang="ja-JP" sz="1700" dirty="0" smtClean="0"/>
              <a:t>.</a:t>
            </a:r>
            <a:endParaRPr lang="ja-JP" altLang="en-US" sz="1700" dirty="0" smtClean="0"/>
          </a:p>
          <a:p>
            <a:pPr marL="0" indent="0">
              <a:buNone/>
            </a:pPr>
            <a:r>
              <a:rPr lang="en-US" altLang="ja-JP" sz="2200" dirty="0" smtClean="0"/>
              <a:t>(5) Record </a:t>
            </a:r>
            <a:r>
              <a:rPr lang="en-US" altLang="ja-JP" sz="2200" dirty="0"/>
              <a:t>the results of </a:t>
            </a:r>
            <a:r>
              <a:rPr lang="en-US" altLang="ja-JP" sz="2200" dirty="0" smtClean="0"/>
              <a:t>risk assessment </a:t>
            </a:r>
            <a:r>
              <a:rPr lang="en-US" altLang="ja-JP" sz="2200" dirty="0"/>
              <a:t>and other information to be communicated to workers after the start of production, if there are any</a:t>
            </a:r>
            <a:r>
              <a:rPr lang="en-US" altLang="ja-JP" sz="2200" dirty="0" smtClean="0"/>
              <a:t>.</a:t>
            </a:r>
            <a:endParaRPr lang="ja-JP" altLang="en-US" sz="2200" dirty="0"/>
          </a:p>
        </p:txBody>
      </p:sp>
      <p:sp>
        <p:nvSpPr>
          <p:cNvPr id="6" name="テキスト ボックス 5"/>
          <p:cNvSpPr txBox="1"/>
          <p:nvPr/>
        </p:nvSpPr>
        <p:spPr>
          <a:xfrm>
            <a:off x="1451518" y="2977914"/>
            <a:ext cx="7555037" cy="1015663"/>
          </a:xfrm>
          <a:prstGeom prst="rect">
            <a:avLst/>
          </a:prstGeom>
          <a:solidFill>
            <a:schemeClr val="accent2">
              <a:lumMod val="20000"/>
              <a:lumOff val="80000"/>
            </a:schemeClr>
          </a:solidFill>
          <a:ln>
            <a:solidFill>
              <a:schemeClr val="tx1"/>
            </a:solidFill>
          </a:ln>
        </p:spPr>
        <p:txBody>
          <a:bodyPr wrap="square" rtlCol="0">
            <a:spAutoFit/>
          </a:bodyPr>
          <a:lstStyle/>
          <a:p>
            <a:r>
              <a:rPr lang="en-US" altLang="ja-JP" sz="2000" dirty="0"/>
              <a:t>Check whether or not the proposed additional risk reduction measures can be implemented, considering the balance with the existing risk reduction measures and other restrictions</a:t>
            </a:r>
            <a:r>
              <a:rPr lang="en-US" altLang="ja-JP" sz="2000" dirty="0" smtClean="0"/>
              <a:t>.</a:t>
            </a:r>
            <a:endParaRPr lang="ja-JP" altLang="en-US" sz="2000" dirty="0"/>
          </a:p>
        </p:txBody>
      </p:sp>
      <p:sp>
        <p:nvSpPr>
          <p:cNvPr id="8" name="テキスト ボックス 7"/>
          <p:cNvSpPr txBox="1"/>
          <p:nvPr/>
        </p:nvSpPr>
        <p:spPr>
          <a:xfrm>
            <a:off x="1451761" y="4632205"/>
            <a:ext cx="7555037" cy="1323439"/>
          </a:xfrm>
          <a:prstGeom prst="rect">
            <a:avLst/>
          </a:prstGeom>
          <a:solidFill>
            <a:schemeClr val="accent2">
              <a:lumMod val="20000"/>
              <a:lumOff val="80000"/>
            </a:schemeClr>
          </a:solidFill>
          <a:ln>
            <a:solidFill>
              <a:schemeClr val="tx1"/>
            </a:solidFill>
          </a:ln>
        </p:spPr>
        <p:txBody>
          <a:bodyPr wrap="square" rtlCol="0">
            <a:spAutoFit/>
          </a:bodyPr>
          <a:lstStyle/>
          <a:p>
            <a:r>
              <a:rPr lang="en-US" altLang="ja-JP" sz="2000" dirty="0"/>
              <a:t>If there are residual risks (e.g. trigger events and scenarios at Risk Level II or lower,) make workers aware of possible occurrence of process accidents, while deciding on on-site responses</a:t>
            </a:r>
            <a:r>
              <a:rPr lang="en-US" altLang="ja-JP" sz="2000" dirty="0" smtClean="0"/>
              <a:t>.</a:t>
            </a:r>
            <a:endParaRPr lang="ja-JP" altLang="en-US" sz="2000" dirty="0"/>
          </a:p>
        </p:txBody>
      </p:sp>
      <p:sp>
        <p:nvSpPr>
          <p:cNvPr id="7" name="テキスト ボックス 6"/>
          <p:cNvSpPr txBox="1"/>
          <p:nvPr/>
        </p:nvSpPr>
        <p:spPr>
          <a:xfrm>
            <a:off x="1452110" y="4124373"/>
            <a:ext cx="7555037" cy="1323439"/>
          </a:xfrm>
          <a:prstGeom prst="rect">
            <a:avLst/>
          </a:prstGeom>
          <a:solidFill>
            <a:schemeClr val="accent2">
              <a:lumMod val="20000"/>
              <a:lumOff val="80000"/>
            </a:schemeClr>
          </a:solidFill>
          <a:ln>
            <a:solidFill>
              <a:schemeClr val="tx1"/>
            </a:solidFill>
          </a:ln>
        </p:spPr>
        <p:txBody>
          <a:bodyPr wrap="square" rtlCol="0">
            <a:spAutoFit/>
          </a:bodyPr>
          <a:lstStyle/>
          <a:p>
            <a:r>
              <a:rPr lang="en-US" altLang="ja-JP" sz="2000" dirty="0"/>
              <a:t>Not only the evaluation result of risk level but deal-with matter and notes are recorded as concretely as possible. That must be recorded so that </a:t>
            </a:r>
            <a:r>
              <a:rPr lang="en-US" altLang="ja-JP" sz="2000" dirty="0">
                <a:solidFill>
                  <a:srgbClr val="FF0000"/>
                </a:solidFill>
              </a:rPr>
              <a:t>workers can understand</a:t>
            </a:r>
            <a:r>
              <a:rPr lang="en-US" altLang="ja-JP" sz="2000" dirty="0"/>
              <a:t> the purpose and type of the risk reduction measure</a:t>
            </a:r>
            <a:r>
              <a:rPr lang="en-US" altLang="ja-JP" sz="2000" dirty="0" smtClean="0"/>
              <a:t>.</a:t>
            </a:r>
            <a:endParaRPr lang="ja-JP" altLang="en-US" sz="2000" dirty="0"/>
          </a:p>
        </p:txBody>
      </p:sp>
    </p:spTree>
    <p:extLst>
      <p:ext uri="{BB962C8B-B14F-4D97-AF65-F5344CB8AC3E}">
        <p14:creationId xmlns:p14="http://schemas.microsoft.com/office/powerpoint/2010/main" val="32332342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1+#ppt_w/2"/>
                                          </p:val>
                                        </p:tav>
                                        <p:tav tm="100000">
                                          <p:val>
                                            <p:strVal val="#ppt_x"/>
                                          </p:val>
                                        </p:tav>
                                      </p:tavLst>
                                    </p:anim>
                                    <p:anim calcmode="lin" valueType="num">
                                      <p:cBhvr additive="base">
                                        <p:cTn id="14" dur="500" fill="hold"/>
                                        <p:tgtEl>
                                          <p:spTgt spid="6"/>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xit" presetSubtype="2" fill="hold" grpId="1" nodeType="clickEffect">
                                  <p:stCondLst>
                                    <p:cond delay="0"/>
                                  </p:stCondLst>
                                  <p:childTnLst>
                                    <p:anim calcmode="lin" valueType="num">
                                      <p:cBhvr additive="base">
                                        <p:cTn id="18" dur="500"/>
                                        <p:tgtEl>
                                          <p:spTgt spid="6"/>
                                        </p:tgtEl>
                                        <p:attrNameLst>
                                          <p:attrName>ppt_x</p:attrName>
                                        </p:attrNameLst>
                                      </p:cBhvr>
                                      <p:tavLst>
                                        <p:tav tm="0">
                                          <p:val>
                                            <p:strVal val="ppt_x"/>
                                          </p:val>
                                        </p:tav>
                                        <p:tav tm="100000">
                                          <p:val>
                                            <p:strVal val="1+ppt_w/2"/>
                                          </p:val>
                                        </p:tav>
                                      </p:tavLst>
                                    </p:anim>
                                    <p:anim calcmode="lin" valueType="num">
                                      <p:cBhvr additive="base">
                                        <p:cTn id="19" dur="500"/>
                                        <p:tgtEl>
                                          <p:spTgt spid="6"/>
                                        </p:tgtEl>
                                        <p:attrNameLst>
                                          <p:attrName>ppt_y</p:attrName>
                                        </p:attrNameLst>
                                      </p:cBhvr>
                                      <p:tavLst>
                                        <p:tav tm="0">
                                          <p:val>
                                            <p:strVal val="ppt_y"/>
                                          </p:val>
                                        </p:tav>
                                        <p:tav tm="100000">
                                          <p:val>
                                            <p:strVal val="ppt_y"/>
                                          </p:val>
                                        </p:tav>
                                      </p:tavLst>
                                    </p:anim>
                                    <p:set>
                                      <p:cBhvr>
                                        <p:cTn id="20" dur="1" fill="hold">
                                          <p:stCondLst>
                                            <p:cond delay="499"/>
                                          </p:stCondLst>
                                        </p:cTn>
                                        <p:tgtEl>
                                          <p:spTgt spid="6"/>
                                        </p:tgtEl>
                                        <p:attrNameLst>
                                          <p:attrName>style.visibility</p:attrName>
                                        </p:attrNameLst>
                                      </p:cBhvr>
                                      <p:to>
                                        <p:strVal val="hidden"/>
                                      </p:to>
                                    </p:set>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anim calcmode="lin" valueType="num">
                                      <p:cBhvr additive="base">
                                        <p:cTn id="25" dur="5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2" fill="hold" grpId="0" nodeType="clickEffect">
                                  <p:stCondLst>
                                    <p:cond delay="0"/>
                                  </p:stCondLst>
                                  <p:childTnLst>
                                    <p:set>
                                      <p:cBhvr>
                                        <p:cTn id="30" dur="1" fill="hold">
                                          <p:stCondLst>
                                            <p:cond delay="0"/>
                                          </p:stCondLst>
                                        </p:cTn>
                                        <p:tgtEl>
                                          <p:spTgt spid="3">
                                            <p:txEl>
                                              <p:pRg st="2" end="2"/>
                                            </p:txEl>
                                          </p:spTgt>
                                        </p:tgtEl>
                                        <p:attrNameLst>
                                          <p:attrName>style.visibility</p:attrName>
                                        </p:attrNameLst>
                                      </p:cBhvr>
                                      <p:to>
                                        <p:strVal val="visible"/>
                                      </p:to>
                                    </p:set>
                                    <p:anim calcmode="lin" valueType="num">
                                      <p:cBhvr additive="base">
                                        <p:cTn id="31" dur="5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2" fill="hold" grpId="0" nodeType="clickEffect">
                                  <p:stCondLst>
                                    <p:cond delay="0"/>
                                  </p:stCondLst>
                                  <p:childTnLst>
                                    <p:set>
                                      <p:cBhvr>
                                        <p:cTn id="36" dur="1" fill="hold">
                                          <p:stCondLst>
                                            <p:cond delay="0"/>
                                          </p:stCondLst>
                                        </p:cTn>
                                        <p:tgtEl>
                                          <p:spTgt spid="7"/>
                                        </p:tgtEl>
                                        <p:attrNameLst>
                                          <p:attrName>style.visibility</p:attrName>
                                        </p:attrNameLst>
                                      </p:cBhvr>
                                      <p:to>
                                        <p:strVal val="visible"/>
                                      </p:to>
                                    </p:set>
                                    <p:anim calcmode="lin" valueType="num">
                                      <p:cBhvr additive="base">
                                        <p:cTn id="37" dur="500" fill="hold"/>
                                        <p:tgtEl>
                                          <p:spTgt spid="7"/>
                                        </p:tgtEl>
                                        <p:attrNameLst>
                                          <p:attrName>ppt_x</p:attrName>
                                        </p:attrNameLst>
                                      </p:cBhvr>
                                      <p:tavLst>
                                        <p:tav tm="0">
                                          <p:val>
                                            <p:strVal val="1+#ppt_w/2"/>
                                          </p:val>
                                        </p:tav>
                                        <p:tav tm="100000">
                                          <p:val>
                                            <p:strVal val="#ppt_x"/>
                                          </p:val>
                                        </p:tav>
                                      </p:tavLst>
                                    </p:anim>
                                    <p:anim calcmode="lin" valueType="num">
                                      <p:cBhvr additive="base">
                                        <p:cTn id="38" dur="500" fill="hold"/>
                                        <p:tgtEl>
                                          <p:spTgt spid="7"/>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xit" presetSubtype="2" fill="hold" grpId="1" nodeType="clickEffect">
                                  <p:stCondLst>
                                    <p:cond delay="0"/>
                                  </p:stCondLst>
                                  <p:childTnLst>
                                    <p:anim calcmode="lin" valueType="num">
                                      <p:cBhvr additive="base">
                                        <p:cTn id="42" dur="500"/>
                                        <p:tgtEl>
                                          <p:spTgt spid="7"/>
                                        </p:tgtEl>
                                        <p:attrNameLst>
                                          <p:attrName>ppt_x</p:attrName>
                                        </p:attrNameLst>
                                      </p:cBhvr>
                                      <p:tavLst>
                                        <p:tav tm="0">
                                          <p:val>
                                            <p:strVal val="ppt_x"/>
                                          </p:val>
                                        </p:tav>
                                        <p:tav tm="100000">
                                          <p:val>
                                            <p:strVal val="1+ppt_w/2"/>
                                          </p:val>
                                        </p:tav>
                                      </p:tavLst>
                                    </p:anim>
                                    <p:anim calcmode="lin" valueType="num">
                                      <p:cBhvr additive="base">
                                        <p:cTn id="43" dur="500"/>
                                        <p:tgtEl>
                                          <p:spTgt spid="7"/>
                                        </p:tgtEl>
                                        <p:attrNameLst>
                                          <p:attrName>ppt_y</p:attrName>
                                        </p:attrNameLst>
                                      </p:cBhvr>
                                      <p:tavLst>
                                        <p:tav tm="0">
                                          <p:val>
                                            <p:strVal val="ppt_y"/>
                                          </p:val>
                                        </p:tav>
                                        <p:tav tm="100000">
                                          <p:val>
                                            <p:strVal val="ppt_y"/>
                                          </p:val>
                                        </p:tav>
                                      </p:tavLst>
                                    </p:anim>
                                    <p:set>
                                      <p:cBhvr>
                                        <p:cTn id="44" dur="1" fill="hold">
                                          <p:stCondLst>
                                            <p:cond delay="499"/>
                                          </p:stCondLst>
                                        </p:cTn>
                                        <p:tgtEl>
                                          <p:spTgt spid="7"/>
                                        </p:tgtEl>
                                        <p:attrNameLst>
                                          <p:attrName>style.visibility</p:attrName>
                                        </p:attrNameLst>
                                      </p:cBhvr>
                                      <p:to>
                                        <p:strVal val="hidden"/>
                                      </p:to>
                                    </p:set>
                                  </p:childTnLst>
                                </p:cTn>
                              </p:par>
                            </p:childTnLst>
                          </p:cTn>
                        </p:par>
                      </p:childTnLst>
                    </p:cTn>
                  </p:par>
                  <p:par>
                    <p:cTn id="45" fill="hold">
                      <p:stCondLst>
                        <p:cond delay="indefinite"/>
                      </p:stCondLst>
                      <p:childTnLst>
                        <p:par>
                          <p:cTn id="46" fill="hold">
                            <p:stCondLst>
                              <p:cond delay="0"/>
                            </p:stCondLst>
                            <p:childTnLst>
                              <p:par>
                                <p:cTn id="47" presetID="2" presetClass="entr" presetSubtype="2" fill="hold" grpId="0" nodeType="clickEffect">
                                  <p:stCondLst>
                                    <p:cond delay="0"/>
                                  </p:stCondLst>
                                  <p:childTnLst>
                                    <p:set>
                                      <p:cBhvr>
                                        <p:cTn id="48" dur="1" fill="hold">
                                          <p:stCondLst>
                                            <p:cond delay="0"/>
                                          </p:stCondLst>
                                        </p:cTn>
                                        <p:tgtEl>
                                          <p:spTgt spid="3">
                                            <p:txEl>
                                              <p:pRg st="3" end="3"/>
                                            </p:txEl>
                                          </p:spTgt>
                                        </p:tgtEl>
                                        <p:attrNameLst>
                                          <p:attrName>style.visibility</p:attrName>
                                        </p:attrNameLst>
                                      </p:cBhvr>
                                      <p:to>
                                        <p:strVal val="visible"/>
                                      </p:to>
                                    </p:set>
                                    <p:anim calcmode="lin" valueType="num">
                                      <p:cBhvr additive="base">
                                        <p:cTn id="49" dur="500" fill="hold"/>
                                        <p:tgtEl>
                                          <p:spTgt spid="3">
                                            <p:txEl>
                                              <p:pRg st="3" end="3"/>
                                            </p:txEl>
                                          </p:spTgt>
                                        </p:tgtEl>
                                        <p:attrNameLst>
                                          <p:attrName>ppt_x</p:attrName>
                                        </p:attrNameLst>
                                      </p:cBhvr>
                                      <p:tavLst>
                                        <p:tav tm="0">
                                          <p:val>
                                            <p:strVal val="1+#ppt_w/2"/>
                                          </p:val>
                                        </p:tav>
                                        <p:tav tm="100000">
                                          <p:val>
                                            <p:strVal val="#ppt_x"/>
                                          </p:val>
                                        </p:tav>
                                      </p:tavLst>
                                    </p:anim>
                                    <p:anim calcmode="lin" valueType="num">
                                      <p:cBhvr additive="base">
                                        <p:cTn id="50"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2" fill="hold" grpId="0" nodeType="clickEffect">
                                  <p:stCondLst>
                                    <p:cond delay="0"/>
                                  </p:stCondLst>
                                  <p:childTnLst>
                                    <p:set>
                                      <p:cBhvr>
                                        <p:cTn id="54" dur="1" fill="hold">
                                          <p:stCondLst>
                                            <p:cond delay="0"/>
                                          </p:stCondLst>
                                        </p:cTn>
                                        <p:tgtEl>
                                          <p:spTgt spid="3">
                                            <p:txEl>
                                              <p:pRg st="4" end="4"/>
                                            </p:txEl>
                                          </p:spTgt>
                                        </p:tgtEl>
                                        <p:attrNameLst>
                                          <p:attrName>style.visibility</p:attrName>
                                        </p:attrNameLst>
                                      </p:cBhvr>
                                      <p:to>
                                        <p:strVal val="visible"/>
                                      </p:to>
                                    </p:set>
                                    <p:anim calcmode="lin" valueType="num">
                                      <p:cBhvr additive="base">
                                        <p:cTn id="55" dur="500" fill="hold"/>
                                        <p:tgtEl>
                                          <p:spTgt spid="3">
                                            <p:txEl>
                                              <p:pRg st="4" end="4"/>
                                            </p:txEl>
                                          </p:spTgt>
                                        </p:tgtEl>
                                        <p:attrNameLst>
                                          <p:attrName>ppt_x</p:attrName>
                                        </p:attrNameLst>
                                      </p:cBhvr>
                                      <p:tavLst>
                                        <p:tav tm="0">
                                          <p:val>
                                            <p:strVal val="1+#ppt_w/2"/>
                                          </p:val>
                                        </p:tav>
                                        <p:tav tm="100000">
                                          <p:val>
                                            <p:strVal val="#ppt_x"/>
                                          </p:val>
                                        </p:tav>
                                      </p:tavLst>
                                    </p:anim>
                                    <p:anim calcmode="lin" valueType="num">
                                      <p:cBhvr additive="base">
                                        <p:cTn id="56"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2" fill="hold" grpId="0" nodeType="clickEffect">
                                  <p:stCondLst>
                                    <p:cond delay="0"/>
                                  </p:stCondLst>
                                  <p:childTnLst>
                                    <p:set>
                                      <p:cBhvr>
                                        <p:cTn id="60" dur="1" fill="hold">
                                          <p:stCondLst>
                                            <p:cond delay="0"/>
                                          </p:stCondLst>
                                        </p:cTn>
                                        <p:tgtEl>
                                          <p:spTgt spid="3">
                                            <p:txEl>
                                              <p:pRg st="5" end="5"/>
                                            </p:txEl>
                                          </p:spTgt>
                                        </p:tgtEl>
                                        <p:attrNameLst>
                                          <p:attrName>style.visibility</p:attrName>
                                        </p:attrNameLst>
                                      </p:cBhvr>
                                      <p:to>
                                        <p:strVal val="visible"/>
                                      </p:to>
                                    </p:set>
                                    <p:anim calcmode="lin" valueType="num">
                                      <p:cBhvr additive="base">
                                        <p:cTn id="61" dur="500" fill="hold"/>
                                        <p:tgtEl>
                                          <p:spTgt spid="3">
                                            <p:txEl>
                                              <p:pRg st="5" end="5"/>
                                            </p:txEl>
                                          </p:spTgt>
                                        </p:tgtEl>
                                        <p:attrNameLst>
                                          <p:attrName>ppt_x</p:attrName>
                                        </p:attrNameLst>
                                      </p:cBhvr>
                                      <p:tavLst>
                                        <p:tav tm="0">
                                          <p:val>
                                            <p:strVal val="1+#ppt_w/2"/>
                                          </p:val>
                                        </p:tav>
                                        <p:tav tm="100000">
                                          <p:val>
                                            <p:strVal val="#ppt_x"/>
                                          </p:val>
                                        </p:tav>
                                      </p:tavLst>
                                    </p:anim>
                                    <p:anim calcmode="lin" valueType="num">
                                      <p:cBhvr additive="base">
                                        <p:cTn id="62" dur="500" fill="hold"/>
                                        <p:tgtEl>
                                          <p:spTgt spid="3">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2" fill="hold" grpId="0" nodeType="clickEffect">
                                  <p:stCondLst>
                                    <p:cond delay="0"/>
                                  </p:stCondLst>
                                  <p:childTnLst>
                                    <p:set>
                                      <p:cBhvr>
                                        <p:cTn id="66" dur="1" fill="hold">
                                          <p:stCondLst>
                                            <p:cond delay="0"/>
                                          </p:stCondLst>
                                        </p:cTn>
                                        <p:tgtEl>
                                          <p:spTgt spid="3">
                                            <p:txEl>
                                              <p:pRg st="6" end="6"/>
                                            </p:txEl>
                                          </p:spTgt>
                                        </p:tgtEl>
                                        <p:attrNameLst>
                                          <p:attrName>style.visibility</p:attrName>
                                        </p:attrNameLst>
                                      </p:cBhvr>
                                      <p:to>
                                        <p:strVal val="visible"/>
                                      </p:to>
                                    </p:set>
                                    <p:anim calcmode="lin" valueType="num">
                                      <p:cBhvr additive="base">
                                        <p:cTn id="67" dur="500" fill="hold"/>
                                        <p:tgtEl>
                                          <p:spTgt spid="3">
                                            <p:txEl>
                                              <p:pRg st="6" end="6"/>
                                            </p:txEl>
                                          </p:spTgt>
                                        </p:tgtEl>
                                        <p:attrNameLst>
                                          <p:attrName>ppt_x</p:attrName>
                                        </p:attrNameLst>
                                      </p:cBhvr>
                                      <p:tavLst>
                                        <p:tav tm="0">
                                          <p:val>
                                            <p:strVal val="1+#ppt_w/2"/>
                                          </p:val>
                                        </p:tav>
                                        <p:tav tm="100000">
                                          <p:val>
                                            <p:strVal val="#ppt_x"/>
                                          </p:val>
                                        </p:tav>
                                      </p:tavLst>
                                    </p:anim>
                                    <p:anim calcmode="lin" valueType="num">
                                      <p:cBhvr additive="base">
                                        <p:cTn id="68" dur="500" fill="hold"/>
                                        <p:tgtEl>
                                          <p:spTgt spid="3">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2" fill="hold" grpId="0" nodeType="clickEffect">
                                  <p:stCondLst>
                                    <p:cond delay="0"/>
                                  </p:stCondLst>
                                  <p:childTnLst>
                                    <p:set>
                                      <p:cBhvr>
                                        <p:cTn id="72" dur="1" fill="hold">
                                          <p:stCondLst>
                                            <p:cond delay="0"/>
                                          </p:stCondLst>
                                        </p:cTn>
                                        <p:tgtEl>
                                          <p:spTgt spid="3">
                                            <p:txEl>
                                              <p:pRg st="7" end="7"/>
                                            </p:txEl>
                                          </p:spTgt>
                                        </p:tgtEl>
                                        <p:attrNameLst>
                                          <p:attrName>style.visibility</p:attrName>
                                        </p:attrNameLst>
                                      </p:cBhvr>
                                      <p:to>
                                        <p:strVal val="visible"/>
                                      </p:to>
                                    </p:set>
                                    <p:anim calcmode="lin" valueType="num">
                                      <p:cBhvr additive="base">
                                        <p:cTn id="73" dur="500" fill="hold"/>
                                        <p:tgtEl>
                                          <p:spTgt spid="3">
                                            <p:txEl>
                                              <p:pRg st="7" end="7"/>
                                            </p:txEl>
                                          </p:spTgt>
                                        </p:tgtEl>
                                        <p:attrNameLst>
                                          <p:attrName>ppt_x</p:attrName>
                                        </p:attrNameLst>
                                      </p:cBhvr>
                                      <p:tavLst>
                                        <p:tav tm="0">
                                          <p:val>
                                            <p:strVal val="1+#ppt_w/2"/>
                                          </p:val>
                                        </p:tav>
                                        <p:tav tm="100000">
                                          <p:val>
                                            <p:strVal val="#ppt_x"/>
                                          </p:val>
                                        </p:tav>
                                      </p:tavLst>
                                    </p:anim>
                                    <p:anim calcmode="lin" valueType="num">
                                      <p:cBhvr additive="base">
                                        <p:cTn id="74" dur="500" fill="hold"/>
                                        <p:tgtEl>
                                          <p:spTgt spid="3">
                                            <p:txEl>
                                              <p:pRg st="7" end="7"/>
                                            </p:txEl>
                                          </p:spTgt>
                                        </p:tgtEl>
                                        <p:attrNameLst>
                                          <p:attrName>ppt_y</p:attrName>
                                        </p:attrNameLst>
                                      </p:cBhvr>
                                      <p:tavLst>
                                        <p:tav tm="0">
                                          <p:val>
                                            <p:strVal val="#ppt_y"/>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2" fill="hold" grpId="0" nodeType="clickEffect">
                                  <p:stCondLst>
                                    <p:cond delay="0"/>
                                  </p:stCondLst>
                                  <p:childTnLst>
                                    <p:set>
                                      <p:cBhvr>
                                        <p:cTn id="78" dur="1" fill="hold">
                                          <p:stCondLst>
                                            <p:cond delay="0"/>
                                          </p:stCondLst>
                                        </p:cTn>
                                        <p:tgtEl>
                                          <p:spTgt spid="8"/>
                                        </p:tgtEl>
                                        <p:attrNameLst>
                                          <p:attrName>style.visibility</p:attrName>
                                        </p:attrNameLst>
                                      </p:cBhvr>
                                      <p:to>
                                        <p:strVal val="visible"/>
                                      </p:to>
                                    </p:set>
                                    <p:anim calcmode="lin" valueType="num">
                                      <p:cBhvr additive="base">
                                        <p:cTn id="79" dur="500" fill="hold"/>
                                        <p:tgtEl>
                                          <p:spTgt spid="8"/>
                                        </p:tgtEl>
                                        <p:attrNameLst>
                                          <p:attrName>ppt_x</p:attrName>
                                        </p:attrNameLst>
                                      </p:cBhvr>
                                      <p:tavLst>
                                        <p:tav tm="0">
                                          <p:val>
                                            <p:strVal val="1+#ppt_w/2"/>
                                          </p:val>
                                        </p:tav>
                                        <p:tav tm="100000">
                                          <p:val>
                                            <p:strVal val="#ppt_x"/>
                                          </p:val>
                                        </p:tav>
                                      </p:tavLst>
                                    </p:anim>
                                    <p:anim calcmode="lin" valueType="num">
                                      <p:cBhvr additive="base">
                                        <p:cTn id="80" dur="500" fill="hold"/>
                                        <p:tgtEl>
                                          <p:spTgt spid="8"/>
                                        </p:tgtEl>
                                        <p:attrNameLst>
                                          <p:attrName>ppt_y</p:attrName>
                                        </p:attrNameLst>
                                      </p:cBhvr>
                                      <p:tavLst>
                                        <p:tav tm="0">
                                          <p:val>
                                            <p:strVal val="#ppt_y"/>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 presetClass="exit" presetSubtype="2" fill="hold" grpId="1" nodeType="clickEffect">
                                  <p:stCondLst>
                                    <p:cond delay="0"/>
                                  </p:stCondLst>
                                  <p:childTnLst>
                                    <p:anim calcmode="lin" valueType="num">
                                      <p:cBhvr additive="base">
                                        <p:cTn id="84" dur="500"/>
                                        <p:tgtEl>
                                          <p:spTgt spid="8"/>
                                        </p:tgtEl>
                                        <p:attrNameLst>
                                          <p:attrName>ppt_x</p:attrName>
                                        </p:attrNameLst>
                                      </p:cBhvr>
                                      <p:tavLst>
                                        <p:tav tm="0">
                                          <p:val>
                                            <p:strVal val="ppt_x"/>
                                          </p:val>
                                        </p:tav>
                                        <p:tav tm="100000">
                                          <p:val>
                                            <p:strVal val="1+ppt_w/2"/>
                                          </p:val>
                                        </p:tav>
                                      </p:tavLst>
                                    </p:anim>
                                    <p:anim calcmode="lin" valueType="num">
                                      <p:cBhvr additive="base">
                                        <p:cTn id="85" dur="500"/>
                                        <p:tgtEl>
                                          <p:spTgt spid="8"/>
                                        </p:tgtEl>
                                        <p:attrNameLst>
                                          <p:attrName>ppt_y</p:attrName>
                                        </p:attrNameLst>
                                      </p:cBhvr>
                                      <p:tavLst>
                                        <p:tav tm="0">
                                          <p:val>
                                            <p:strVal val="ppt_y"/>
                                          </p:val>
                                        </p:tav>
                                        <p:tav tm="100000">
                                          <p:val>
                                            <p:strVal val="ppt_y"/>
                                          </p:val>
                                        </p:tav>
                                      </p:tavLst>
                                    </p:anim>
                                    <p:set>
                                      <p:cBhvr>
                                        <p:cTn id="86" dur="1" fill="hold">
                                          <p:stCondLst>
                                            <p:cond delay="499"/>
                                          </p:stCondLst>
                                        </p:cTn>
                                        <p:tgtEl>
                                          <p:spTgt spid="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6" grpId="0" animBg="1"/>
      <p:bldP spid="6" grpId="1" animBg="1"/>
      <p:bldP spid="8" grpId="0" animBg="1"/>
      <p:bldP spid="8" grpId="1" animBg="1"/>
      <p:bldP spid="7" grpId="0" animBg="1"/>
      <p:bldP spid="7" grpId="1"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コンテンツ プレースホルダー 3"/>
          <p:cNvGraphicFramePr>
            <a:graphicFrameLocks noGrp="1"/>
          </p:cNvGraphicFramePr>
          <p:nvPr>
            <p:ph idx="1"/>
            <p:extLst>
              <p:ext uri="{D42A27DB-BD31-4B8C-83A1-F6EECF244321}">
                <p14:modId xmlns:p14="http://schemas.microsoft.com/office/powerpoint/2010/main" val="3601493723"/>
              </p:ext>
            </p:extLst>
          </p:nvPr>
        </p:nvGraphicFramePr>
        <p:xfrm>
          <a:off x="1272619" y="1297604"/>
          <a:ext cx="7532017" cy="5028746"/>
        </p:xfrm>
        <a:graphic>
          <a:graphicData uri="http://schemas.openxmlformats.org/drawingml/2006/table">
            <a:tbl>
              <a:tblPr>
                <a:tableStyleId>{5C22544A-7EE6-4342-B048-85BDC9FD1C3A}</a:tableStyleId>
              </a:tblPr>
              <a:tblGrid>
                <a:gridCol w="1555422"/>
                <a:gridCol w="5976595"/>
              </a:tblGrid>
              <a:tr h="306627">
                <a:tc gridSpan="2">
                  <a:txBody>
                    <a:bodyPr/>
                    <a:lstStyle/>
                    <a:p>
                      <a:pPr algn="l" fontAlgn="b"/>
                      <a:r>
                        <a:rPr lang="en-US" altLang="ja-JP" sz="1800" u="none" strike="noStrike" dirty="0" smtClean="0">
                          <a:effectLst/>
                        </a:rPr>
                        <a:t>STEP2 Implementation of risk assessment</a:t>
                      </a:r>
                      <a:endParaRPr lang="ja-JP" altLang="en-US" sz="1800" b="1" i="0" u="none" strike="noStrike" dirty="0">
                        <a:solidFill>
                          <a:srgbClr val="000000"/>
                        </a:solidFill>
                        <a:effectLst/>
                        <a:latin typeface="ＭＳ Ｐゴシック" panose="020B0600070205080204" pitchFamily="50" charset="-128"/>
                        <a:ea typeface="+mn-ea"/>
                      </a:endParaRPr>
                    </a:p>
                  </a:txBody>
                  <a:tcPr marL="0" marR="0" marT="0" marB="0" anchor="b">
                    <a:lnL w="12700" cap="flat" cmpd="sng" algn="ctr">
                      <a:noFill/>
                      <a:prstDash val="solid"/>
                      <a:round/>
                      <a:headEnd type="none" w="med" len="med"/>
                      <a:tailEnd type="none" w="med" len="med"/>
                    </a:lnL>
                    <a:lnR w="12700" cmpd="sng">
                      <a:noFill/>
                    </a:lnR>
                    <a:lnT w="12700" cmpd="sng">
                      <a:noFill/>
                    </a:lnT>
                    <a:lnB w="12700" cap="flat" cmpd="sng" algn="ctr">
                      <a:solidFill>
                        <a:schemeClr val="tx1"/>
                      </a:solidFill>
                      <a:prstDash val="lgDash"/>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a:p>
                  </a:txBody>
                  <a:tcPr/>
                </a:tc>
              </a:tr>
              <a:tr h="834430">
                <a:tc>
                  <a:txBody>
                    <a:bodyPr/>
                    <a:lstStyle/>
                    <a:p>
                      <a:pPr marL="36000" algn="ctr" fontAlgn="ctr"/>
                      <a:r>
                        <a:rPr lang="ja-JP" altLang="en-US" sz="1400" b="0" i="0" u="none" strike="noStrike" dirty="0" smtClean="0">
                          <a:solidFill>
                            <a:srgbClr val="000000"/>
                          </a:solidFill>
                          <a:effectLst/>
                          <a:latin typeface="+mn-ea"/>
                          <a:ea typeface="+mn-ea"/>
                        </a:rPr>
                        <a:t>③</a:t>
                      </a:r>
                      <a:r>
                        <a:rPr lang="en-US" altLang="ja-JP" sz="1400" b="0" i="0" u="none" strike="noStrike" dirty="0" smtClean="0">
                          <a:solidFill>
                            <a:srgbClr val="000000"/>
                          </a:solidFill>
                          <a:effectLst/>
                          <a:latin typeface="+mn-ea"/>
                          <a:ea typeface="+mn-ea"/>
                        </a:rPr>
                        <a:t> Can you implement additional risk reduction measures?</a:t>
                      </a: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lgDash"/>
                      <a:round/>
                      <a:headEnd type="none" w="med" len="med"/>
                      <a:tailEnd type="none" w="med" len="med"/>
                    </a:lnT>
                    <a:lnB w="12700" cap="flat" cmpd="sng" algn="ctr">
                      <a:solidFill>
                        <a:schemeClr val="tx1"/>
                      </a:solidFill>
                      <a:prstDash val="solid"/>
                      <a:round/>
                      <a:headEnd type="none" w="med" len="med"/>
                      <a:tailEnd type="none" w="med" len="med"/>
                    </a:lnB>
                    <a:solidFill>
                      <a:srgbClr val="FFCCFF"/>
                    </a:solidFill>
                  </a:tcPr>
                </a:tc>
                <a:tc>
                  <a:txBody>
                    <a:bodyPr/>
                    <a:lstStyle/>
                    <a:p>
                      <a:endParaRPr kumimoji="1" lang="ja-JP" altLang="en-US" sz="1600" dirty="0"/>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640665">
                <a:tc>
                  <a:txBody>
                    <a:bodyPr/>
                    <a:lstStyle/>
                    <a:p>
                      <a:pPr marL="36000" algn="ctr" fontAlgn="ctr"/>
                      <a:endParaRPr lang="ja-JP" altLang="en-US" sz="1400" b="0" i="0" u="none" strike="noStrike" dirty="0" smtClean="0">
                        <a:solidFill>
                          <a:srgbClr val="000000"/>
                        </a:solidFill>
                        <a:effectLst/>
                        <a:latin typeface="+mn-ea"/>
                        <a:ea typeface="+mn-ea"/>
                      </a:endParaRPr>
                    </a:p>
                    <a:p>
                      <a:pPr marL="36000" algn="ctr" fontAlgn="ctr"/>
                      <a:r>
                        <a:rPr kumimoji="1" lang="ja-JP" altLang="en-US" sz="1400" kern="1200" dirty="0" smtClean="0">
                          <a:solidFill>
                            <a:schemeClr val="dk1"/>
                          </a:solidFill>
                          <a:effectLst/>
                          <a:latin typeface="+mn-lt"/>
                          <a:ea typeface="+mn-ea"/>
                          <a:cs typeface="+mn-cs"/>
                        </a:rPr>
                        <a:t>③</a:t>
                      </a:r>
                      <a:r>
                        <a:rPr kumimoji="1" lang="en-US" altLang="ja-JP" sz="1400" kern="1200" dirty="0" smtClean="0">
                          <a:solidFill>
                            <a:schemeClr val="dk1"/>
                          </a:solidFill>
                          <a:effectLst/>
                          <a:latin typeface="+mn-lt"/>
                          <a:ea typeface="+mn-ea"/>
                          <a:cs typeface="+mn-cs"/>
                        </a:rPr>
                        <a:t> Instructions to on-site workers in order to maintain the functions of the risk reduction measures</a:t>
                      </a:r>
                      <a:endParaRPr lang="ja-JP" altLang="en-US" sz="1100" b="0" i="0" u="none" strike="noStrike" dirty="0">
                        <a:solidFill>
                          <a:srgbClr val="000000"/>
                        </a:solidFill>
                        <a:effectLst/>
                        <a:latin typeface="+mn-ea"/>
                        <a:ea typeface="+mn-ea"/>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CFF"/>
                    </a:solidFill>
                  </a:tcPr>
                </a:tc>
                <a:tc>
                  <a:txBody>
                    <a:bodyPr/>
                    <a:lstStyle/>
                    <a:p>
                      <a:endParaRPr lang="ja-JP" altLang="en-US" sz="1600" dirty="0" smtClean="0"/>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014654">
                <a:tc>
                  <a:txBody>
                    <a:bodyPr/>
                    <a:lstStyle/>
                    <a:p>
                      <a:pPr marL="36000" algn="ctr" fontAlgn="ctr"/>
                      <a:r>
                        <a:rPr kumimoji="1" lang="ja-JP" altLang="en-US" sz="1400" kern="1200" dirty="0" smtClean="0">
                          <a:solidFill>
                            <a:schemeClr val="dk1"/>
                          </a:solidFill>
                          <a:effectLst/>
                          <a:latin typeface="+mn-lt"/>
                          <a:ea typeface="+mn-ea"/>
                          <a:cs typeface="+mn-cs"/>
                        </a:rPr>
                        <a:t>③</a:t>
                      </a:r>
                      <a:r>
                        <a:rPr kumimoji="1" lang="en-US" altLang="ja-JP" sz="1400" kern="1200" dirty="0" smtClean="0">
                          <a:solidFill>
                            <a:schemeClr val="dk1"/>
                          </a:solidFill>
                          <a:effectLst/>
                          <a:latin typeface="+mn-lt"/>
                          <a:ea typeface="+mn-ea"/>
                          <a:cs typeface="+mn-cs"/>
                        </a:rPr>
                        <a:t> Information to be communicated to on-site workers after the start of production</a:t>
                      </a:r>
                      <a:endParaRPr lang="ja-JP" altLang="en-US" sz="1000" b="0" i="0" u="none" strike="noStrike" dirty="0">
                        <a:solidFill>
                          <a:srgbClr val="000000"/>
                        </a:solidFill>
                        <a:effectLst/>
                        <a:latin typeface="+mn-ea"/>
                        <a:ea typeface="+mn-ea"/>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CFF"/>
                    </a:solidFill>
                  </a:tcPr>
                </a:tc>
                <a:tc>
                  <a:txBody>
                    <a:bodyPr/>
                    <a:lstStyle/>
                    <a:p>
                      <a:endParaRPr lang="ja-JP" altLang="en-US" sz="1600" dirty="0" smtClean="0"/>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5" name="タイトル 1"/>
          <p:cNvSpPr txBox="1">
            <a:spLocks/>
          </p:cNvSpPr>
          <p:nvPr/>
        </p:nvSpPr>
        <p:spPr>
          <a:xfrm>
            <a:off x="1282043" y="586403"/>
            <a:ext cx="6589199" cy="629655"/>
          </a:xfrm>
          <a:prstGeom prst="rect">
            <a:avLst/>
          </a:prstGeom>
        </p:spPr>
        <p:txBody>
          <a:bodyPr vert="horz" lIns="91440" tIns="45720" rIns="91440" bIns="45720" rtlCol="0" anchor="t">
            <a:noAutofit/>
          </a:bodyPr>
          <a:lstStyle>
            <a:lvl1pPr algn="l" defTabSz="457200" rtl="0" eaLnBrk="1" latinLnBrk="0" hangingPunct="1">
              <a:spcBef>
                <a:spcPct val="0"/>
              </a:spcBef>
              <a:buNone/>
              <a:defRPr kumimoji="1" sz="3600" kern="1200">
                <a:solidFill>
                  <a:schemeClr val="tx1">
                    <a:lumMod val="85000"/>
                    <a:lumOff val="15000"/>
                  </a:schemeClr>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pPr algn="ctr"/>
            <a:r>
              <a:rPr lang="en-US" altLang="ja-JP" sz="2800" dirty="0"/>
              <a:t>The record to the implementation sheet</a:t>
            </a:r>
            <a:endParaRPr lang="ja-JP" altLang="en-US" sz="2800" dirty="0"/>
          </a:p>
        </p:txBody>
      </p:sp>
      <p:sp>
        <p:nvSpPr>
          <p:cNvPr id="6" name="テキスト ボックス 5"/>
          <p:cNvSpPr txBox="1"/>
          <p:nvPr/>
        </p:nvSpPr>
        <p:spPr>
          <a:xfrm>
            <a:off x="2903456" y="1742565"/>
            <a:ext cx="5759778" cy="4524315"/>
          </a:xfrm>
          <a:prstGeom prst="rect">
            <a:avLst/>
          </a:prstGeom>
          <a:noFill/>
        </p:spPr>
        <p:txBody>
          <a:bodyPr wrap="square" rtlCol="0">
            <a:spAutoFit/>
          </a:bodyPr>
          <a:lstStyle/>
          <a:p>
            <a:r>
              <a:rPr lang="en-US" altLang="ja-JP" sz="1600" dirty="0" err="1"/>
              <a:t>i</a:t>
            </a:r>
            <a:r>
              <a:rPr lang="en-US" altLang="ja-JP" sz="1600" dirty="0"/>
              <a:t>)</a:t>
            </a:r>
            <a:r>
              <a:rPr lang="ja-JP" altLang="en-US" sz="1600" dirty="0"/>
              <a:t>～</a:t>
            </a:r>
            <a:r>
              <a:rPr lang="en-US" altLang="ja-JP" sz="1600" dirty="0"/>
              <a:t>iv) Risk level decreases by all of </a:t>
            </a:r>
            <a:r>
              <a:rPr lang="en-US" altLang="ja-JP" sz="1600" dirty="0" err="1"/>
              <a:t>i</a:t>
            </a:r>
            <a:r>
              <a:rPr lang="en-US" altLang="ja-JP" sz="1600" dirty="0"/>
              <a:t>)</a:t>
            </a:r>
            <a:r>
              <a:rPr lang="ja-JP" altLang="en-US" sz="1600" dirty="0"/>
              <a:t>～</a:t>
            </a:r>
            <a:r>
              <a:rPr lang="en-US" altLang="ja-JP" sz="1600" dirty="0"/>
              <a:t>iv), since they do not interfere with the existing risk reduction measure, those installation is possible</a:t>
            </a:r>
            <a:r>
              <a:rPr lang="en-US" altLang="ja-JP" sz="1600" dirty="0" smtClean="0"/>
              <a:t>.</a:t>
            </a:r>
          </a:p>
          <a:p>
            <a:endParaRPr lang="ja-JP" altLang="en-US" sz="1600" dirty="0"/>
          </a:p>
          <a:p>
            <a:r>
              <a:rPr lang="en-US" altLang="ja-JP" sz="1600" dirty="0" err="1" smtClean="0"/>
              <a:t>i</a:t>
            </a:r>
            <a:r>
              <a:rPr lang="en-US" altLang="ja-JP" sz="1600" dirty="0"/>
              <a:t>), iii) Check the sensor and actuator for interlock. Check operation of interlock periodically (several months).</a:t>
            </a:r>
          </a:p>
          <a:p>
            <a:r>
              <a:rPr lang="en-US" altLang="ja-JP" sz="1600" dirty="0"/>
              <a:t>ii) Test the leakage of V109 periodically (several months).</a:t>
            </a:r>
          </a:p>
          <a:p>
            <a:r>
              <a:rPr lang="en-US" altLang="ja-JP" sz="1600" dirty="0"/>
              <a:t>iv) Check visually daily. Check the existence of abnormalities periodically (several months</a:t>
            </a:r>
            <a:r>
              <a:rPr lang="en-US" altLang="ja-JP" sz="1600" dirty="0" smtClean="0"/>
              <a:t>).</a:t>
            </a:r>
            <a:endParaRPr lang="ja-JP" altLang="en-US" sz="1600" dirty="0"/>
          </a:p>
          <a:p>
            <a:endParaRPr lang="en-US" altLang="ja-JP" sz="1600" dirty="0" smtClean="0"/>
          </a:p>
          <a:p>
            <a:endParaRPr lang="ja-JP" altLang="en-US" sz="1600" dirty="0" smtClean="0"/>
          </a:p>
          <a:p>
            <a:r>
              <a:rPr lang="en-US" altLang="ja-JP" sz="1600" dirty="0"/>
              <a:t>Is there a residual risk</a:t>
            </a:r>
            <a:r>
              <a:rPr lang="en-US" altLang="ja-JP" sz="1600" dirty="0" smtClean="0"/>
              <a:t>?  [Yes] / No</a:t>
            </a:r>
            <a:endParaRPr lang="ja-JP" altLang="en-US" sz="1600" dirty="0"/>
          </a:p>
          <a:p>
            <a:r>
              <a:rPr lang="en-US" altLang="ja-JP" sz="1600" dirty="0"/>
              <a:t>How do you handle the residual risk</a:t>
            </a:r>
            <a:r>
              <a:rPr lang="en-US" altLang="ja-JP" sz="1600" dirty="0" smtClean="0"/>
              <a:t>?</a:t>
            </a:r>
          </a:p>
          <a:p>
            <a:r>
              <a:rPr lang="en-US" altLang="ja-JP" sz="1600" dirty="0" smtClean="0"/>
              <a:t>Indicate </a:t>
            </a:r>
            <a:r>
              <a:rPr lang="en-US" altLang="ja-JP" sz="1600" dirty="0"/>
              <a:t>the content and cause about the risk reduction measures, and the possibility of dust explosion in the manual about this work. Workers need to be educated periodically. Check rule and regulation about inspection, record, or management</a:t>
            </a:r>
            <a:r>
              <a:rPr lang="en-US" altLang="ja-JP" sz="1600" dirty="0" smtClean="0"/>
              <a:t>.</a:t>
            </a:r>
            <a:endParaRPr lang="ja-JP" altLang="en-US" sz="1600" dirty="0"/>
          </a:p>
        </p:txBody>
      </p:sp>
    </p:spTree>
    <p:extLst>
      <p:ext uri="{BB962C8B-B14F-4D97-AF65-F5344CB8AC3E}">
        <p14:creationId xmlns:p14="http://schemas.microsoft.com/office/powerpoint/2010/main" val="5142029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3000"/>
                                        <p:tgtEl>
                                          <p:spTgt spid="6"/>
                                        </p:tgtEl>
                                      </p:cBhvr>
                                    </p:animEffect>
                                    <p:anim calcmode="lin" valueType="num">
                                      <p:cBhvr>
                                        <p:cTn id="8" dur="3000" fill="hold"/>
                                        <p:tgtEl>
                                          <p:spTgt spid="6"/>
                                        </p:tgtEl>
                                        <p:attrNameLst>
                                          <p:attrName>ppt_x</p:attrName>
                                        </p:attrNameLst>
                                      </p:cBhvr>
                                      <p:tavLst>
                                        <p:tav tm="0">
                                          <p:val>
                                            <p:strVal val="#ppt_x"/>
                                          </p:val>
                                        </p:tav>
                                        <p:tav tm="100000">
                                          <p:val>
                                            <p:strVal val="#ppt_x"/>
                                          </p:val>
                                        </p:tav>
                                      </p:tavLst>
                                    </p:anim>
                                    <p:anim calcmode="lin" valueType="num">
                                      <p:cBhvr>
                                        <p:cTn id="9" dur="3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376313" y="624110"/>
            <a:ext cx="7158087" cy="1623790"/>
          </a:xfrm>
        </p:spPr>
        <p:txBody>
          <a:bodyPr>
            <a:normAutofit fontScale="90000"/>
          </a:bodyPr>
          <a:lstStyle/>
          <a:p>
            <a:pPr algn="ctr"/>
            <a:r>
              <a:rPr lang="en-US" altLang="ja-JP" sz="4000" dirty="0" smtClean="0"/>
              <a:t>STEP2</a:t>
            </a:r>
            <a:br>
              <a:rPr lang="en-US" altLang="ja-JP" sz="4000" dirty="0" smtClean="0"/>
            </a:br>
            <a:r>
              <a:rPr lang="en-US" altLang="ja-JP" dirty="0"/>
              <a:t>Implement risk </a:t>
            </a:r>
            <a:r>
              <a:rPr lang="en-US" altLang="ja-JP" dirty="0" smtClean="0"/>
              <a:t>assessment</a:t>
            </a:r>
            <a:r>
              <a:rPr lang="ja-JP" altLang="en-US" dirty="0"/>
              <a:t/>
            </a:r>
            <a:br>
              <a:rPr lang="ja-JP" altLang="en-US" dirty="0"/>
            </a:br>
            <a:r>
              <a:rPr lang="ja-JP" altLang="en-US" sz="2200" dirty="0" smtClean="0"/>
              <a:t>④</a:t>
            </a:r>
            <a:r>
              <a:rPr lang="en-US" altLang="ja-JP" sz="2200" dirty="0" smtClean="0"/>
              <a:t>Implement </a:t>
            </a:r>
            <a:r>
              <a:rPr lang="en-US" altLang="ja-JP" sz="2200" dirty="0"/>
              <a:t>Risk Assessment by repeating the process from </a:t>
            </a:r>
            <a:r>
              <a:rPr lang="ja-JP" altLang="en-US" sz="2200" dirty="0"/>
              <a:t>①</a:t>
            </a:r>
            <a:r>
              <a:rPr lang="en-US" altLang="ja-JP" sz="2200" dirty="0" smtClean="0"/>
              <a:t> </a:t>
            </a:r>
            <a:r>
              <a:rPr lang="en-US" altLang="ja-JP" sz="2200" dirty="0"/>
              <a:t>to </a:t>
            </a:r>
            <a:r>
              <a:rPr lang="ja-JP" altLang="en-US" sz="2200" dirty="0"/>
              <a:t>③</a:t>
            </a:r>
            <a:endParaRPr kumimoji="1" lang="ja-JP" altLang="en-US" sz="1800" dirty="0"/>
          </a:p>
        </p:txBody>
      </p:sp>
      <p:sp>
        <p:nvSpPr>
          <p:cNvPr id="3" name="コンテンツ プレースホルダー 3"/>
          <p:cNvSpPr>
            <a:spLocks noGrp="1"/>
          </p:cNvSpPr>
          <p:nvPr>
            <p:ph idx="1"/>
          </p:nvPr>
        </p:nvSpPr>
        <p:spPr>
          <a:xfrm>
            <a:off x="1376313" y="2378696"/>
            <a:ext cx="7535160" cy="4276627"/>
          </a:xfrm>
        </p:spPr>
        <p:txBody>
          <a:bodyPr>
            <a:normAutofit/>
          </a:bodyPr>
          <a:lstStyle/>
          <a:p>
            <a:pPr marL="0" indent="0">
              <a:buNone/>
            </a:pPr>
            <a:r>
              <a:rPr lang="en-US" altLang="ja-JP" sz="2200" dirty="0"/>
              <a:t>Repeat the process </a:t>
            </a:r>
            <a:r>
              <a:rPr lang="en-US" altLang="ja-JP" sz="2200" dirty="0" smtClean="0"/>
              <a:t>of </a:t>
            </a:r>
            <a:r>
              <a:rPr kumimoji="1" lang="ja-JP" altLang="en-US" sz="2200" dirty="0" smtClean="0"/>
              <a:t>① </a:t>
            </a:r>
            <a:r>
              <a:rPr kumimoji="1" lang="en-US" altLang="ja-JP" sz="2200" dirty="0" smtClean="0"/>
              <a:t>to </a:t>
            </a:r>
            <a:r>
              <a:rPr kumimoji="1" lang="ja-JP" altLang="en-US" sz="2200" dirty="0" smtClean="0"/>
              <a:t>③</a:t>
            </a:r>
            <a:r>
              <a:rPr kumimoji="1" lang="en-US" altLang="ja-JP" sz="2200" dirty="0" smtClean="0"/>
              <a:t>.</a:t>
            </a:r>
            <a:endParaRPr kumimoji="1" lang="ja-JP" altLang="en-US" sz="2200" dirty="0" smtClean="0"/>
          </a:p>
          <a:p>
            <a:pPr marL="0" indent="0">
              <a:buNone/>
            </a:pPr>
            <a:r>
              <a:rPr lang="en-US" altLang="ja-JP" sz="2200" dirty="0"/>
              <a:t>Identify a variety of trigger events in an exhaustive manner, and identify scenarios leading to a process accident. Consider necessary risk reduction measures for each scenario</a:t>
            </a:r>
            <a:r>
              <a:rPr lang="en-US" altLang="ja-JP" sz="2200" dirty="0" smtClean="0"/>
              <a:t>.</a:t>
            </a:r>
            <a:endParaRPr lang="ja-JP" altLang="en-US" sz="2200" dirty="0"/>
          </a:p>
        </p:txBody>
      </p:sp>
      <p:sp>
        <p:nvSpPr>
          <p:cNvPr id="6" name="テキスト ボックス 5"/>
          <p:cNvSpPr txBox="1"/>
          <p:nvPr/>
        </p:nvSpPr>
        <p:spPr>
          <a:xfrm>
            <a:off x="1376408" y="4370558"/>
            <a:ext cx="7555037" cy="1938992"/>
          </a:xfrm>
          <a:prstGeom prst="rect">
            <a:avLst/>
          </a:prstGeom>
          <a:solidFill>
            <a:schemeClr val="accent2">
              <a:lumMod val="20000"/>
              <a:lumOff val="80000"/>
            </a:schemeClr>
          </a:solidFill>
          <a:ln>
            <a:solidFill>
              <a:schemeClr val="tx1"/>
            </a:solidFill>
          </a:ln>
        </p:spPr>
        <p:txBody>
          <a:bodyPr wrap="square" rtlCol="0">
            <a:spAutoFit/>
          </a:bodyPr>
          <a:lstStyle/>
          <a:p>
            <a:r>
              <a:rPr lang="en-US" altLang="ja-JP" sz="2000" dirty="0"/>
              <a:t>It is necessary to identify trigger events and consider scenarios as exhaustively as possible. However, you don’t need to implement measures for everything at one time. It is important to implement Risk Assessment on a continuing basis by narrowing down the scope (running PDCA cycle) of risk assessment in each case to tackle the task in incremental steps</a:t>
            </a:r>
            <a:r>
              <a:rPr lang="en-US" altLang="ja-JP" sz="2000" dirty="0" smtClean="0"/>
              <a:t>.</a:t>
            </a:r>
            <a:endParaRPr lang="ja-JP" altLang="en-US" sz="2000" dirty="0"/>
          </a:p>
        </p:txBody>
      </p:sp>
    </p:spTree>
    <p:extLst>
      <p:ext uri="{BB962C8B-B14F-4D97-AF65-F5344CB8AC3E}">
        <p14:creationId xmlns:p14="http://schemas.microsoft.com/office/powerpoint/2010/main" val="6637768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500" fill="hold"/>
                                        <p:tgtEl>
                                          <p:spTgt spid="6"/>
                                        </p:tgtEl>
                                        <p:attrNameLst>
                                          <p:attrName>ppt_x</p:attrName>
                                        </p:attrNameLst>
                                      </p:cBhvr>
                                      <p:tavLst>
                                        <p:tav tm="0">
                                          <p:val>
                                            <p:strVal val="1+#ppt_w/2"/>
                                          </p:val>
                                        </p:tav>
                                        <p:tav tm="100000">
                                          <p:val>
                                            <p:strVal val="#ppt_x"/>
                                          </p:val>
                                        </p:tav>
                                      </p:tavLst>
                                    </p:anim>
                                    <p:anim calcmode="lin" valueType="num">
                                      <p:cBhvr additive="base">
                                        <p:cTn id="20" dur="500" fill="hold"/>
                                        <p:tgtEl>
                                          <p:spTgt spid="6"/>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xit" presetSubtype="2" fill="hold" grpId="1" nodeType="clickEffect">
                                  <p:stCondLst>
                                    <p:cond delay="0"/>
                                  </p:stCondLst>
                                  <p:childTnLst>
                                    <p:anim calcmode="lin" valueType="num">
                                      <p:cBhvr additive="base">
                                        <p:cTn id="24" dur="500"/>
                                        <p:tgtEl>
                                          <p:spTgt spid="6"/>
                                        </p:tgtEl>
                                        <p:attrNameLst>
                                          <p:attrName>ppt_x</p:attrName>
                                        </p:attrNameLst>
                                      </p:cBhvr>
                                      <p:tavLst>
                                        <p:tav tm="0">
                                          <p:val>
                                            <p:strVal val="ppt_x"/>
                                          </p:val>
                                        </p:tav>
                                        <p:tav tm="100000">
                                          <p:val>
                                            <p:strVal val="1+ppt_w/2"/>
                                          </p:val>
                                        </p:tav>
                                      </p:tavLst>
                                    </p:anim>
                                    <p:anim calcmode="lin" valueType="num">
                                      <p:cBhvr additive="base">
                                        <p:cTn id="25" dur="500"/>
                                        <p:tgtEl>
                                          <p:spTgt spid="6"/>
                                        </p:tgtEl>
                                        <p:attrNameLst>
                                          <p:attrName>ppt_y</p:attrName>
                                        </p:attrNameLst>
                                      </p:cBhvr>
                                      <p:tavLst>
                                        <p:tav tm="0">
                                          <p:val>
                                            <p:strVal val="ppt_y"/>
                                          </p:val>
                                        </p:tav>
                                        <p:tav tm="100000">
                                          <p:val>
                                            <p:strVal val="ppt_y"/>
                                          </p:val>
                                        </p:tav>
                                      </p:tavLst>
                                    </p:anim>
                                    <p:set>
                                      <p:cBhvr>
                                        <p:cTn id="26" dur="1" fill="hold">
                                          <p:stCondLst>
                                            <p:cond delay="499"/>
                                          </p:stCondLst>
                                        </p:cTn>
                                        <p:tgtEl>
                                          <p:spTgt spid="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6" grpId="0" animBg="1"/>
      <p:bldP spid="6" grpId="1"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103131" y="624109"/>
            <a:ext cx="7431269" cy="1197376"/>
          </a:xfrm>
        </p:spPr>
        <p:txBody>
          <a:bodyPr>
            <a:normAutofit fontScale="90000"/>
          </a:bodyPr>
          <a:lstStyle/>
          <a:p>
            <a:pPr algn="ctr"/>
            <a:r>
              <a:rPr lang="en-US" altLang="ja-JP" sz="4000" dirty="0" smtClean="0"/>
              <a:t>STEP3</a:t>
            </a:r>
            <a:r>
              <a:rPr lang="ja-JP" altLang="en-US" sz="4000" dirty="0" smtClean="0"/>
              <a:t/>
            </a:r>
            <a:br>
              <a:rPr lang="ja-JP" altLang="en-US" sz="4000" dirty="0" smtClean="0"/>
            </a:br>
            <a:r>
              <a:rPr lang="en-US" altLang="ja-JP" dirty="0" smtClean="0"/>
              <a:t>Decision </a:t>
            </a:r>
            <a:r>
              <a:rPr lang="en-US" altLang="ja-JP" dirty="0"/>
              <a:t>on the risk reduction </a:t>
            </a:r>
            <a:r>
              <a:rPr lang="en-US" altLang="ja-JP" dirty="0" smtClean="0"/>
              <a:t>measure</a:t>
            </a:r>
            <a:endParaRPr kumimoji="1" lang="ja-JP" altLang="en-US" dirty="0"/>
          </a:p>
        </p:txBody>
      </p:sp>
      <p:sp>
        <p:nvSpPr>
          <p:cNvPr id="5" name="コンテンツ プレースホルダー 3"/>
          <p:cNvSpPr>
            <a:spLocks noGrp="1"/>
          </p:cNvSpPr>
          <p:nvPr>
            <p:ph idx="1"/>
          </p:nvPr>
        </p:nvSpPr>
        <p:spPr>
          <a:xfrm>
            <a:off x="1141744" y="2382981"/>
            <a:ext cx="7836816" cy="4050384"/>
          </a:xfrm>
        </p:spPr>
        <p:txBody>
          <a:bodyPr>
            <a:noAutofit/>
          </a:bodyPr>
          <a:lstStyle/>
          <a:p>
            <a:r>
              <a:rPr lang="ja-JP" altLang="en-US" sz="2400" dirty="0" smtClean="0"/>
              <a:t>①</a:t>
            </a:r>
            <a:r>
              <a:rPr lang="en-US" altLang="ja-JP" sz="2400" dirty="0"/>
              <a:t> Compile the Risk Assessment implementation sheets (Table 2) completed for individual scenarios into one Risk Assessment implementation result sheet (Table 3) </a:t>
            </a:r>
            <a:r>
              <a:rPr lang="en-US" altLang="ja-JP" sz="2400" dirty="0" smtClean="0"/>
              <a:t>.</a:t>
            </a:r>
            <a:endParaRPr lang="ja-JP" altLang="ja-JP" sz="2400" dirty="0"/>
          </a:p>
          <a:p>
            <a:r>
              <a:rPr lang="en-US" altLang="ja-JP" sz="2400" dirty="0" smtClean="0"/>
              <a:t>Arrange </a:t>
            </a:r>
            <a:r>
              <a:rPr lang="en-US" altLang="ja-JP" sz="2400" dirty="0"/>
              <a:t>the Risk Assessment implementation sheets completed in STEP 2 in descending order of Risk Level (</a:t>
            </a:r>
            <a:r>
              <a:rPr lang="en-US" altLang="ja-JP" sz="2400" dirty="0" smtClean="0"/>
              <a:t>III =&gt; II =&gt; I).</a:t>
            </a:r>
          </a:p>
          <a:p>
            <a:r>
              <a:rPr lang="en-US" altLang="ja-JP" sz="2400" dirty="0" smtClean="0"/>
              <a:t>②</a:t>
            </a:r>
            <a:r>
              <a:rPr lang="en-US" altLang="ja-JP" sz="2400" dirty="0"/>
              <a:t> </a:t>
            </a:r>
            <a:r>
              <a:rPr lang="en-US" altLang="ja-JP" sz="2400" dirty="0" smtClean="0"/>
              <a:t>Decide </a:t>
            </a:r>
            <a:r>
              <a:rPr lang="en-US" altLang="ja-JP" sz="2400" dirty="0"/>
              <a:t>on risk reduction measures based on a comprehensive judgment of technical, cost and other aspects starting from scenarios at high Risk Level.</a:t>
            </a:r>
          </a:p>
          <a:p>
            <a:endParaRPr lang="ja-JP" altLang="ja-JP" sz="2400" dirty="0"/>
          </a:p>
          <a:p>
            <a:pPr marL="0" indent="0">
              <a:buNone/>
            </a:pPr>
            <a:endParaRPr lang="ja-JP" altLang="ja-JP" dirty="0"/>
          </a:p>
        </p:txBody>
      </p:sp>
      <p:sp>
        <p:nvSpPr>
          <p:cNvPr id="6" name="テキスト ボックス 5"/>
          <p:cNvSpPr txBox="1"/>
          <p:nvPr/>
        </p:nvSpPr>
        <p:spPr>
          <a:xfrm>
            <a:off x="1280009" y="3944903"/>
            <a:ext cx="7555037" cy="1631216"/>
          </a:xfrm>
          <a:prstGeom prst="rect">
            <a:avLst/>
          </a:prstGeom>
          <a:solidFill>
            <a:schemeClr val="accent2">
              <a:lumMod val="20000"/>
              <a:lumOff val="80000"/>
            </a:schemeClr>
          </a:solidFill>
          <a:ln>
            <a:solidFill>
              <a:schemeClr val="tx1"/>
            </a:solidFill>
          </a:ln>
        </p:spPr>
        <p:txBody>
          <a:bodyPr wrap="square" rtlCol="0">
            <a:spAutoFit/>
          </a:bodyPr>
          <a:lstStyle/>
          <a:p>
            <a:r>
              <a:rPr lang="en-US" altLang="ja-JP" sz="2000" dirty="0" smtClean="0"/>
              <a:t>Overlooking </a:t>
            </a:r>
            <a:r>
              <a:rPr lang="en-US" altLang="ja-JP" sz="2000" dirty="0"/>
              <a:t>a whole, risk reduction measures can be planned by compile of  scenarios into one risk assessment implementation result sheet</a:t>
            </a:r>
            <a:r>
              <a:rPr lang="en-US" altLang="ja-JP" sz="2000" dirty="0" smtClean="0"/>
              <a:t>.</a:t>
            </a:r>
            <a:endParaRPr lang="ja-JP" altLang="en-US" sz="2000" dirty="0"/>
          </a:p>
          <a:p>
            <a:r>
              <a:rPr lang="en-US" altLang="ja-JP" sz="2000" dirty="0" smtClean="0"/>
              <a:t>If </a:t>
            </a:r>
            <a:r>
              <a:rPr lang="en-US" altLang="ja-JP" sz="2000" dirty="0"/>
              <a:t>there is variability in the risk level judgment among scenarios, make corrections as needed</a:t>
            </a:r>
            <a:r>
              <a:rPr lang="en-US" altLang="ja-JP" sz="2000" dirty="0" smtClean="0"/>
              <a:t>.</a:t>
            </a:r>
            <a:endParaRPr lang="ja-JP" altLang="en-US" sz="2000" dirty="0"/>
          </a:p>
        </p:txBody>
      </p:sp>
      <p:sp>
        <p:nvSpPr>
          <p:cNvPr id="7" name="テキスト ボックス 6"/>
          <p:cNvSpPr txBox="1"/>
          <p:nvPr/>
        </p:nvSpPr>
        <p:spPr>
          <a:xfrm>
            <a:off x="1284871" y="5223781"/>
            <a:ext cx="7555037" cy="707886"/>
          </a:xfrm>
          <a:prstGeom prst="rect">
            <a:avLst/>
          </a:prstGeom>
          <a:solidFill>
            <a:schemeClr val="accent2">
              <a:lumMod val="20000"/>
              <a:lumOff val="80000"/>
            </a:schemeClr>
          </a:solidFill>
          <a:ln>
            <a:solidFill>
              <a:schemeClr val="tx1"/>
            </a:solidFill>
          </a:ln>
        </p:spPr>
        <p:txBody>
          <a:bodyPr wrap="square" rtlCol="0">
            <a:spAutoFit/>
          </a:bodyPr>
          <a:lstStyle/>
          <a:p>
            <a:r>
              <a:rPr lang="en-US" altLang="ja-JP" sz="2000" dirty="0"/>
              <a:t>If the same risk reduction measures are proposed for multiple scenarios, you can implement them together</a:t>
            </a:r>
            <a:r>
              <a:rPr lang="en-US" altLang="ja-JP" sz="2000" dirty="0" smtClean="0"/>
              <a:t>.</a:t>
            </a:r>
            <a:endParaRPr lang="ja-JP" altLang="en-US" sz="2000" dirty="0"/>
          </a:p>
        </p:txBody>
      </p:sp>
    </p:spTree>
    <p:extLst>
      <p:ext uri="{BB962C8B-B14F-4D97-AF65-F5344CB8AC3E}">
        <p14:creationId xmlns:p14="http://schemas.microsoft.com/office/powerpoint/2010/main" val="27862136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1+#ppt_w/2"/>
                                          </p:val>
                                        </p:tav>
                                        <p:tav tm="100000">
                                          <p:val>
                                            <p:strVal val="#ppt_x"/>
                                          </p:val>
                                        </p:tav>
                                      </p:tavLst>
                                    </p:anim>
                                    <p:anim calcmode="lin" valueType="num">
                                      <p:cBhvr additive="base">
                                        <p:cTn id="14" dur="500" fill="hold"/>
                                        <p:tgtEl>
                                          <p:spTgt spid="6"/>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xit" presetSubtype="2" fill="hold" grpId="1" nodeType="clickEffect">
                                  <p:stCondLst>
                                    <p:cond delay="0"/>
                                  </p:stCondLst>
                                  <p:childTnLst>
                                    <p:anim calcmode="lin" valueType="num">
                                      <p:cBhvr additive="base">
                                        <p:cTn id="18" dur="500"/>
                                        <p:tgtEl>
                                          <p:spTgt spid="6"/>
                                        </p:tgtEl>
                                        <p:attrNameLst>
                                          <p:attrName>ppt_x</p:attrName>
                                        </p:attrNameLst>
                                      </p:cBhvr>
                                      <p:tavLst>
                                        <p:tav tm="0">
                                          <p:val>
                                            <p:strVal val="ppt_x"/>
                                          </p:val>
                                        </p:tav>
                                        <p:tav tm="100000">
                                          <p:val>
                                            <p:strVal val="1+ppt_w/2"/>
                                          </p:val>
                                        </p:tav>
                                      </p:tavLst>
                                    </p:anim>
                                    <p:anim calcmode="lin" valueType="num">
                                      <p:cBhvr additive="base">
                                        <p:cTn id="19" dur="500"/>
                                        <p:tgtEl>
                                          <p:spTgt spid="6"/>
                                        </p:tgtEl>
                                        <p:attrNameLst>
                                          <p:attrName>ppt_y</p:attrName>
                                        </p:attrNameLst>
                                      </p:cBhvr>
                                      <p:tavLst>
                                        <p:tav tm="0">
                                          <p:val>
                                            <p:strVal val="ppt_y"/>
                                          </p:val>
                                        </p:tav>
                                        <p:tav tm="100000">
                                          <p:val>
                                            <p:strVal val="ppt_y"/>
                                          </p:val>
                                        </p:tav>
                                      </p:tavLst>
                                    </p:anim>
                                    <p:set>
                                      <p:cBhvr>
                                        <p:cTn id="20" dur="1" fill="hold">
                                          <p:stCondLst>
                                            <p:cond delay="499"/>
                                          </p:stCondLst>
                                        </p:cTn>
                                        <p:tgtEl>
                                          <p:spTgt spid="6"/>
                                        </p:tgtEl>
                                        <p:attrNameLst>
                                          <p:attrName>style.visibility</p:attrName>
                                        </p:attrNameLst>
                                      </p:cBhvr>
                                      <p:to>
                                        <p:strVal val="hidden"/>
                                      </p:to>
                                    </p:set>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5">
                                            <p:txEl>
                                              <p:pRg st="1" end="1"/>
                                            </p:txEl>
                                          </p:spTgt>
                                        </p:tgtEl>
                                        <p:attrNameLst>
                                          <p:attrName>style.visibility</p:attrName>
                                        </p:attrNameLst>
                                      </p:cBhvr>
                                      <p:to>
                                        <p:strVal val="visible"/>
                                      </p:to>
                                    </p:set>
                                    <p:anim calcmode="lin" valueType="num">
                                      <p:cBhvr additive="base">
                                        <p:cTn id="25" dur="500" fill="hold"/>
                                        <p:tgtEl>
                                          <p:spTgt spid="5">
                                            <p:txEl>
                                              <p:pRg st="1" end="1"/>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5">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2" fill="hold" grpId="0" nodeType="clickEffect">
                                  <p:stCondLst>
                                    <p:cond delay="0"/>
                                  </p:stCondLst>
                                  <p:childTnLst>
                                    <p:set>
                                      <p:cBhvr>
                                        <p:cTn id="30" dur="1" fill="hold">
                                          <p:stCondLst>
                                            <p:cond delay="0"/>
                                          </p:stCondLst>
                                        </p:cTn>
                                        <p:tgtEl>
                                          <p:spTgt spid="5">
                                            <p:txEl>
                                              <p:pRg st="2" end="2"/>
                                            </p:txEl>
                                          </p:spTgt>
                                        </p:tgtEl>
                                        <p:attrNameLst>
                                          <p:attrName>style.visibility</p:attrName>
                                        </p:attrNameLst>
                                      </p:cBhvr>
                                      <p:to>
                                        <p:strVal val="visible"/>
                                      </p:to>
                                    </p:set>
                                    <p:anim calcmode="lin" valueType="num">
                                      <p:cBhvr additive="base">
                                        <p:cTn id="31" dur="500" fill="hold"/>
                                        <p:tgtEl>
                                          <p:spTgt spid="5">
                                            <p:txEl>
                                              <p:pRg st="2" end="2"/>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5">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2" fill="hold" grpId="0" nodeType="clickEffect">
                                  <p:stCondLst>
                                    <p:cond delay="0"/>
                                  </p:stCondLst>
                                  <p:childTnLst>
                                    <p:set>
                                      <p:cBhvr>
                                        <p:cTn id="36" dur="1" fill="hold">
                                          <p:stCondLst>
                                            <p:cond delay="0"/>
                                          </p:stCondLst>
                                        </p:cTn>
                                        <p:tgtEl>
                                          <p:spTgt spid="7"/>
                                        </p:tgtEl>
                                        <p:attrNameLst>
                                          <p:attrName>style.visibility</p:attrName>
                                        </p:attrNameLst>
                                      </p:cBhvr>
                                      <p:to>
                                        <p:strVal val="visible"/>
                                      </p:to>
                                    </p:set>
                                    <p:anim calcmode="lin" valueType="num">
                                      <p:cBhvr additive="base">
                                        <p:cTn id="37" dur="500" fill="hold"/>
                                        <p:tgtEl>
                                          <p:spTgt spid="7"/>
                                        </p:tgtEl>
                                        <p:attrNameLst>
                                          <p:attrName>ppt_x</p:attrName>
                                        </p:attrNameLst>
                                      </p:cBhvr>
                                      <p:tavLst>
                                        <p:tav tm="0">
                                          <p:val>
                                            <p:strVal val="1+#ppt_w/2"/>
                                          </p:val>
                                        </p:tav>
                                        <p:tav tm="100000">
                                          <p:val>
                                            <p:strVal val="#ppt_x"/>
                                          </p:val>
                                        </p:tav>
                                      </p:tavLst>
                                    </p:anim>
                                    <p:anim calcmode="lin" valueType="num">
                                      <p:cBhvr additive="base">
                                        <p:cTn id="38" dur="500" fill="hold"/>
                                        <p:tgtEl>
                                          <p:spTgt spid="7"/>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xit" presetSubtype="2" fill="hold" grpId="1" nodeType="clickEffect">
                                  <p:stCondLst>
                                    <p:cond delay="0"/>
                                  </p:stCondLst>
                                  <p:childTnLst>
                                    <p:anim calcmode="lin" valueType="num">
                                      <p:cBhvr additive="base">
                                        <p:cTn id="42" dur="500"/>
                                        <p:tgtEl>
                                          <p:spTgt spid="7"/>
                                        </p:tgtEl>
                                        <p:attrNameLst>
                                          <p:attrName>ppt_x</p:attrName>
                                        </p:attrNameLst>
                                      </p:cBhvr>
                                      <p:tavLst>
                                        <p:tav tm="0">
                                          <p:val>
                                            <p:strVal val="ppt_x"/>
                                          </p:val>
                                        </p:tav>
                                        <p:tav tm="100000">
                                          <p:val>
                                            <p:strVal val="1+ppt_w/2"/>
                                          </p:val>
                                        </p:tav>
                                      </p:tavLst>
                                    </p:anim>
                                    <p:anim calcmode="lin" valueType="num">
                                      <p:cBhvr additive="base">
                                        <p:cTn id="43" dur="500"/>
                                        <p:tgtEl>
                                          <p:spTgt spid="7"/>
                                        </p:tgtEl>
                                        <p:attrNameLst>
                                          <p:attrName>ppt_y</p:attrName>
                                        </p:attrNameLst>
                                      </p:cBhvr>
                                      <p:tavLst>
                                        <p:tav tm="0">
                                          <p:val>
                                            <p:strVal val="ppt_y"/>
                                          </p:val>
                                        </p:tav>
                                        <p:tav tm="100000">
                                          <p:val>
                                            <p:strVal val="ppt_y"/>
                                          </p:val>
                                        </p:tav>
                                      </p:tavLst>
                                    </p:anim>
                                    <p:set>
                                      <p:cBhvr>
                                        <p:cTn id="44" dur="1" fill="hold">
                                          <p:stCondLst>
                                            <p:cond delay="499"/>
                                          </p:stCondLst>
                                        </p:cTn>
                                        <p:tgtEl>
                                          <p:spTgt spid="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P spid="6" grpId="0" animBg="1"/>
      <p:bldP spid="6" grpId="1" animBg="1"/>
      <p:bldP spid="7" grpId="0" animBg="1"/>
      <p:bldP spid="7" grpId="1" animBg="1"/>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p:cNvGraphicFramePr>
            <a:graphicFrameLocks noGrp="1"/>
          </p:cNvGraphicFramePr>
          <p:nvPr>
            <p:extLst>
              <p:ext uri="{D42A27DB-BD31-4B8C-83A1-F6EECF244321}">
                <p14:modId xmlns:p14="http://schemas.microsoft.com/office/powerpoint/2010/main" val="713894970"/>
              </p:ext>
            </p:extLst>
          </p:nvPr>
        </p:nvGraphicFramePr>
        <p:xfrm>
          <a:off x="1064785" y="719517"/>
          <a:ext cx="7434207" cy="5955359"/>
        </p:xfrm>
        <a:graphic>
          <a:graphicData uri="http://schemas.openxmlformats.org/drawingml/2006/table">
            <a:tbl>
              <a:tblPr>
                <a:tableStyleId>{616DA210-FB5B-4158-B5E0-FEB733F419BA}</a:tableStyleId>
              </a:tblPr>
              <a:tblGrid>
                <a:gridCol w="197027"/>
                <a:gridCol w="168552"/>
                <a:gridCol w="427697"/>
                <a:gridCol w="600467"/>
                <a:gridCol w="514082"/>
                <a:gridCol w="353959"/>
                <a:gridCol w="227545"/>
                <a:gridCol w="227545"/>
                <a:gridCol w="227545"/>
                <a:gridCol w="227545"/>
                <a:gridCol w="227545"/>
                <a:gridCol w="244399"/>
                <a:gridCol w="598358"/>
                <a:gridCol w="246506"/>
                <a:gridCol w="246506"/>
                <a:gridCol w="246506"/>
                <a:gridCol w="750054"/>
                <a:gridCol w="750054"/>
                <a:gridCol w="750054"/>
                <a:gridCol w="202261"/>
              </a:tblGrid>
              <a:tr h="146402">
                <a:tc rowSpan="2" gridSpan="14">
                  <a:txBody>
                    <a:bodyPr/>
                    <a:lstStyle/>
                    <a:p>
                      <a:pPr algn="l" fontAlgn="b"/>
                      <a:endParaRPr lang="ja-JP" altLang="en-US" sz="8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4107" marR="4107" marT="4107" marB="0" anchor="b">
                    <a:lnL w="12700" cmpd="sng">
                      <a:noFill/>
                    </a:lnL>
                    <a:lnR w="12700" cmpd="sng">
                      <a:noFill/>
                    </a:lnR>
                    <a:lnT w="12700" cmpd="sng">
                      <a:noFill/>
                    </a:lnT>
                  </a:tcPr>
                </a:tc>
                <a:tc rowSpan="2" hMerge="1">
                  <a:txBody>
                    <a:bodyPr/>
                    <a:lstStyle/>
                    <a:p>
                      <a:pPr algn="l" fontAlgn="b"/>
                      <a:endParaRPr lang="ja-JP" altLang="en-US" sz="5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107" marR="4107" marT="4107" marB="0" anchor="b"/>
                </a:tc>
                <a:tc rowSpan="2" hMerge="1">
                  <a:txBody>
                    <a:bodyPr/>
                    <a:lstStyle/>
                    <a:p>
                      <a:pPr algn="l" fontAlgn="b"/>
                      <a:endParaRPr lang="ja-JP" altLang="en-US" sz="5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107" marR="4107" marT="4107" marB="0" anchor="b"/>
                </a:tc>
                <a:tc rowSpan="2" hMerge="1">
                  <a:txBody>
                    <a:bodyPr/>
                    <a:lstStyle/>
                    <a:p>
                      <a:pPr algn="l" fontAlgn="b"/>
                      <a:endParaRPr lang="ja-JP" altLang="en-US" sz="5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107" marR="4107" marT="4107" marB="0" anchor="b"/>
                </a:tc>
                <a:tc rowSpan="2" hMerge="1">
                  <a:txBody>
                    <a:bodyPr/>
                    <a:lstStyle/>
                    <a:p>
                      <a:pPr algn="l" fontAlgn="b"/>
                      <a:endParaRPr lang="ja-JP" altLang="en-US" sz="5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107" marR="4107" marT="4107" marB="0" anchor="b"/>
                </a:tc>
                <a:tc rowSpan="2" hMerge="1">
                  <a:txBody>
                    <a:bodyPr/>
                    <a:lstStyle/>
                    <a:p>
                      <a:pPr algn="l" fontAlgn="b"/>
                      <a:endParaRPr lang="ja-JP" altLang="en-US" sz="700" b="1"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107" marR="4107" marT="4107" marB="0" anchor="b"/>
                </a:tc>
                <a:tc rowSpan="2" hMerge="1">
                  <a:txBody>
                    <a:bodyPr/>
                    <a:lstStyle/>
                    <a:p>
                      <a:pPr algn="l" fontAlgn="b"/>
                      <a:endParaRPr lang="ja-JP" altLang="en-US" sz="5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107" marR="4107" marT="4107" marB="0" anchor="b"/>
                </a:tc>
                <a:tc rowSpan="2" hMerge="1">
                  <a:txBody>
                    <a:bodyPr/>
                    <a:lstStyle/>
                    <a:p>
                      <a:pPr algn="l" fontAlgn="b"/>
                      <a:endParaRPr lang="ja-JP" altLang="en-US" sz="5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107" marR="4107" marT="4107" marB="0" anchor="b"/>
                </a:tc>
                <a:tc rowSpan="2" hMerge="1">
                  <a:txBody>
                    <a:bodyPr/>
                    <a:lstStyle/>
                    <a:p>
                      <a:pPr algn="l" fontAlgn="b"/>
                      <a:endParaRPr lang="ja-JP" altLang="en-US" sz="5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107" marR="4107" marT="4107" marB="0" anchor="b"/>
                </a:tc>
                <a:tc rowSpan="2" hMerge="1">
                  <a:txBody>
                    <a:bodyPr/>
                    <a:lstStyle/>
                    <a:p>
                      <a:pPr algn="l" fontAlgn="b"/>
                      <a:endParaRPr lang="ja-JP" altLang="en-US" sz="5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107" marR="4107" marT="4107" marB="0" anchor="b"/>
                </a:tc>
                <a:tc rowSpan="2" hMerge="1">
                  <a:txBody>
                    <a:bodyPr/>
                    <a:lstStyle/>
                    <a:p>
                      <a:pPr algn="l" fontAlgn="b"/>
                      <a:endParaRPr lang="ja-JP" altLang="en-US" sz="5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107" marR="4107" marT="4107" marB="0" anchor="b"/>
                </a:tc>
                <a:tc rowSpan="2" hMerge="1">
                  <a:txBody>
                    <a:bodyPr/>
                    <a:lstStyle/>
                    <a:p>
                      <a:pPr algn="l" fontAlgn="b"/>
                      <a:endParaRPr lang="ja-JP" altLang="en-US" sz="5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107" marR="4107" marT="4107" marB="0" anchor="b"/>
                </a:tc>
                <a:tc rowSpan="2" hMerge="1">
                  <a:txBody>
                    <a:bodyPr/>
                    <a:lstStyle/>
                    <a:p>
                      <a:pPr algn="l" fontAlgn="b"/>
                      <a:endParaRPr lang="ja-JP" altLang="en-US" sz="5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4107" marR="4107" marT="4107" marB="0" anchor="b">
                    <a:lnR w="12700" cmpd="sng">
                      <a:noFill/>
                    </a:lnR>
                  </a:tcPr>
                </a:tc>
                <a:tc rowSpan="2" hMerge="1">
                  <a:txBody>
                    <a:bodyPr/>
                    <a:lstStyle/>
                    <a:p>
                      <a:pPr algn="l" fontAlgn="b"/>
                      <a:endParaRPr lang="ja-JP" altLang="en-US" sz="5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4107" marR="4107" marT="4107" marB="0" anchor="b"/>
                </a:tc>
                <a:tc gridSpan="3">
                  <a:txBody>
                    <a:bodyPr/>
                    <a:lstStyle/>
                    <a:p>
                      <a:pPr algn="l" fontAlgn="b"/>
                      <a:endParaRPr lang="ja-JP" altLang="en-US" sz="8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4107" marR="4107" marT="4107" marB="0" anchor="b">
                    <a:lnL w="12700" cmpd="sng">
                      <a:noFill/>
                    </a:lnL>
                    <a:lnT w="12700" cmpd="sng">
                      <a:noFill/>
                    </a:lnT>
                    <a:lnB w="12700" cmpd="sng">
                      <a:noFill/>
                    </a:lnB>
                  </a:tcPr>
                </a:tc>
                <a:tc hMerge="1">
                  <a:txBody>
                    <a:bodyPr/>
                    <a:lstStyle/>
                    <a:p>
                      <a:pPr algn="l" fontAlgn="b"/>
                      <a:endParaRPr lang="ja-JP" altLang="en-US" sz="5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107" marR="4107" marT="4107" marB="0" anchor="b"/>
                </a:tc>
                <a:tc hMerge="1">
                  <a:txBody>
                    <a:bodyPr/>
                    <a:lstStyle/>
                    <a:p>
                      <a:pPr algn="l" fontAlgn="ctr"/>
                      <a:endParaRPr lang="ja-JP" altLang="en-US" sz="5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107" marR="4107" marT="4107" marB="0" anchor="ctr"/>
                </a:tc>
                <a:tc gridSpan="2">
                  <a:txBody>
                    <a:bodyPr/>
                    <a:lstStyle/>
                    <a:p>
                      <a:pPr algn="ctr" fontAlgn="ctr"/>
                      <a:r>
                        <a:rPr lang="en-US" altLang="ja-JP" sz="800" u="none" strike="noStrike" dirty="0" smtClean="0">
                          <a:effectLst/>
                        </a:rPr>
                        <a:t>Person name and</a:t>
                      </a:r>
                      <a:r>
                        <a:rPr lang="en-US" altLang="ja-JP" sz="800" u="none" strike="noStrike" baseline="0" dirty="0" smtClean="0">
                          <a:effectLst/>
                        </a:rPr>
                        <a:t> Date</a:t>
                      </a:r>
                      <a:endParaRPr lang="ja-JP" altLang="en-US" sz="8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4107" marR="4107" marT="4107" marB="0" anchor="ctr"/>
                </a:tc>
                <a:tc hMerge="1">
                  <a:txBody>
                    <a:bodyPr/>
                    <a:lstStyle/>
                    <a:p>
                      <a:endParaRPr kumimoji="1" lang="ja-JP" altLang="en-US"/>
                    </a:p>
                  </a:txBody>
                  <a:tcPr/>
                </a:tc>
                <a:tc rowSpan="4">
                  <a:txBody>
                    <a:bodyPr/>
                    <a:lstStyle/>
                    <a:p>
                      <a:pPr algn="l" fontAlgn="ctr"/>
                      <a:endParaRPr lang="ja-JP" altLang="en-US" sz="5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4107" marR="4107" marT="4107" marB="0" anchor="ctr">
                    <a:lnR w="12700" cmpd="sng">
                      <a:noFill/>
                    </a:lnR>
                    <a:lnT w="12700" cmpd="sng">
                      <a:noFill/>
                    </a:lnT>
                    <a:lnB w="12700" cmpd="sng">
                      <a:noFill/>
                    </a:lnB>
                  </a:tcPr>
                </a:tc>
              </a:tr>
              <a:tr h="124945">
                <a:tc gridSpan="14" vMerge="1">
                  <a:txBody>
                    <a:bodyPr/>
                    <a:lstStyle/>
                    <a:p>
                      <a:pPr algn="l" fontAlgn="b"/>
                      <a:endParaRPr lang="ja-JP" altLang="en-US" sz="5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107" marR="4107" marT="4107" marB="0" anchor="b"/>
                </a:tc>
                <a:tc hMerge="1" vMerge="1">
                  <a:txBody>
                    <a:bodyPr/>
                    <a:lstStyle/>
                    <a:p>
                      <a:pPr algn="l" fontAlgn="b"/>
                      <a:endParaRPr lang="ja-JP" altLang="en-US" sz="5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107" marR="4107" marT="4107" marB="0" anchor="b"/>
                </a:tc>
                <a:tc hMerge="1" vMerge="1">
                  <a:txBody>
                    <a:bodyPr/>
                    <a:lstStyle/>
                    <a:p>
                      <a:pPr algn="l" fontAlgn="b"/>
                      <a:endParaRPr lang="ja-JP" altLang="en-US" sz="5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107" marR="4107" marT="4107" marB="0" anchor="b"/>
                </a:tc>
                <a:tc hMerge="1" vMerge="1">
                  <a:txBody>
                    <a:bodyPr/>
                    <a:lstStyle/>
                    <a:p>
                      <a:pPr algn="l" fontAlgn="b"/>
                      <a:endParaRPr lang="ja-JP" altLang="en-US" sz="5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107" marR="4107" marT="4107" marB="0" anchor="b"/>
                </a:tc>
                <a:tc hMerge="1" vMerge="1">
                  <a:txBody>
                    <a:bodyPr/>
                    <a:lstStyle/>
                    <a:p>
                      <a:pPr algn="l" fontAlgn="b"/>
                      <a:endParaRPr lang="ja-JP" altLang="en-US" sz="5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107" marR="4107" marT="4107" marB="0" anchor="b"/>
                </a:tc>
                <a:tc hMerge="1" vMerge="1">
                  <a:txBody>
                    <a:bodyPr/>
                    <a:lstStyle/>
                    <a:p>
                      <a:pPr algn="l" fontAlgn="b"/>
                      <a:endParaRPr lang="ja-JP" altLang="en-US" sz="5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107" marR="4107" marT="4107" marB="0" anchor="b"/>
                </a:tc>
                <a:tc hMerge="1" vMerge="1">
                  <a:txBody>
                    <a:bodyPr/>
                    <a:lstStyle/>
                    <a:p>
                      <a:pPr algn="l" fontAlgn="b"/>
                      <a:endParaRPr lang="ja-JP" altLang="en-US" sz="5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107" marR="4107" marT="4107" marB="0" anchor="b"/>
                </a:tc>
                <a:tc hMerge="1" vMerge="1">
                  <a:txBody>
                    <a:bodyPr/>
                    <a:lstStyle/>
                    <a:p>
                      <a:pPr algn="l" fontAlgn="b"/>
                      <a:endParaRPr lang="ja-JP" altLang="en-US" sz="5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107" marR="4107" marT="4107" marB="0" anchor="b"/>
                </a:tc>
                <a:tc hMerge="1" vMerge="1">
                  <a:txBody>
                    <a:bodyPr/>
                    <a:lstStyle/>
                    <a:p>
                      <a:pPr algn="l" fontAlgn="b"/>
                      <a:endParaRPr lang="ja-JP" altLang="en-US" sz="5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107" marR="4107" marT="4107" marB="0" anchor="b"/>
                </a:tc>
                <a:tc hMerge="1" vMerge="1">
                  <a:txBody>
                    <a:bodyPr/>
                    <a:lstStyle/>
                    <a:p>
                      <a:pPr algn="l" fontAlgn="b"/>
                      <a:endParaRPr lang="ja-JP" altLang="en-US" sz="5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107" marR="4107" marT="4107" marB="0" anchor="b"/>
                </a:tc>
                <a:tc hMerge="1" vMerge="1">
                  <a:txBody>
                    <a:bodyPr/>
                    <a:lstStyle/>
                    <a:p>
                      <a:pPr algn="l" fontAlgn="b"/>
                      <a:endParaRPr lang="ja-JP" altLang="en-US" sz="5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107" marR="4107" marT="4107" marB="0" anchor="b"/>
                </a:tc>
                <a:tc hMerge="1" vMerge="1">
                  <a:txBody>
                    <a:bodyPr/>
                    <a:lstStyle/>
                    <a:p>
                      <a:pPr algn="l" fontAlgn="b"/>
                      <a:endParaRPr lang="ja-JP" altLang="en-US" sz="5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107" marR="4107" marT="4107" marB="0" anchor="b"/>
                </a:tc>
                <a:tc hMerge="1" vMerge="1">
                  <a:txBody>
                    <a:bodyPr/>
                    <a:lstStyle/>
                    <a:p>
                      <a:pPr algn="l" fontAlgn="b"/>
                      <a:endParaRPr lang="ja-JP" altLang="en-US" sz="5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107" marR="4107" marT="4107" marB="0" anchor="b"/>
                </a:tc>
                <a:tc hMerge="1" vMerge="1">
                  <a:txBody>
                    <a:bodyPr/>
                    <a:lstStyle/>
                    <a:p>
                      <a:pPr algn="l" fontAlgn="b"/>
                      <a:endParaRPr lang="ja-JP" altLang="en-US" sz="5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107" marR="4107" marT="4107" marB="0" anchor="b"/>
                </a:tc>
                <a:tc gridSpan="3">
                  <a:txBody>
                    <a:bodyPr/>
                    <a:lstStyle/>
                    <a:p>
                      <a:pPr algn="l" fontAlgn="b"/>
                      <a:endParaRPr lang="ja-JP" altLang="en-US" sz="8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4107" marR="4107" marT="4107" marB="0" anchor="b">
                    <a:lnL w="12700" cmpd="sng">
                      <a:noFill/>
                    </a:lnL>
                    <a:lnT w="12700" cmpd="sng">
                      <a:noFill/>
                    </a:lnT>
                  </a:tcPr>
                </a:tc>
                <a:tc hMerge="1">
                  <a:txBody>
                    <a:bodyPr/>
                    <a:lstStyle/>
                    <a:p>
                      <a:pPr algn="l" fontAlgn="b"/>
                      <a:endParaRPr lang="ja-JP" altLang="en-US" sz="5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107" marR="4107" marT="4107" marB="0" anchor="b">
                    <a:lnT w="12700" cmpd="sng">
                      <a:noFill/>
                    </a:lnT>
                  </a:tcPr>
                </a:tc>
                <a:tc hMerge="1">
                  <a:txBody>
                    <a:bodyPr/>
                    <a:lstStyle/>
                    <a:p>
                      <a:pPr algn="l" fontAlgn="ctr"/>
                      <a:endParaRPr lang="ja-JP" altLang="en-US" sz="5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107" marR="4107" marT="4107" marB="0" anchor="ctr">
                    <a:lnT w="12700" cmpd="sng">
                      <a:noFill/>
                    </a:lnT>
                  </a:tcPr>
                </a:tc>
                <a:tc>
                  <a:txBody>
                    <a:bodyPr/>
                    <a:lstStyle/>
                    <a:p>
                      <a:pPr algn="ctr" fontAlgn="ctr"/>
                      <a:r>
                        <a:rPr lang="en-US" altLang="ja-JP" sz="700" u="none" strike="noStrike" dirty="0" smtClean="0">
                          <a:effectLst/>
                        </a:rPr>
                        <a:t>Name</a:t>
                      </a:r>
                      <a:endParaRPr lang="ja-JP"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4107" marR="4107" marT="4107" marB="0" anchor="ctr"/>
                </a:tc>
                <a:tc>
                  <a:txBody>
                    <a:bodyPr/>
                    <a:lstStyle/>
                    <a:p>
                      <a:pPr algn="ctr" fontAlgn="ctr"/>
                      <a:r>
                        <a:rPr lang="en-US" altLang="ja-JP" sz="800" u="none" strike="noStrike" dirty="0" smtClean="0">
                          <a:effectLst/>
                        </a:rPr>
                        <a:t>YY/MM/DD</a:t>
                      </a:r>
                      <a:endParaRPr lang="ja-JP" altLang="en-US" sz="8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4107" marR="4107" marT="4107" marB="0" anchor="ctr"/>
                </a:tc>
                <a:tc vMerge="1">
                  <a:txBody>
                    <a:bodyPr/>
                    <a:lstStyle/>
                    <a:p>
                      <a:pPr algn="l" fontAlgn="ctr"/>
                      <a:endParaRPr lang="ja-JP" altLang="en-US" sz="5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4107" marR="4107" marT="4107" marB="0" anchor="ctr">
                    <a:lnB w="12700" cmpd="sng">
                      <a:noFill/>
                    </a:lnB>
                  </a:tcPr>
                </a:tc>
              </a:tr>
              <a:tr h="276037">
                <a:tc gridSpan="8">
                  <a:txBody>
                    <a:bodyPr/>
                    <a:lstStyle/>
                    <a:p>
                      <a:pPr algn="ctr" fontAlgn="ctr"/>
                      <a:r>
                        <a:rPr lang="en-US" altLang="ja-JP" sz="900" u="none" strike="noStrike" dirty="0" smtClean="0">
                          <a:effectLst/>
                        </a:rPr>
                        <a:t>Result of grasping hazards involved in the substances handled and the process</a:t>
                      </a:r>
                      <a:endPar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4107" marR="4107" marT="4107" marB="0" anchor="ct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9">
                  <a:txBody>
                    <a:bodyPr/>
                    <a:lstStyle/>
                    <a:p>
                      <a:pPr algn="ctr" fontAlgn="ctr"/>
                      <a:r>
                        <a:rPr lang="en-US" altLang="ja-JP" sz="900" u="none" strike="noStrike" dirty="0" smtClean="0">
                          <a:effectLst/>
                        </a:rPr>
                        <a:t>Operation, equipment/devices and their purpose</a:t>
                      </a:r>
                      <a:endPar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4107" marR="4107" marT="4107" marB="0" anchor="ct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ctr"/>
                      <a:r>
                        <a:rPr lang="ja-JP" altLang="en-US" sz="900" u="none" strike="noStrike" dirty="0">
                          <a:effectLst/>
                        </a:rPr>
                        <a:t>　</a:t>
                      </a:r>
                      <a:endPar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4107" marR="4107" marT="4107" marB="0" anchor="ctr"/>
                </a:tc>
                <a:tc>
                  <a:txBody>
                    <a:bodyPr/>
                    <a:lstStyle/>
                    <a:p>
                      <a:pPr algn="l" fontAlgn="b"/>
                      <a:r>
                        <a:rPr lang="ja-JP" altLang="en-US" sz="800" u="none" strike="noStrike" dirty="0">
                          <a:effectLst/>
                        </a:rPr>
                        <a:t>　</a:t>
                      </a:r>
                      <a:endParaRPr lang="ja-JP" altLang="en-US" sz="8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4107" marR="4107" marT="4107" marB="0" anchor="b"/>
                </a:tc>
                <a:tc vMerge="1">
                  <a:txBody>
                    <a:bodyPr/>
                    <a:lstStyle/>
                    <a:p>
                      <a:pPr algn="l" fontAlgn="ctr"/>
                      <a:endParaRPr lang="ja-JP" altLang="en-US" sz="5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4107" marR="4107" marT="4107" marB="0" anchor="ctr">
                    <a:lnB w="12700" cmpd="sng">
                      <a:noFill/>
                    </a:lnB>
                  </a:tcPr>
                </a:tc>
              </a:tr>
              <a:tr h="226895">
                <a:tc gridSpan="8">
                  <a:txBody>
                    <a:bodyPr/>
                    <a:lstStyle/>
                    <a:p>
                      <a:pPr algn="ctr" fontAlgn="b"/>
                      <a:r>
                        <a:rPr lang="ja-JP" altLang="en-US" sz="500" u="none" strike="noStrike">
                          <a:effectLst/>
                        </a:rPr>
                        <a:t>　</a:t>
                      </a:r>
                      <a:endParaRPr lang="ja-JP" altLang="en-US" sz="5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107" marR="4107" marT="4107" marB="0" anchor="b"/>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9">
                  <a:txBody>
                    <a:bodyPr/>
                    <a:lstStyle/>
                    <a:p>
                      <a:pPr algn="ctr" fontAlgn="ctr"/>
                      <a:r>
                        <a:rPr lang="ja-JP" altLang="en-US" sz="600" u="none" strike="noStrike" dirty="0">
                          <a:effectLst/>
                        </a:rPr>
                        <a:t>　</a:t>
                      </a:r>
                      <a:endParaRPr lang="ja-JP" altLang="en-US" sz="6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4107" marR="4107" marT="4107" marB="0" anchor="ct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ctr"/>
                      <a:r>
                        <a:rPr lang="ja-JP" altLang="en-US" sz="600" u="none" strike="noStrike">
                          <a:effectLst/>
                        </a:rPr>
                        <a:t>　</a:t>
                      </a:r>
                      <a:endParaRPr lang="ja-JP" altLang="en-US" sz="6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107" marR="4107" marT="4107" marB="0" anchor="ctr"/>
                </a:tc>
                <a:tc>
                  <a:txBody>
                    <a:bodyPr/>
                    <a:lstStyle/>
                    <a:p>
                      <a:pPr algn="l" fontAlgn="b"/>
                      <a:r>
                        <a:rPr lang="ja-JP" altLang="en-US" sz="500" u="none" strike="noStrike">
                          <a:effectLst/>
                        </a:rPr>
                        <a:t>　</a:t>
                      </a:r>
                      <a:endParaRPr lang="ja-JP" altLang="en-US" sz="5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107" marR="4107" marT="4107" marB="0" anchor="b"/>
                </a:tc>
                <a:tc vMerge="1">
                  <a:txBody>
                    <a:bodyPr/>
                    <a:lstStyle/>
                    <a:p>
                      <a:endParaRPr kumimoji="1" lang="ja-JP" altLang="en-US"/>
                    </a:p>
                  </a:txBody>
                  <a:tcPr/>
                </a:tc>
              </a:tr>
              <a:tr h="106123">
                <a:tc rowSpan="2" gridSpan="9">
                  <a:txBody>
                    <a:bodyPr/>
                    <a:lstStyle/>
                    <a:p>
                      <a:pPr algn="l" fontAlgn="b"/>
                      <a:endParaRPr lang="ja-JP" altLang="en-US" sz="5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4107" marR="4107" marT="4107" marB="0" anchor="b">
                    <a:lnL w="12700" cmpd="sng">
                      <a:noFill/>
                    </a:lnL>
                    <a:lnR w="12700" cmpd="sng">
                      <a:noFill/>
                    </a:lnR>
                  </a:tcPr>
                </a:tc>
                <a:tc rowSpan="2" hMerge="1">
                  <a:txBody>
                    <a:bodyPr/>
                    <a:lstStyle/>
                    <a:p>
                      <a:pPr algn="l" fontAlgn="b"/>
                      <a:endParaRPr lang="ja-JP" altLang="en-US" sz="5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4107" marR="4107" marT="4107" marB="0" anchor="b">
                    <a:lnR w="12700" cmpd="sng">
                      <a:noFill/>
                    </a:lnR>
                  </a:tcPr>
                </a:tc>
                <a:tc rowSpan="2" hMerge="1">
                  <a:txBody>
                    <a:bodyPr/>
                    <a:lstStyle/>
                    <a:p>
                      <a:pPr algn="l" fontAlgn="b"/>
                      <a:endParaRPr lang="ja-JP" altLang="en-US" sz="4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4107" marR="4107" marT="4107" marB="0" anchor="b">
                    <a:lnR w="12700" cmpd="sng">
                      <a:noFill/>
                    </a:lnR>
                  </a:tcPr>
                </a:tc>
                <a:tc rowSpan="2" hMerge="1">
                  <a:txBody>
                    <a:bodyPr/>
                    <a:lstStyle/>
                    <a:p>
                      <a:pPr algn="l" fontAlgn="b"/>
                      <a:endParaRPr lang="ja-JP" altLang="en-US" sz="5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4107" marR="4107" marT="4107" marB="0" anchor="b">
                    <a:lnR w="12700" cmpd="sng">
                      <a:noFill/>
                    </a:lnR>
                  </a:tcPr>
                </a:tc>
                <a:tc rowSpan="2" hMerge="1">
                  <a:txBody>
                    <a:bodyPr/>
                    <a:lstStyle/>
                    <a:p>
                      <a:pPr algn="l" fontAlgn="b"/>
                      <a:endParaRPr lang="ja-JP" altLang="en-US" sz="5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4107" marR="4107" marT="4107" marB="0" anchor="b">
                    <a:lnR w="12700" cmpd="sng">
                      <a:noFill/>
                    </a:lnR>
                  </a:tcPr>
                </a:tc>
                <a:tc rowSpan="2" hMerge="1">
                  <a:txBody>
                    <a:bodyPr/>
                    <a:lstStyle/>
                    <a:p>
                      <a:pPr algn="l" fontAlgn="b"/>
                      <a:endParaRPr lang="ja-JP" altLang="en-US" sz="5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4107" marR="4107" marT="4107" marB="0" anchor="b">
                    <a:lnR w="12700" cmpd="sng">
                      <a:noFill/>
                    </a:lnR>
                  </a:tcPr>
                </a:tc>
                <a:tc rowSpan="2" hMerge="1">
                  <a:txBody>
                    <a:bodyPr/>
                    <a:lstStyle/>
                    <a:p>
                      <a:pPr algn="l" fontAlgn="b"/>
                      <a:endParaRPr lang="ja-JP" altLang="en-US" sz="5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4107" marR="4107" marT="4107" marB="0" anchor="b">
                    <a:lnR w="12700" cmpd="sng">
                      <a:noFill/>
                    </a:lnR>
                  </a:tcPr>
                </a:tc>
                <a:tc rowSpan="2" hMerge="1">
                  <a:txBody>
                    <a:bodyPr/>
                    <a:lstStyle/>
                    <a:p>
                      <a:pPr algn="l" fontAlgn="b"/>
                      <a:endParaRPr lang="ja-JP" altLang="en-US" sz="4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4107" marR="4107" marT="4107" marB="0" anchor="b">
                    <a:lnR w="12700" cmpd="sng">
                      <a:noFill/>
                    </a:lnR>
                  </a:tcPr>
                </a:tc>
                <a:tc rowSpan="2" hMerge="1">
                  <a:txBody>
                    <a:bodyPr/>
                    <a:lstStyle/>
                    <a:p>
                      <a:pPr algn="l" fontAlgn="b"/>
                      <a:endParaRPr lang="ja-JP" altLang="en-US" sz="5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4107" marR="4107" marT="4107" marB="0" anchor="b"/>
                </a:tc>
                <a:tc gridSpan="5">
                  <a:txBody>
                    <a:bodyPr/>
                    <a:lstStyle/>
                    <a:p>
                      <a:pPr algn="l" fontAlgn="b"/>
                      <a:endParaRPr lang="ja-JP" altLang="en-US" sz="5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4107" marR="4107" marT="4107" marB="0" anchor="b">
                    <a:lnL w="12700" cmpd="sng">
                      <a:noFill/>
                    </a:lnL>
                    <a:lnR w="12700" cmpd="sng">
                      <a:noFill/>
                    </a:lnR>
                    <a:lnB w="12700" cmpd="sng">
                      <a:noFill/>
                    </a:lnB>
                  </a:tcPr>
                </a:tc>
                <a:tc hMerge="1">
                  <a:txBody>
                    <a:bodyPr/>
                    <a:lstStyle/>
                    <a:p>
                      <a:pPr algn="l" fontAlgn="b"/>
                      <a:endParaRPr lang="ja-JP" altLang="en-US" sz="5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107" marR="4107" marT="4107" marB="0" anchor="b"/>
                </a:tc>
                <a:tc hMerge="1">
                  <a:txBody>
                    <a:bodyPr/>
                    <a:lstStyle/>
                    <a:p>
                      <a:pPr algn="l" fontAlgn="b"/>
                      <a:endParaRPr lang="ja-JP" altLang="en-US" sz="5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107" marR="4107" marT="4107" marB="0" anchor="b">
                    <a:lnB w="12700" cmpd="sng">
                      <a:noFill/>
                    </a:lnB>
                  </a:tcPr>
                </a:tc>
                <a:tc hMerge="1">
                  <a:txBody>
                    <a:bodyPr/>
                    <a:lstStyle/>
                    <a:p>
                      <a:pPr algn="l" fontAlgn="b"/>
                      <a:endParaRPr lang="ja-JP" altLang="en-US" sz="5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4107" marR="4107" marT="4107" marB="0" anchor="b">
                    <a:lnR w="12700" cmpd="sng">
                      <a:noFill/>
                    </a:lnR>
                    <a:lnB w="12700" cmpd="sng">
                      <a:noFill/>
                    </a:lnB>
                  </a:tcPr>
                </a:tc>
                <a:tc hMerge="1">
                  <a:txBody>
                    <a:bodyPr/>
                    <a:lstStyle/>
                    <a:p>
                      <a:pPr algn="l" fontAlgn="b"/>
                      <a:endParaRPr lang="ja-JP" altLang="en-US" sz="5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107" marR="4107" marT="4107" marB="0" anchor="b"/>
                </a:tc>
                <a:tc rowSpan="2" gridSpan="6">
                  <a:txBody>
                    <a:bodyPr/>
                    <a:lstStyle/>
                    <a:p>
                      <a:pPr algn="l" fontAlgn="b"/>
                      <a:endParaRPr lang="ja-JP" altLang="en-US" sz="5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4107" marR="4107" marT="4107" marB="0" anchor="b">
                    <a:lnL w="12700" cmpd="sng">
                      <a:noFill/>
                    </a:lnL>
                    <a:lnR w="12700" cmpd="sng">
                      <a:noFill/>
                    </a:lnR>
                  </a:tcPr>
                </a:tc>
                <a:tc rowSpan="2" hMerge="1">
                  <a:txBody>
                    <a:bodyPr/>
                    <a:lstStyle/>
                    <a:p>
                      <a:pPr algn="l" fontAlgn="b"/>
                      <a:endParaRPr lang="ja-JP" altLang="en-US" sz="5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107" marR="4107" marT="4107" marB="0" anchor="b"/>
                </a:tc>
                <a:tc rowSpan="2" hMerge="1">
                  <a:txBody>
                    <a:bodyPr/>
                    <a:lstStyle/>
                    <a:p>
                      <a:pPr algn="l" fontAlgn="b"/>
                      <a:endParaRPr lang="ja-JP" altLang="en-US" sz="5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4107" marR="4107" marT="4107" marB="0" anchor="b"/>
                </a:tc>
                <a:tc rowSpan="2" hMerge="1">
                  <a:txBody>
                    <a:bodyPr/>
                    <a:lstStyle/>
                    <a:p>
                      <a:pPr algn="l" fontAlgn="b"/>
                      <a:endParaRPr lang="ja-JP" altLang="en-US" sz="5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107" marR="4107" marT="4107" marB="0" anchor="b"/>
                </a:tc>
                <a:tc rowSpan="2" hMerge="1">
                  <a:txBody>
                    <a:bodyPr/>
                    <a:lstStyle/>
                    <a:p>
                      <a:pPr algn="l" fontAlgn="b"/>
                      <a:endParaRPr lang="ja-JP" altLang="en-US" sz="5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4107" marR="4107" marT="4107" marB="0" anchor="b"/>
                </a:tc>
                <a:tc rowSpan="2" hMerge="1">
                  <a:txBody>
                    <a:bodyPr/>
                    <a:lstStyle/>
                    <a:p>
                      <a:pPr algn="l" fontAlgn="b"/>
                      <a:endParaRPr lang="ja-JP" altLang="en-US" sz="5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4107" marR="4107" marT="4107" marB="0" anchor="b"/>
                </a:tc>
              </a:tr>
              <a:tr h="106123">
                <a:tc gridSpan="9" vMerge="1">
                  <a:txBody>
                    <a:bodyPr/>
                    <a:lstStyle/>
                    <a:p>
                      <a:pPr algn="l" fontAlgn="b"/>
                      <a:endParaRPr lang="ja-JP" altLang="en-US" sz="5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107" marR="4107" marT="4107" marB="0" anchor="b"/>
                </a:tc>
                <a:tc hMerge="1" vMerge="1">
                  <a:txBody>
                    <a:bodyPr/>
                    <a:lstStyle/>
                    <a:p>
                      <a:pPr algn="l" fontAlgn="b"/>
                      <a:endParaRPr lang="ja-JP" altLang="en-US" sz="5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107" marR="4107" marT="4107" marB="0" anchor="b"/>
                </a:tc>
                <a:tc hMerge="1" vMerge="1">
                  <a:txBody>
                    <a:bodyPr/>
                    <a:lstStyle/>
                    <a:p>
                      <a:pPr algn="l" fontAlgn="b"/>
                      <a:endParaRPr lang="ja-JP" altLang="en-US" sz="5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107" marR="4107" marT="4107" marB="0" anchor="b"/>
                </a:tc>
                <a:tc hMerge="1" vMerge="1">
                  <a:txBody>
                    <a:bodyPr/>
                    <a:lstStyle/>
                    <a:p>
                      <a:pPr algn="l" fontAlgn="b"/>
                      <a:endParaRPr lang="ja-JP" altLang="en-US" sz="5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107" marR="4107" marT="4107" marB="0" anchor="b"/>
                </a:tc>
                <a:tc hMerge="1" vMerge="1">
                  <a:txBody>
                    <a:bodyPr/>
                    <a:lstStyle/>
                    <a:p>
                      <a:pPr algn="l" fontAlgn="b"/>
                      <a:endParaRPr lang="ja-JP" altLang="en-US" sz="5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107" marR="4107" marT="4107" marB="0" anchor="b"/>
                </a:tc>
                <a:tc hMerge="1" vMerge="1">
                  <a:txBody>
                    <a:bodyPr/>
                    <a:lstStyle/>
                    <a:p>
                      <a:pPr algn="l" fontAlgn="b"/>
                      <a:endParaRPr lang="ja-JP" altLang="en-US" sz="5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107" marR="4107" marT="4107" marB="0" anchor="b"/>
                </a:tc>
                <a:tc hMerge="1" vMerge="1">
                  <a:txBody>
                    <a:bodyPr/>
                    <a:lstStyle/>
                    <a:p>
                      <a:pPr algn="l" fontAlgn="b"/>
                      <a:endParaRPr lang="ja-JP" altLang="en-US" sz="5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107" marR="4107" marT="4107" marB="0" anchor="b"/>
                </a:tc>
                <a:tc hMerge="1" vMerge="1">
                  <a:txBody>
                    <a:bodyPr/>
                    <a:lstStyle/>
                    <a:p>
                      <a:pPr algn="l" fontAlgn="b"/>
                      <a:endParaRPr lang="ja-JP" altLang="en-US" sz="5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107" marR="4107" marT="4107" marB="0" anchor="b"/>
                </a:tc>
                <a:tc hMerge="1" vMerge="1">
                  <a:txBody>
                    <a:bodyPr/>
                    <a:lstStyle/>
                    <a:p>
                      <a:pPr algn="l" fontAlgn="b"/>
                      <a:endParaRPr lang="ja-JP" altLang="en-US" sz="5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107" marR="4107" marT="4107" marB="0" anchor="b"/>
                </a:tc>
                <a:tc gridSpan="5">
                  <a:txBody>
                    <a:bodyPr/>
                    <a:lstStyle/>
                    <a:p>
                      <a:pPr algn="l" fontAlgn="b"/>
                      <a:endParaRPr lang="ja-JP" altLang="en-US" sz="5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4107" marR="4107" marT="4107" marB="0" anchor="b">
                    <a:lnL w="12700" cmpd="sng">
                      <a:noFill/>
                    </a:lnL>
                    <a:lnR w="12700" cmpd="sng">
                      <a:noFill/>
                    </a:lnR>
                    <a:lnT w="12700" cmpd="sng">
                      <a:noFill/>
                    </a:lnT>
                  </a:tcPr>
                </a:tc>
                <a:tc hMerge="1">
                  <a:txBody>
                    <a:bodyPr/>
                    <a:lstStyle/>
                    <a:p>
                      <a:pPr algn="l" fontAlgn="b"/>
                      <a:endParaRPr lang="ja-JP" altLang="en-US" sz="5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4107" marR="4107" marT="4107" marB="0" anchor="b">
                    <a:lnR w="12700" cmpd="sng">
                      <a:noFill/>
                    </a:lnR>
                    <a:lnT w="12700" cmpd="sng">
                      <a:noFill/>
                    </a:lnT>
                  </a:tcPr>
                </a:tc>
                <a:tc hMerge="1">
                  <a:txBody>
                    <a:bodyPr/>
                    <a:lstStyle/>
                    <a:p>
                      <a:pPr algn="l" fontAlgn="b"/>
                      <a:endParaRPr lang="ja-JP" altLang="en-US" sz="5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107" marR="4107" marT="4107" marB="0" anchor="b"/>
                </a:tc>
                <a:tc hMerge="1">
                  <a:txBody>
                    <a:bodyPr/>
                    <a:lstStyle/>
                    <a:p>
                      <a:pPr algn="l" fontAlgn="b"/>
                      <a:endParaRPr lang="ja-JP" altLang="en-US" sz="5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4107" marR="4107" marT="4107" marB="0" anchor="b">
                    <a:lnR w="12700" cmpd="sng">
                      <a:noFill/>
                    </a:lnR>
                    <a:lnT w="12700" cmpd="sng">
                      <a:noFill/>
                    </a:lnT>
                  </a:tcPr>
                </a:tc>
                <a:tc hMerge="1">
                  <a:txBody>
                    <a:bodyPr/>
                    <a:lstStyle/>
                    <a:p>
                      <a:pPr algn="l" fontAlgn="b"/>
                      <a:endParaRPr lang="ja-JP" altLang="en-US" sz="5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4107" marR="4107" marT="4107" marB="0" anchor="b">
                    <a:lnR w="12700" cmpd="sng">
                      <a:noFill/>
                    </a:lnR>
                    <a:lnT w="12700" cmpd="sng">
                      <a:noFill/>
                    </a:lnT>
                  </a:tcPr>
                </a:tc>
                <a:tc gridSpan="6" vMerge="1">
                  <a:txBody>
                    <a:bodyPr/>
                    <a:lstStyle/>
                    <a:p>
                      <a:pPr algn="l" fontAlgn="b"/>
                      <a:endParaRPr lang="ja-JP" altLang="en-US" sz="5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107" marR="4107" marT="4107" marB="0" anchor="b"/>
                </a:tc>
                <a:tc hMerge="1" vMerge="1">
                  <a:txBody>
                    <a:bodyPr/>
                    <a:lstStyle/>
                    <a:p>
                      <a:pPr algn="l" fontAlgn="b"/>
                      <a:endParaRPr lang="ja-JP" altLang="en-US" sz="5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107" marR="4107" marT="4107" marB="0" anchor="b"/>
                </a:tc>
                <a:tc hMerge="1" vMerge="1">
                  <a:txBody>
                    <a:bodyPr/>
                    <a:lstStyle/>
                    <a:p>
                      <a:pPr algn="l" fontAlgn="b"/>
                      <a:endParaRPr lang="ja-JP" altLang="en-US" sz="5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107" marR="4107" marT="4107" marB="0" anchor="b"/>
                </a:tc>
                <a:tc hMerge="1" vMerge="1">
                  <a:txBody>
                    <a:bodyPr/>
                    <a:lstStyle/>
                    <a:p>
                      <a:pPr algn="l" fontAlgn="b"/>
                      <a:endParaRPr lang="ja-JP" altLang="en-US" sz="5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107" marR="4107" marT="4107" marB="0" anchor="b"/>
                </a:tc>
                <a:tc hMerge="1" vMerge="1">
                  <a:txBody>
                    <a:bodyPr/>
                    <a:lstStyle/>
                    <a:p>
                      <a:pPr algn="l" fontAlgn="b"/>
                      <a:endParaRPr lang="ja-JP" altLang="en-US" sz="5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107" marR="4107" marT="4107" marB="0" anchor="b"/>
                </a:tc>
                <a:tc hMerge="1" vMerge="1">
                  <a:txBody>
                    <a:bodyPr/>
                    <a:lstStyle/>
                    <a:p>
                      <a:pPr algn="l" fontAlgn="b"/>
                      <a:endParaRPr lang="ja-JP" altLang="en-US" sz="5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107" marR="4107" marT="4107" marB="0" anchor="b"/>
                </a:tc>
              </a:tr>
              <a:tr h="955950">
                <a:tc rowSpan="2">
                  <a:txBody>
                    <a:bodyPr/>
                    <a:lstStyle/>
                    <a:p>
                      <a:pPr algn="ctr" fontAlgn="ctr"/>
                      <a:r>
                        <a:rPr lang="en-US" altLang="ja-JP" sz="700" u="none" strike="noStrike" dirty="0" smtClean="0">
                          <a:effectLst/>
                        </a:rPr>
                        <a:t>Date</a:t>
                      </a:r>
                      <a:endParaRPr lang="ja-JP"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4107" marR="4107" marT="4107" marB="0" vert="vert270" anchor="ctr"/>
                </a:tc>
                <a:tc rowSpan="2">
                  <a:txBody>
                    <a:bodyPr/>
                    <a:lstStyle/>
                    <a:p>
                      <a:pPr algn="ctr" fontAlgn="ctr"/>
                      <a:r>
                        <a:rPr lang="en-US" altLang="ja-JP" sz="700" u="none" strike="noStrike" dirty="0" smtClean="0">
                          <a:effectLst/>
                        </a:rPr>
                        <a:t>Person name</a:t>
                      </a:r>
                      <a:endParaRPr lang="ja-JP"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4107" marR="4107" marT="4107" marB="0" vert="vert270" anchor="ctr"/>
                </a:tc>
                <a:tc gridSpan="3">
                  <a:txBody>
                    <a:bodyPr/>
                    <a:lstStyle/>
                    <a:p>
                      <a:pPr algn="ctr" fontAlgn="ctr"/>
                      <a:r>
                        <a:rPr lang="ja-JP" altLang="en-US" sz="800" u="none" strike="noStrike" dirty="0" smtClean="0">
                          <a:effectLst/>
                        </a:rPr>
                        <a:t>①</a:t>
                      </a:r>
                      <a:r>
                        <a:rPr lang="en-US" altLang="ja-JP" sz="800" u="none" strike="noStrike" dirty="0" smtClean="0">
                          <a:effectLst/>
                        </a:rPr>
                        <a:t>Identify trigger events and scenarios</a:t>
                      </a:r>
                      <a:endParaRPr lang="ja-JP" altLang="en-US" sz="8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4107" marR="4107" marT="4107" marB="0" anchor="ctr">
                    <a:solidFill>
                      <a:srgbClr val="FFFFCC"/>
                    </a:solidFill>
                  </a:tcPr>
                </a:tc>
                <a:tc hMerge="1">
                  <a:txBody>
                    <a:bodyPr/>
                    <a:lstStyle/>
                    <a:p>
                      <a:endParaRPr kumimoji="1" lang="ja-JP" altLang="en-US"/>
                    </a:p>
                  </a:txBody>
                  <a:tcPr/>
                </a:tc>
                <a:tc hMerge="1">
                  <a:txBody>
                    <a:bodyPr/>
                    <a:lstStyle/>
                    <a:p>
                      <a:endParaRPr kumimoji="1" lang="ja-JP" altLang="en-US"/>
                    </a:p>
                  </a:txBody>
                  <a:tcPr/>
                </a:tc>
                <a:tc rowSpan="2">
                  <a:txBody>
                    <a:bodyPr/>
                    <a:lstStyle/>
                    <a:p>
                      <a:pPr algn="ctr" fontAlgn="ctr"/>
                      <a:r>
                        <a:rPr lang="ja-JP" altLang="en-US" sz="700" u="none" strike="noStrike" dirty="0" smtClean="0">
                          <a:effectLst/>
                        </a:rPr>
                        <a:t>②</a:t>
                      </a:r>
                      <a:r>
                        <a:rPr lang="en-US" altLang="ja-JP" sz="700" u="none" strike="noStrike" dirty="0" smtClean="0">
                          <a:effectLst/>
                        </a:rPr>
                        <a:t>Check existing risk reduction measures</a:t>
                      </a:r>
                      <a:endParaRPr lang="ja-JP"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4107" marR="4107" marT="4107" marB="0" vert="vert270" anchor="ctr">
                    <a:solidFill>
                      <a:srgbClr val="99FF99"/>
                    </a:solidFill>
                  </a:tcPr>
                </a:tc>
                <a:tc gridSpan="3">
                  <a:txBody>
                    <a:bodyPr/>
                    <a:lstStyle/>
                    <a:p>
                      <a:pPr algn="ctr" fontAlgn="ctr"/>
                      <a:r>
                        <a:rPr lang="ja-JP" altLang="en-US" sz="700" u="none" strike="noStrike" dirty="0" smtClean="0">
                          <a:effectLst/>
                        </a:rPr>
                        <a:t>②</a:t>
                      </a:r>
                      <a:r>
                        <a:rPr lang="en-US" altLang="ja-JP" sz="700" u="none" strike="noStrike" dirty="0" smtClean="0">
                          <a:effectLst/>
                        </a:rPr>
                        <a:t>Risk estimation and evaluation</a:t>
                      </a:r>
                    </a:p>
                    <a:p>
                      <a:pPr algn="ctr" fontAlgn="ctr"/>
                      <a:r>
                        <a:rPr lang="en-US" altLang="ja-JP" sz="700" u="none" strike="noStrike" dirty="0" smtClean="0">
                          <a:effectLst/>
                        </a:rPr>
                        <a:t>(Part 1)</a:t>
                      </a:r>
                    </a:p>
                    <a:p>
                      <a:pPr algn="ctr" fontAlgn="ctr"/>
                      <a:r>
                        <a:rPr lang="en-US" altLang="ja-JP" sz="700" u="none" strike="noStrike" dirty="0" smtClean="0">
                          <a:effectLst/>
                        </a:rPr>
                        <a:t>Assuming absence of existing risk reduction measures</a:t>
                      </a:r>
                      <a:endParaRPr lang="ja-JP"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4107" marR="4107" marT="4107" marB="0" anchor="ctr">
                    <a:solidFill>
                      <a:srgbClr val="99FF99"/>
                    </a:solidFill>
                  </a:tcPr>
                </a:tc>
                <a:tc hMerge="1">
                  <a:txBody>
                    <a:bodyPr/>
                    <a:lstStyle/>
                    <a:p>
                      <a:endParaRPr kumimoji="1" lang="ja-JP" altLang="en-US"/>
                    </a:p>
                  </a:txBody>
                  <a:tcPr/>
                </a:tc>
                <a:tc hMerge="1">
                  <a:txBody>
                    <a:bodyPr/>
                    <a:lstStyle/>
                    <a:p>
                      <a:endParaRPr kumimoji="1" lang="ja-JP" altLang="en-US"/>
                    </a:p>
                  </a:txBody>
                  <a:tcPr/>
                </a:tc>
                <a:tc gridSpan="3">
                  <a:txBody>
                    <a:bodyPr/>
                    <a:lstStyle/>
                    <a:p>
                      <a:pPr algn="ctr" fontAlgn="ctr"/>
                      <a:r>
                        <a:rPr lang="ja-JP" altLang="en-US" sz="700" u="none" strike="noStrike" dirty="0" smtClean="0">
                          <a:effectLst/>
                        </a:rPr>
                        <a:t>②</a:t>
                      </a:r>
                      <a:r>
                        <a:rPr lang="en-US" altLang="ja-JP" sz="700" u="none" strike="noStrike" dirty="0" smtClean="0">
                          <a:effectLst/>
                        </a:rPr>
                        <a:t> Risk estimation and evaluation</a:t>
                      </a:r>
                    </a:p>
                    <a:p>
                      <a:pPr algn="ctr" fontAlgn="ctr"/>
                      <a:r>
                        <a:rPr lang="en-US" altLang="ja-JP" sz="700" u="none" strike="noStrike" dirty="0" smtClean="0">
                          <a:effectLst/>
                        </a:rPr>
                        <a:t>(Part 2)</a:t>
                      </a:r>
                    </a:p>
                    <a:p>
                      <a:pPr algn="ctr" fontAlgn="ctr"/>
                      <a:r>
                        <a:rPr lang="en-US" altLang="ja-JP" sz="700" u="none" strike="noStrike" dirty="0" smtClean="0">
                          <a:effectLst/>
                        </a:rPr>
                        <a:t>Confirm validity of the existing risk reduction measures</a:t>
                      </a:r>
                      <a:endParaRPr lang="ja-JP"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4107" marR="4107" marT="4107" marB="0" anchor="ctr">
                    <a:solidFill>
                      <a:srgbClr val="99FF99"/>
                    </a:solidFill>
                  </a:tcPr>
                </a:tc>
                <a:tc hMerge="1">
                  <a:txBody>
                    <a:bodyPr/>
                    <a:lstStyle/>
                    <a:p>
                      <a:endParaRPr kumimoji="1" lang="ja-JP" altLang="en-US"/>
                    </a:p>
                  </a:txBody>
                  <a:tcPr/>
                </a:tc>
                <a:tc hMerge="1">
                  <a:txBody>
                    <a:bodyPr/>
                    <a:lstStyle/>
                    <a:p>
                      <a:endParaRPr kumimoji="1" lang="ja-JP" altLang="en-US"/>
                    </a:p>
                  </a:txBody>
                  <a:tcPr/>
                </a:tc>
                <a:tc rowSpan="2">
                  <a:txBody>
                    <a:bodyPr/>
                    <a:lstStyle/>
                    <a:p>
                      <a:pPr algn="ctr" fontAlgn="ctr"/>
                      <a:r>
                        <a:rPr lang="ja-JP" altLang="en-US" sz="800" u="none" strike="noStrike" dirty="0" smtClean="0">
                          <a:effectLst/>
                        </a:rPr>
                        <a:t>③</a:t>
                      </a:r>
                      <a:r>
                        <a:rPr lang="en-US" altLang="ja-JP" sz="800" u="none" strike="noStrike" dirty="0" smtClean="0">
                          <a:effectLst/>
                        </a:rPr>
                        <a:t>Consideration of additional risk reduction measures &amp; risk estimation and evaluation</a:t>
                      </a:r>
                      <a:endParaRPr lang="ja-JP" altLang="en-US" sz="8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4107" marR="4107" marT="4107" marB="0" vert="vert270" anchor="ctr">
                    <a:solidFill>
                      <a:srgbClr val="FFCCFF"/>
                    </a:solidFill>
                  </a:tcPr>
                </a:tc>
                <a:tc gridSpan="3">
                  <a:txBody>
                    <a:bodyPr/>
                    <a:lstStyle/>
                    <a:p>
                      <a:pPr algn="ctr" fontAlgn="ctr"/>
                      <a:r>
                        <a:rPr lang="ja-JP" altLang="en-US" sz="700" u="none" strike="noStrike" dirty="0" smtClean="0">
                          <a:effectLst/>
                        </a:rPr>
                        <a:t>③</a:t>
                      </a:r>
                      <a:r>
                        <a:rPr lang="en-US" altLang="ja-JP" sz="700" u="none" strike="noStrike" dirty="0" smtClean="0">
                          <a:effectLst/>
                        </a:rPr>
                        <a:t>Risk estimation and evaluation (Part 3)</a:t>
                      </a:r>
                    </a:p>
                    <a:p>
                      <a:pPr algn="ctr" fontAlgn="ctr"/>
                      <a:r>
                        <a:rPr lang="en-US" altLang="ja-JP" sz="700" u="none" strike="noStrike" dirty="0" smtClean="0">
                          <a:effectLst/>
                        </a:rPr>
                        <a:t>Confirm the validity of the additional risk reduction measures</a:t>
                      </a:r>
                      <a:endParaRPr lang="ja-JP"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4107" marR="4107" marT="4107" marB="0" anchor="ctr">
                    <a:solidFill>
                      <a:srgbClr val="FFCCFF"/>
                    </a:solidFill>
                  </a:tcPr>
                </a:tc>
                <a:tc hMerge="1">
                  <a:txBody>
                    <a:bodyPr/>
                    <a:lstStyle/>
                    <a:p>
                      <a:endParaRPr kumimoji="1" lang="ja-JP" altLang="en-US"/>
                    </a:p>
                  </a:txBody>
                  <a:tcPr/>
                </a:tc>
                <a:tc hMerge="1">
                  <a:txBody>
                    <a:bodyPr/>
                    <a:lstStyle/>
                    <a:p>
                      <a:endParaRPr kumimoji="1" lang="ja-JP" altLang="en-US"/>
                    </a:p>
                  </a:txBody>
                  <a:tcPr/>
                </a:tc>
                <a:tc rowSpan="2">
                  <a:txBody>
                    <a:bodyPr/>
                    <a:lstStyle/>
                    <a:p>
                      <a:pPr algn="ctr" fontAlgn="ctr"/>
                      <a:r>
                        <a:rPr lang="ja-JP" altLang="en-US" sz="800" u="none" strike="noStrike" dirty="0" smtClean="0">
                          <a:effectLst/>
                        </a:rPr>
                        <a:t>③</a:t>
                      </a:r>
                      <a:r>
                        <a:rPr lang="en-US" altLang="ja-JP" sz="800" u="none" strike="noStrike" dirty="0" smtClean="0">
                          <a:effectLst/>
                        </a:rPr>
                        <a:t>Can you implement the additional risk reduction measures?</a:t>
                      </a:r>
                    </a:p>
                  </a:txBody>
                  <a:tcPr marL="4107" marR="4107" marT="4107" marB="0" anchor="ctr">
                    <a:solidFill>
                      <a:schemeClr val="bg1">
                        <a:lumMod val="85000"/>
                      </a:schemeClr>
                    </a:solidFill>
                  </a:tcPr>
                </a:tc>
                <a:tc rowSpan="2">
                  <a:txBody>
                    <a:bodyPr/>
                    <a:lstStyle/>
                    <a:p>
                      <a:pPr algn="ctr" fontAlgn="ctr"/>
                      <a:r>
                        <a:rPr lang="ja-JP" altLang="en-US" sz="800" u="none" strike="noStrike" dirty="0" smtClean="0">
                          <a:effectLst/>
                        </a:rPr>
                        <a:t>③</a:t>
                      </a:r>
                      <a:r>
                        <a:rPr lang="en-US" altLang="ja-JP" sz="800" u="none" strike="noStrike" dirty="0" smtClean="0">
                          <a:effectLst/>
                        </a:rPr>
                        <a:t>Instructions to workers in order to maintain the functions of the risk reduction measures</a:t>
                      </a:r>
                      <a:endParaRPr lang="ja-JP" altLang="en-US" sz="8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4107" marR="4107" marT="4107" marB="0" anchor="ctr">
                    <a:solidFill>
                      <a:schemeClr val="bg1">
                        <a:lumMod val="85000"/>
                      </a:schemeClr>
                    </a:solidFill>
                  </a:tcPr>
                </a:tc>
                <a:tc rowSpan="2">
                  <a:txBody>
                    <a:bodyPr/>
                    <a:lstStyle/>
                    <a:p>
                      <a:pPr algn="ctr" fontAlgn="ctr"/>
                      <a:r>
                        <a:rPr lang="ja-JP" altLang="en-US" sz="800" u="none" strike="noStrike" dirty="0" smtClean="0">
                          <a:effectLst/>
                        </a:rPr>
                        <a:t>③</a:t>
                      </a:r>
                      <a:r>
                        <a:rPr lang="en-US" altLang="ja-JP" sz="800" u="none" strike="noStrike" dirty="0" smtClean="0">
                          <a:effectLst/>
                        </a:rPr>
                        <a:t>Information to be communicated to workers after the start of production</a:t>
                      </a:r>
                      <a:endParaRPr lang="ja-JP" altLang="en-US" sz="8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4107" marR="4107" marT="4107" marB="0" anchor="ctr">
                    <a:solidFill>
                      <a:schemeClr val="bg1">
                        <a:lumMod val="85000"/>
                      </a:schemeClr>
                    </a:solidFill>
                  </a:tcPr>
                </a:tc>
                <a:tc rowSpan="2">
                  <a:txBody>
                    <a:bodyPr/>
                    <a:lstStyle/>
                    <a:p>
                      <a:pPr algn="ctr" fontAlgn="ctr"/>
                      <a:r>
                        <a:rPr lang="en-US" altLang="ja-JP" sz="800" u="none" strike="noStrike" dirty="0" smtClean="0">
                          <a:effectLst/>
                        </a:rPr>
                        <a:t>Remarks</a:t>
                      </a:r>
                      <a:endParaRPr lang="ja-JP" altLang="en-US" sz="8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4107" marR="4107" marT="4107" marB="0" vert="vert270" anchor="ctr"/>
                </a:tc>
              </a:tr>
              <a:tr h="636003">
                <a:tc vMerge="1">
                  <a:txBody>
                    <a:bodyPr/>
                    <a:lstStyle/>
                    <a:p>
                      <a:endParaRPr kumimoji="1" lang="ja-JP" altLang="en-US"/>
                    </a:p>
                  </a:txBody>
                  <a:tcPr/>
                </a:tc>
                <a:tc vMerge="1">
                  <a:txBody>
                    <a:bodyPr/>
                    <a:lstStyle/>
                    <a:p>
                      <a:endParaRPr kumimoji="1" lang="ja-JP" altLang="en-US"/>
                    </a:p>
                  </a:txBody>
                  <a:tcPr/>
                </a:tc>
                <a:tc>
                  <a:txBody>
                    <a:bodyPr/>
                    <a:lstStyle/>
                    <a:p>
                      <a:pPr algn="ctr" fontAlgn="ctr"/>
                      <a:r>
                        <a:rPr lang="en-US" altLang="ja-JP" sz="700" u="none" strike="noStrike" dirty="0" smtClean="0">
                          <a:effectLst/>
                        </a:rPr>
                        <a:t>Trigger events</a:t>
                      </a:r>
                      <a:r>
                        <a:rPr lang="ja-JP" altLang="en-US" sz="700" u="none" strike="noStrike" dirty="0">
                          <a:effectLst/>
                        </a:rPr>
                        <a:t/>
                      </a:r>
                      <a:br>
                        <a:rPr lang="ja-JP" altLang="en-US" sz="700" u="none" strike="noStrike" dirty="0">
                          <a:effectLst/>
                        </a:rPr>
                      </a:br>
                      <a:r>
                        <a:rPr lang="ja-JP" altLang="en-US" sz="700" u="none" strike="noStrike" dirty="0" smtClean="0">
                          <a:effectLst/>
                        </a:rPr>
                        <a:t>（</a:t>
                      </a:r>
                      <a:r>
                        <a:rPr lang="en-US" altLang="ja-JP" sz="700" u="none" strike="noStrike" dirty="0" smtClean="0">
                          <a:effectLst/>
                        </a:rPr>
                        <a:t>early</a:t>
                      </a:r>
                      <a:r>
                        <a:rPr lang="ja-JP" altLang="en-US" sz="700" u="none" strike="noStrike" dirty="0" smtClean="0">
                          <a:effectLst/>
                        </a:rPr>
                        <a:t>）</a:t>
                      </a:r>
                      <a:endParaRPr lang="ja-JP"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4107" marR="4107" marT="4107" marB="0" anchor="ctr">
                    <a:solidFill>
                      <a:srgbClr val="FFFFCC"/>
                    </a:solidFill>
                  </a:tcPr>
                </a:tc>
                <a:tc>
                  <a:txBody>
                    <a:bodyPr/>
                    <a:lstStyle/>
                    <a:p>
                      <a:pPr algn="ctr" fontAlgn="ctr"/>
                      <a:r>
                        <a:rPr lang="en-US" altLang="ja-JP" sz="700" u="none" strike="noStrike" dirty="0" smtClean="0">
                          <a:effectLst/>
                        </a:rPr>
                        <a:t>Process abnormalities</a:t>
                      </a:r>
                      <a:r>
                        <a:rPr lang="ja-JP" altLang="en-US" sz="700" u="none" strike="noStrike" dirty="0">
                          <a:effectLst/>
                        </a:rPr>
                        <a:t/>
                      </a:r>
                      <a:br>
                        <a:rPr lang="ja-JP" altLang="en-US" sz="700" u="none" strike="noStrike" dirty="0">
                          <a:effectLst/>
                        </a:rPr>
                      </a:br>
                      <a:r>
                        <a:rPr lang="ja-JP" altLang="en-US" sz="700" u="none" strike="noStrike" dirty="0" smtClean="0">
                          <a:effectLst/>
                        </a:rPr>
                        <a:t>（</a:t>
                      </a:r>
                      <a:r>
                        <a:rPr lang="en-US" altLang="ja-JP" sz="700" u="none" strike="noStrike" dirty="0" smtClean="0">
                          <a:effectLst/>
                        </a:rPr>
                        <a:t>intermediate</a:t>
                      </a:r>
                      <a:r>
                        <a:rPr lang="ja-JP" altLang="en-US" sz="700" u="none" strike="noStrike" dirty="0" smtClean="0">
                          <a:effectLst/>
                        </a:rPr>
                        <a:t>）</a:t>
                      </a:r>
                      <a:endParaRPr lang="ja-JP"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4107" marR="4107" marT="4107" marB="0" anchor="ctr">
                    <a:solidFill>
                      <a:srgbClr val="FFFFCC"/>
                    </a:solidFill>
                  </a:tcPr>
                </a:tc>
                <a:tc>
                  <a:txBody>
                    <a:bodyPr/>
                    <a:lstStyle/>
                    <a:p>
                      <a:pPr algn="ctr" fontAlgn="ctr"/>
                      <a:r>
                        <a:rPr lang="en-US" altLang="ja-JP" sz="700" u="none" strike="noStrike" dirty="0" smtClean="0">
                          <a:effectLst/>
                        </a:rPr>
                        <a:t>Process accidents</a:t>
                      </a:r>
                      <a:r>
                        <a:rPr lang="ja-JP" altLang="en-US" sz="700" u="none" strike="noStrike" dirty="0">
                          <a:effectLst/>
                        </a:rPr>
                        <a:t/>
                      </a:r>
                      <a:br>
                        <a:rPr lang="ja-JP" altLang="en-US" sz="700" u="none" strike="noStrike" dirty="0">
                          <a:effectLst/>
                        </a:rPr>
                      </a:br>
                      <a:r>
                        <a:rPr lang="ja-JP" altLang="en-US" sz="700" u="none" strike="noStrike" dirty="0" smtClean="0">
                          <a:effectLst/>
                        </a:rPr>
                        <a:t>（</a:t>
                      </a:r>
                      <a:r>
                        <a:rPr lang="en-US" altLang="ja-JP" sz="700" u="none" strike="noStrike" dirty="0" smtClean="0">
                          <a:effectLst/>
                        </a:rPr>
                        <a:t>result</a:t>
                      </a:r>
                      <a:r>
                        <a:rPr lang="ja-JP" altLang="en-US" sz="700" u="none" strike="noStrike" dirty="0" smtClean="0">
                          <a:effectLst/>
                        </a:rPr>
                        <a:t>）</a:t>
                      </a:r>
                      <a:endParaRPr lang="ja-JP"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4107" marR="4107" marT="4107" marB="0" anchor="ctr">
                    <a:solidFill>
                      <a:srgbClr val="FFFFCC"/>
                    </a:solidFill>
                  </a:tcPr>
                </a:tc>
                <a:tc vMerge="1">
                  <a:txBody>
                    <a:bodyPr/>
                    <a:lstStyle/>
                    <a:p>
                      <a:endParaRPr kumimoji="1" lang="ja-JP" altLang="en-US"/>
                    </a:p>
                  </a:txBody>
                  <a:tcPr/>
                </a:tc>
                <a:tc>
                  <a:txBody>
                    <a:bodyPr/>
                    <a:lstStyle/>
                    <a:p>
                      <a:pPr algn="ctr" fontAlgn="ctr"/>
                      <a:r>
                        <a:rPr lang="en-US" altLang="ja-JP" sz="700" u="none" strike="noStrike" dirty="0" smtClean="0">
                          <a:effectLst/>
                        </a:rPr>
                        <a:t>Severity</a:t>
                      </a:r>
                      <a:endParaRPr lang="ja-JP"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4107" marR="4107" marT="4107" marB="0" vert="vert270" anchor="ctr">
                    <a:solidFill>
                      <a:srgbClr val="66FFFF"/>
                    </a:solidFill>
                  </a:tcPr>
                </a:tc>
                <a:tc>
                  <a:txBody>
                    <a:bodyPr/>
                    <a:lstStyle/>
                    <a:p>
                      <a:pPr algn="ctr" fontAlgn="ctr"/>
                      <a:r>
                        <a:rPr lang="en-US" altLang="ja-JP" sz="700" u="none" strike="noStrike" dirty="0" smtClean="0">
                          <a:effectLst/>
                        </a:rPr>
                        <a:t>Frequency</a:t>
                      </a:r>
                      <a:endParaRPr lang="ja-JP"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4107" marR="4107" marT="4107" marB="0" vert="vert270" anchor="ctr">
                    <a:solidFill>
                      <a:srgbClr val="66FFFF"/>
                    </a:solidFill>
                  </a:tcPr>
                </a:tc>
                <a:tc>
                  <a:txBody>
                    <a:bodyPr/>
                    <a:lstStyle/>
                    <a:p>
                      <a:pPr marL="0" marR="0" lvl="0" indent="0" algn="ctr" defTabSz="457200" rtl="0" eaLnBrk="1" fontAlgn="ctr" latinLnBrk="0" hangingPunct="1">
                        <a:lnSpc>
                          <a:spcPct val="100000"/>
                        </a:lnSpc>
                        <a:spcBef>
                          <a:spcPts val="0"/>
                        </a:spcBef>
                        <a:spcAft>
                          <a:spcPts val="0"/>
                        </a:spcAft>
                        <a:buClrTx/>
                        <a:buSzTx/>
                        <a:buFontTx/>
                        <a:buNone/>
                        <a:tabLst/>
                        <a:defRPr/>
                      </a:pPr>
                      <a:r>
                        <a:rPr lang="en-US" altLang="ja-JP" sz="700" u="none" strike="noStrike" dirty="0" smtClean="0">
                          <a:effectLst/>
                        </a:rPr>
                        <a:t>Risk Level</a:t>
                      </a:r>
                      <a:endParaRPr lang="ja-JP"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4107" marR="4107" marT="4107" marB="0" vert="vert270" anchor="ctr">
                    <a:solidFill>
                      <a:srgbClr val="66FFFF"/>
                    </a:solidFill>
                  </a:tcPr>
                </a:tc>
                <a:tc>
                  <a:txBody>
                    <a:bodyPr/>
                    <a:lstStyle/>
                    <a:p>
                      <a:pPr algn="ctr" fontAlgn="ctr"/>
                      <a:r>
                        <a:rPr lang="en-US" altLang="ja-JP" sz="700" u="none" strike="noStrike" dirty="0" smtClean="0">
                          <a:effectLst/>
                        </a:rPr>
                        <a:t>Severity</a:t>
                      </a:r>
                      <a:endParaRPr lang="ja-JP"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4107" marR="4107" marT="4107" marB="0" vert="vert270" anchor="ctr">
                    <a:solidFill>
                      <a:srgbClr val="66FFFF"/>
                    </a:solidFill>
                  </a:tcPr>
                </a:tc>
                <a:tc>
                  <a:txBody>
                    <a:bodyPr/>
                    <a:lstStyle/>
                    <a:p>
                      <a:pPr algn="ctr" fontAlgn="ctr"/>
                      <a:r>
                        <a:rPr lang="en-US" altLang="ja-JP" sz="700" u="none" strike="noStrike" dirty="0" smtClean="0">
                          <a:effectLst/>
                        </a:rPr>
                        <a:t>Frequency</a:t>
                      </a:r>
                      <a:endParaRPr lang="ja-JP"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4107" marR="4107" marT="4107" marB="0" vert="vert270" anchor="ctr">
                    <a:solidFill>
                      <a:srgbClr val="66FFFF"/>
                    </a:solidFill>
                  </a:tcPr>
                </a:tc>
                <a:tc>
                  <a:txBody>
                    <a:bodyPr/>
                    <a:lstStyle/>
                    <a:p>
                      <a:pPr algn="ctr" fontAlgn="ctr"/>
                      <a:r>
                        <a:rPr lang="en-US" altLang="ja-JP" sz="700" u="none" strike="noStrike" dirty="0" smtClean="0">
                          <a:effectLst/>
                        </a:rPr>
                        <a:t>Risk Level</a:t>
                      </a:r>
                      <a:endParaRPr lang="ja-JP"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4107" marR="4107" marT="4107" marB="0" vert="vert270" anchor="ctr">
                    <a:solidFill>
                      <a:srgbClr val="66FFFF"/>
                    </a:solidFill>
                  </a:tcPr>
                </a:tc>
                <a:tc vMerge="1">
                  <a:txBody>
                    <a:bodyPr/>
                    <a:lstStyle/>
                    <a:p>
                      <a:endParaRPr kumimoji="1" lang="ja-JP" altLang="en-US"/>
                    </a:p>
                  </a:txBody>
                  <a:tcPr/>
                </a:tc>
                <a:tc>
                  <a:txBody>
                    <a:bodyPr/>
                    <a:lstStyle/>
                    <a:p>
                      <a:pPr algn="ctr" fontAlgn="ctr"/>
                      <a:r>
                        <a:rPr lang="en-US" altLang="ja-JP" sz="700" u="none" strike="noStrike" dirty="0" smtClean="0">
                          <a:effectLst/>
                        </a:rPr>
                        <a:t>Severity</a:t>
                      </a:r>
                      <a:endParaRPr lang="ja-JP"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4107" marR="4107" marT="4107" marB="0" vert="vert270" anchor="ctr">
                    <a:solidFill>
                      <a:srgbClr val="66FFFF"/>
                    </a:solidFill>
                  </a:tcPr>
                </a:tc>
                <a:tc>
                  <a:txBody>
                    <a:bodyPr/>
                    <a:lstStyle/>
                    <a:p>
                      <a:pPr algn="ctr" fontAlgn="ctr"/>
                      <a:r>
                        <a:rPr lang="en-US" altLang="ja-JP" sz="700" u="none" strike="noStrike" dirty="0" smtClean="0">
                          <a:effectLst/>
                        </a:rPr>
                        <a:t>Frequency</a:t>
                      </a:r>
                      <a:endParaRPr lang="ja-JP"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4107" marR="4107" marT="4107" marB="0" vert="vert270" anchor="ctr">
                    <a:solidFill>
                      <a:srgbClr val="66FFFF"/>
                    </a:solidFill>
                  </a:tcPr>
                </a:tc>
                <a:tc>
                  <a:txBody>
                    <a:bodyPr/>
                    <a:lstStyle/>
                    <a:p>
                      <a:pPr algn="ctr" fontAlgn="ctr"/>
                      <a:r>
                        <a:rPr lang="en-US" altLang="ja-JP" sz="700" u="none" strike="noStrike" dirty="0" smtClean="0">
                          <a:effectLst/>
                        </a:rPr>
                        <a:t>Risk Level</a:t>
                      </a:r>
                      <a:endParaRPr lang="ja-JP"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4107" marR="4107" marT="4107" marB="0" vert="vert270" anchor="ctr">
                    <a:solidFill>
                      <a:srgbClr val="66FFFF"/>
                    </a:solidFill>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r>
              <a:tr h="841283">
                <a:tc>
                  <a:txBody>
                    <a:bodyPr/>
                    <a:lstStyle/>
                    <a:p>
                      <a:pPr algn="l" fontAlgn="ctr"/>
                      <a:r>
                        <a:rPr lang="ja-JP" altLang="en-US" sz="500" u="none" strike="noStrike" dirty="0">
                          <a:effectLst/>
                        </a:rPr>
                        <a:t>　</a:t>
                      </a:r>
                      <a:endParaRPr lang="ja-JP" altLang="en-US" sz="5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4107" marR="4107" marT="4107" marB="0" anchor="ctr"/>
                </a:tc>
                <a:tc>
                  <a:txBody>
                    <a:bodyPr/>
                    <a:lstStyle/>
                    <a:p>
                      <a:pPr algn="l" fontAlgn="ctr"/>
                      <a:r>
                        <a:rPr lang="ja-JP" altLang="en-US" sz="500" u="none" strike="noStrike">
                          <a:effectLst/>
                        </a:rPr>
                        <a:t>　</a:t>
                      </a:r>
                      <a:endParaRPr lang="ja-JP" altLang="en-US" sz="5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107" marR="4107" marT="4107" marB="0" anchor="ctr"/>
                </a:tc>
                <a:tc>
                  <a:txBody>
                    <a:bodyPr/>
                    <a:lstStyle/>
                    <a:p>
                      <a:pPr algn="l" fontAlgn="ctr"/>
                      <a:r>
                        <a:rPr lang="ja-JP" altLang="en-US" sz="500" u="none" strike="noStrike">
                          <a:effectLst/>
                        </a:rPr>
                        <a:t>　</a:t>
                      </a:r>
                      <a:endParaRPr lang="ja-JP" altLang="en-US" sz="5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107" marR="4107" marT="4107" marB="0" anchor="ctr"/>
                </a:tc>
                <a:tc>
                  <a:txBody>
                    <a:bodyPr/>
                    <a:lstStyle/>
                    <a:p>
                      <a:pPr algn="l" fontAlgn="ctr"/>
                      <a:r>
                        <a:rPr lang="ja-JP" altLang="en-US" sz="500" u="none" strike="noStrike" dirty="0">
                          <a:effectLst/>
                        </a:rPr>
                        <a:t>　</a:t>
                      </a:r>
                      <a:endParaRPr lang="ja-JP" altLang="en-US" sz="5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4107" marR="4107" marT="4107" marB="0" anchor="ctr"/>
                </a:tc>
                <a:tc>
                  <a:txBody>
                    <a:bodyPr/>
                    <a:lstStyle/>
                    <a:p>
                      <a:pPr algn="l" fontAlgn="ctr"/>
                      <a:r>
                        <a:rPr lang="ja-JP" altLang="en-US" sz="500" u="none" strike="noStrike">
                          <a:effectLst/>
                        </a:rPr>
                        <a:t>　</a:t>
                      </a:r>
                      <a:endParaRPr lang="ja-JP" altLang="en-US" sz="5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107" marR="4107" marT="4107" marB="0" anchor="ctr"/>
                </a:tc>
                <a:tc>
                  <a:txBody>
                    <a:bodyPr/>
                    <a:lstStyle/>
                    <a:p>
                      <a:pPr algn="l" fontAlgn="ctr"/>
                      <a:r>
                        <a:rPr lang="ja-JP" altLang="en-US" sz="500" u="none" strike="noStrike" dirty="0">
                          <a:effectLst/>
                        </a:rPr>
                        <a:t>　</a:t>
                      </a:r>
                      <a:endParaRPr lang="ja-JP" altLang="en-US" sz="5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4107" marR="4107" marT="4107" marB="0" anchor="ctr"/>
                </a:tc>
                <a:tc>
                  <a:txBody>
                    <a:bodyPr/>
                    <a:lstStyle/>
                    <a:p>
                      <a:pPr algn="l" fontAlgn="ctr"/>
                      <a:r>
                        <a:rPr lang="ja-JP" altLang="en-US" sz="500" u="none" strike="noStrike">
                          <a:effectLst/>
                        </a:rPr>
                        <a:t>　</a:t>
                      </a:r>
                      <a:endParaRPr lang="ja-JP" altLang="en-US" sz="5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107" marR="4107" marT="4107" marB="0" anchor="ctr"/>
                </a:tc>
                <a:tc>
                  <a:txBody>
                    <a:bodyPr/>
                    <a:lstStyle/>
                    <a:p>
                      <a:pPr algn="l" fontAlgn="ctr"/>
                      <a:r>
                        <a:rPr lang="ja-JP" altLang="en-US" sz="500" u="none" strike="noStrike">
                          <a:effectLst/>
                        </a:rPr>
                        <a:t>　</a:t>
                      </a:r>
                      <a:endParaRPr lang="ja-JP" altLang="en-US" sz="5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107" marR="4107" marT="4107" marB="0" anchor="ctr"/>
                </a:tc>
                <a:tc>
                  <a:txBody>
                    <a:bodyPr/>
                    <a:lstStyle/>
                    <a:p>
                      <a:pPr algn="l" fontAlgn="ctr"/>
                      <a:r>
                        <a:rPr lang="ja-JP" altLang="en-US" sz="500" u="none" strike="noStrike">
                          <a:effectLst/>
                        </a:rPr>
                        <a:t>　</a:t>
                      </a:r>
                      <a:endParaRPr lang="ja-JP" altLang="en-US" sz="5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107" marR="4107" marT="4107" marB="0" anchor="ctr"/>
                </a:tc>
                <a:tc>
                  <a:txBody>
                    <a:bodyPr/>
                    <a:lstStyle/>
                    <a:p>
                      <a:pPr algn="l" fontAlgn="ctr"/>
                      <a:r>
                        <a:rPr lang="ja-JP" altLang="en-US" sz="500" u="none" strike="noStrike">
                          <a:effectLst/>
                        </a:rPr>
                        <a:t>　</a:t>
                      </a:r>
                      <a:endParaRPr lang="ja-JP" altLang="en-US" sz="5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107" marR="4107" marT="4107" marB="0" anchor="ctr"/>
                </a:tc>
                <a:tc>
                  <a:txBody>
                    <a:bodyPr/>
                    <a:lstStyle/>
                    <a:p>
                      <a:pPr algn="l" fontAlgn="ctr"/>
                      <a:r>
                        <a:rPr lang="ja-JP" altLang="en-US" sz="500" u="none" strike="noStrike" dirty="0">
                          <a:effectLst/>
                        </a:rPr>
                        <a:t>　</a:t>
                      </a:r>
                      <a:endParaRPr lang="ja-JP" altLang="en-US" sz="5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4107" marR="4107" marT="4107" marB="0" anchor="ctr"/>
                </a:tc>
                <a:tc>
                  <a:txBody>
                    <a:bodyPr/>
                    <a:lstStyle/>
                    <a:p>
                      <a:pPr algn="l" fontAlgn="ctr"/>
                      <a:r>
                        <a:rPr lang="ja-JP" altLang="en-US" sz="500" u="none" strike="noStrike">
                          <a:effectLst/>
                        </a:rPr>
                        <a:t>　</a:t>
                      </a:r>
                      <a:endParaRPr lang="ja-JP" altLang="en-US" sz="5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107" marR="4107" marT="4107" marB="0" anchor="ctr"/>
                </a:tc>
                <a:tc>
                  <a:txBody>
                    <a:bodyPr/>
                    <a:lstStyle/>
                    <a:p>
                      <a:pPr algn="l" fontAlgn="ctr"/>
                      <a:r>
                        <a:rPr lang="ja-JP" altLang="en-US" sz="500" u="none" strike="noStrike" dirty="0">
                          <a:effectLst/>
                        </a:rPr>
                        <a:t>　</a:t>
                      </a:r>
                      <a:endParaRPr lang="ja-JP" altLang="en-US" sz="5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4107" marR="4107" marT="4107" marB="0" anchor="ctr"/>
                </a:tc>
                <a:tc>
                  <a:txBody>
                    <a:bodyPr/>
                    <a:lstStyle/>
                    <a:p>
                      <a:pPr algn="l" fontAlgn="ctr"/>
                      <a:r>
                        <a:rPr lang="ja-JP" altLang="en-US" sz="500" u="none" strike="noStrike">
                          <a:effectLst/>
                        </a:rPr>
                        <a:t>　</a:t>
                      </a:r>
                      <a:endParaRPr lang="ja-JP" altLang="en-US" sz="5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107" marR="4107" marT="4107" marB="0" anchor="ctr"/>
                </a:tc>
                <a:tc>
                  <a:txBody>
                    <a:bodyPr/>
                    <a:lstStyle/>
                    <a:p>
                      <a:pPr algn="l" fontAlgn="ctr"/>
                      <a:r>
                        <a:rPr lang="ja-JP" altLang="en-US" sz="500" u="none" strike="noStrike">
                          <a:effectLst/>
                        </a:rPr>
                        <a:t>　</a:t>
                      </a:r>
                      <a:endParaRPr lang="ja-JP" altLang="en-US" sz="5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107" marR="4107" marT="4107" marB="0" anchor="ctr"/>
                </a:tc>
                <a:tc>
                  <a:txBody>
                    <a:bodyPr/>
                    <a:lstStyle/>
                    <a:p>
                      <a:pPr algn="l" fontAlgn="ctr"/>
                      <a:r>
                        <a:rPr lang="ja-JP" altLang="en-US" sz="500" u="none" strike="noStrike">
                          <a:effectLst/>
                        </a:rPr>
                        <a:t>　</a:t>
                      </a:r>
                      <a:endParaRPr lang="ja-JP" altLang="en-US" sz="5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107" marR="4107" marT="4107" marB="0" anchor="ctr"/>
                </a:tc>
                <a:tc>
                  <a:txBody>
                    <a:bodyPr/>
                    <a:lstStyle/>
                    <a:p>
                      <a:pPr algn="l" fontAlgn="ctr"/>
                      <a:r>
                        <a:rPr lang="ja-JP" altLang="en-US" sz="500" u="none" strike="noStrike">
                          <a:effectLst/>
                        </a:rPr>
                        <a:t>　</a:t>
                      </a:r>
                      <a:endParaRPr lang="ja-JP" altLang="en-US" sz="5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107" marR="4107" marT="4107" marB="0" anchor="ctr"/>
                </a:tc>
                <a:tc>
                  <a:txBody>
                    <a:bodyPr/>
                    <a:lstStyle/>
                    <a:p>
                      <a:pPr algn="l" fontAlgn="ctr"/>
                      <a:r>
                        <a:rPr lang="ja-JP" altLang="en-US" sz="500" u="none" strike="noStrike">
                          <a:effectLst/>
                        </a:rPr>
                        <a:t>　</a:t>
                      </a:r>
                      <a:endParaRPr lang="ja-JP" altLang="en-US" sz="5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107" marR="4107" marT="4107" marB="0" anchor="ctr"/>
                </a:tc>
                <a:tc>
                  <a:txBody>
                    <a:bodyPr/>
                    <a:lstStyle/>
                    <a:p>
                      <a:pPr algn="l" fontAlgn="ctr"/>
                      <a:r>
                        <a:rPr lang="ja-JP" altLang="en-US" sz="500" u="none" strike="noStrike">
                          <a:effectLst/>
                        </a:rPr>
                        <a:t>　</a:t>
                      </a:r>
                      <a:endParaRPr lang="ja-JP" altLang="en-US" sz="5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107" marR="4107" marT="4107" marB="0" anchor="ctr"/>
                </a:tc>
                <a:tc>
                  <a:txBody>
                    <a:bodyPr/>
                    <a:lstStyle/>
                    <a:p>
                      <a:pPr algn="l" fontAlgn="ctr"/>
                      <a:r>
                        <a:rPr lang="ja-JP" altLang="en-US" sz="500" u="none" strike="noStrike" dirty="0">
                          <a:effectLst/>
                        </a:rPr>
                        <a:t>　</a:t>
                      </a:r>
                      <a:endParaRPr lang="ja-JP" altLang="en-US" sz="5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4107" marR="4107" marT="4107" marB="0" anchor="ctr"/>
                </a:tc>
              </a:tr>
              <a:tr h="841283">
                <a:tc>
                  <a:txBody>
                    <a:bodyPr/>
                    <a:lstStyle/>
                    <a:p>
                      <a:pPr algn="l" fontAlgn="ctr"/>
                      <a:r>
                        <a:rPr lang="ja-JP" altLang="en-US" sz="500" u="none" strike="noStrike">
                          <a:effectLst/>
                        </a:rPr>
                        <a:t>　</a:t>
                      </a:r>
                      <a:endParaRPr lang="ja-JP" altLang="en-US" sz="5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107" marR="4107" marT="4107" marB="0" anchor="ctr"/>
                </a:tc>
                <a:tc>
                  <a:txBody>
                    <a:bodyPr/>
                    <a:lstStyle/>
                    <a:p>
                      <a:pPr algn="l" fontAlgn="ctr"/>
                      <a:r>
                        <a:rPr lang="ja-JP" altLang="en-US" sz="500" u="none" strike="noStrike">
                          <a:effectLst/>
                        </a:rPr>
                        <a:t>　</a:t>
                      </a:r>
                      <a:endParaRPr lang="ja-JP" altLang="en-US" sz="5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107" marR="4107" marT="4107" marB="0" anchor="ctr"/>
                </a:tc>
                <a:tc>
                  <a:txBody>
                    <a:bodyPr/>
                    <a:lstStyle/>
                    <a:p>
                      <a:pPr algn="l" fontAlgn="ctr"/>
                      <a:r>
                        <a:rPr lang="ja-JP" altLang="en-US" sz="500" u="none" strike="noStrike">
                          <a:effectLst/>
                        </a:rPr>
                        <a:t>　</a:t>
                      </a:r>
                      <a:endParaRPr lang="ja-JP" altLang="en-US" sz="5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107" marR="4107" marT="4107" marB="0" anchor="ctr"/>
                </a:tc>
                <a:tc>
                  <a:txBody>
                    <a:bodyPr/>
                    <a:lstStyle/>
                    <a:p>
                      <a:pPr algn="l" fontAlgn="ctr"/>
                      <a:r>
                        <a:rPr lang="ja-JP" altLang="en-US" sz="500" u="none" strike="noStrike" dirty="0">
                          <a:effectLst/>
                        </a:rPr>
                        <a:t>　</a:t>
                      </a:r>
                      <a:endParaRPr lang="ja-JP" altLang="en-US" sz="5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4107" marR="4107" marT="4107" marB="0" anchor="ctr"/>
                </a:tc>
                <a:tc>
                  <a:txBody>
                    <a:bodyPr/>
                    <a:lstStyle/>
                    <a:p>
                      <a:pPr algn="l" fontAlgn="ctr"/>
                      <a:r>
                        <a:rPr lang="ja-JP" altLang="en-US" sz="500" u="none" strike="noStrike" dirty="0">
                          <a:effectLst/>
                        </a:rPr>
                        <a:t>　</a:t>
                      </a:r>
                      <a:endParaRPr lang="ja-JP" altLang="en-US" sz="5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4107" marR="4107" marT="4107" marB="0" anchor="ctr"/>
                </a:tc>
                <a:tc>
                  <a:txBody>
                    <a:bodyPr/>
                    <a:lstStyle/>
                    <a:p>
                      <a:pPr algn="l" fontAlgn="ctr"/>
                      <a:r>
                        <a:rPr lang="ja-JP" altLang="en-US" sz="500" u="none" strike="noStrike" dirty="0">
                          <a:effectLst/>
                        </a:rPr>
                        <a:t>　</a:t>
                      </a:r>
                      <a:endParaRPr lang="ja-JP" altLang="en-US" sz="5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4107" marR="4107" marT="4107" marB="0" anchor="ctr"/>
                </a:tc>
                <a:tc>
                  <a:txBody>
                    <a:bodyPr/>
                    <a:lstStyle/>
                    <a:p>
                      <a:pPr algn="l" fontAlgn="ctr"/>
                      <a:r>
                        <a:rPr lang="ja-JP" altLang="en-US" sz="500" u="none" strike="noStrike">
                          <a:effectLst/>
                        </a:rPr>
                        <a:t>　</a:t>
                      </a:r>
                      <a:endParaRPr lang="ja-JP" altLang="en-US" sz="5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107" marR="4107" marT="4107" marB="0" anchor="ctr"/>
                </a:tc>
                <a:tc>
                  <a:txBody>
                    <a:bodyPr/>
                    <a:lstStyle/>
                    <a:p>
                      <a:pPr algn="l" fontAlgn="ctr"/>
                      <a:r>
                        <a:rPr lang="ja-JP" altLang="en-US" sz="500" u="none" strike="noStrike">
                          <a:effectLst/>
                        </a:rPr>
                        <a:t>　</a:t>
                      </a:r>
                      <a:endParaRPr lang="ja-JP" altLang="en-US" sz="5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107" marR="4107" marT="4107" marB="0" anchor="ctr"/>
                </a:tc>
                <a:tc>
                  <a:txBody>
                    <a:bodyPr/>
                    <a:lstStyle/>
                    <a:p>
                      <a:pPr algn="l" fontAlgn="ctr"/>
                      <a:r>
                        <a:rPr lang="ja-JP" altLang="en-US" sz="500" u="none" strike="noStrike">
                          <a:effectLst/>
                        </a:rPr>
                        <a:t>　</a:t>
                      </a:r>
                      <a:endParaRPr lang="ja-JP" altLang="en-US" sz="5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107" marR="4107" marT="4107" marB="0" anchor="ctr"/>
                </a:tc>
                <a:tc>
                  <a:txBody>
                    <a:bodyPr/>
                    <a:lstStyle/>
                    <a:p>
                      <a:pPr algn="l" fontAlgn="ctr"/>
                      <a:r>
                        <a:rPr lang="ja-JP" altLang="en-US" sz="500" u="none" strike="noStrike">
                          <a:effectLst/>
                        </a:rPr>
                        <a:t>　</a:t>
                      </a:r>
                      <a:endParaRPr lang="ja-JP" altLang="en-US" sz="5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107" marR="4107" marT="4107" marB="0" anchor="ctr"/>
                </a:tc>
                <a:tc>
                  <a:txBody>
                    <a:bodyPr/>
                    <a:lstStyle/>
                    <a:p>
                      <a:pPr algn="l" fontAlgn="ctr"/>
                      <a:r>
                        <a:rPr lang="ja-JP" altLang="en-US" sz="500" u="none" strike="noStrike">
                          <a:effectLst/>
                        </a:rPr>
                        <a:t>　</a:t>
                      </a:r>
                      <a:endParaRPr lang="ja-JP" altLang="en-US" sz="5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107" marR="4107" marT="4107" marB="0" anchor="ctr"/>
                </a:tc>
                <a:tc>
                  <a:txBody>
                    <a:bodyPr/>
                    <a:lstStyle/>
                    <a:p>
                      <a:pPr algn="l" fontAlgn="ctr"/>
                      <a:r>
                        <a:rPr lang="ja-JP" altLang="en-US" sz="500" u="none" strike="noStrike">
                          <a:effectLst/>
                        </a:rPr>
                        <a:t>　</a:t>
                      </a:r>
                      <a:endParaRPr lang="ja-JP" altLang="en-US" sz="5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107" marR="4107" marT="4107" marB="0" anchor="ctr"/>
                </a:tc>
                <a:tc>
                  <a:txBody>
                    <a:bodyPr/>
                    <a:lstStyle/>
                    <a:p>
                      <a:pPr algn="l" fontAlgn="ctr"/>
                      <a:r>
                        <a:rPr lang="ja-JP" altLang="en-US" sz="500" u="none" strike="noStrike">
                          <a:effectLst/>
                        </a:rPr>
                        <a:t>　</a:t>
                      </a:r>
                      <a:endParaRPr lang="ja-JP" altLang="en-US" sz="5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107" marR="4107" marT="4107" marB="0" anchor="ctr"/>
                </a:tc>
                <a:tc>
                  <a:txBody>
                    <a:bodyPr/>
                    <a:lstStyle/>
                    <a:p>
                      <a:pPr algn="l" fontAlgn="ctr"/>
                      <a:r>
                        <a:rPr lang="ja-JP" altLang="en-US" sz="500" u="none" strike="noStrike">
                          <a:effectLst/>
                        </a:rPr>
                        <a:t>　</a:t>
                      </a:r>
                      <a:endParaRPr lang="ja-JP" altLang="en-US" sz="5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107" marR="4107" marT="4107" marB="0" anchor="ctr"/>
                </a:tc>
                <a:tc>
                  <a:txBody>
                    <a:bodyPr/>
                    <a:lstStyle/>
                    <a:p>
                      <a:pPr algn="l" fontAlgn="ctr"/>
                      <a:r>
                        <a:rPr lang="ja-JP" altLang="en-US" sz="500" u="none" strike="noStrike">
                          <a:effectLst/>
                        </a:rPr>
                        <a:t>　</a:t>
                      </a:r>
                      <a:endParaRPr lang="ja-JP" altLang="en-US" sz="5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107" marR="4107" marT="4107" marB="0" anchor="ctr"/>
                </a:tc>
                <a:tc>
                  <a:txBody>
                    <a:bodyPr/>
                    <a:lstStyle/>
                    <a:p>
                      <a:pPr algn="l" fontAlgn="ctr"/>
                      <a:r>
                        <a:rPr lang="ja-JP" altLang="en-US" sz="500" u="none" strike="noStrike">
                          <a:effectLst/>
                        </a:rPr>
                        <a:t>　</a:t>
                      </a:r>
                      <a:endParaRPr lang="ja-JP" altLang="en-US" sz="5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107" marR="4107" marT="4107" marB="0" anchor="ctr"/>
                </a:tc>
                <a:tc>
                  <a:txBody>
                    <a:bodyPr/>
                    <a:lstStyle/>
                    <a:p>
                      <a:pPr algn="l" fontAlgn="ctr"/>
                      <a:r>
                        <a:rPr lang="ja-JP" altLang="en-US" sz="500" u="none" strike="noStrike">
                          <a:effectLst/>
                        </a:rPr>
                        <a:t>　</a:t>
                      </a:r>
                      <a:endParaRPr lang="ja-JP" altLang="en-US" sz="5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107" marR="4107" marT="4107" marB="0" anchor="ctr"/>
                </a:tc>
                <a:tc>
                  <a:txBody>
                    <a:bodyPr/>
                    <a:lstStyle/>
                    <a:p>
                      <a:pPr algn="l" fontAlgn="ctr"/>
                      <a:r>
                        <a:rPr lang="ja-JP" altLang="en-US" sz="500" u="none" strike="noStrike">
                          <a:effectLst/>
                        </a:rPr>
                        <a:t>　</a:t>
                      </a:r>
                      <a:endParaRPr lang="ja-JP" altLang="en-US" sz="5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107" marR="4107" marT="4107" marB="0" anchor="ctr"/>
                </a:tc>
                <a:tc>
                  <a:txBody>
                    <a:bodyPr/>
                    <a:lstStyle/>
                    <a:p>
                      <a:pPr algn="l" fontAlgn="ctr"/>
                      <a:r>
                        <a:rPr lang="ja-JP" altLang="en-US" sz="500" u="none" strike="noStrike">
                          <a:effectLst/>
                        </a:rPr>
                        <a:t>　</a:t>
                      </a:r>
                      <a:endParaRPr lang="ja-JP" altLang="en-US" sz="5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107" marR="4107" marT="4107" marB="0" anchor="ctr"/>
                </a:tc>
                <a:tc>
                  <a:txBody>
                    <a:bodyPr/>
                    <a:lstStyle/>
                    <a:p>
                      <a:pPr algn="l" fontAlgn="ctr"/>
                      <a:r>
                        <a:rPr lang="ja-JP" altLang="en-US" sz="500" u="none" strike="noStrike">
                          <a:effectLst/>
                        </a:rPr>
                        <a:t>　</a:t>
                      </a:r>
                      <a:endParaRPr lang="ja-JP" altLang="en-US" sz="5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107" marR="4107" marT="4107" marB="0" anchor="ctr"/>
                </a:tc>
              </a:tr>
              <a:tr h="841283">
                <a:tc>
                  <a:txBody>
                    <a:bodyPr/>
                    <a:lstStyle/>
                    <a:p>
                      <a:pPr algn="l" fontAlgn="ctr"/>
                      <a:r>
                        <a:rPr lang="ja-JP" altLang="en-US" sz="500" u="none" strike="noStrike">
                          <a:effectLst/>
                        </a:rPr>
                        <a:t>　</a:t>
                      </a:r>
                      <a:endParaRPr lang="ja-JP" altLang="en-US" sz="5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107" marR="4107" marT="4107" marB="0" anchor="ctr"/>
                </a:tc>
                <a:tc>
                  <a:txBody>
                    <a:bodyPr/>
                    <a:lstStyle/>
                    <a:p>
                      <a:pPr algn="l" fontAlgn="ctr"/>
                      <a:r>
                        <a:rPr lang="ja-JP" altLang="en-US" sz="500" u="none" strike="noStrike">
                          <a:effectLst/>
                        </a:rPr>
                        <a:t>　</a:t>
                      </a:r>
                      <a:endParaRPr lang="ja-JP" altLang="en-US" sz="5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107" marR="4107" marT="4107" marB="0" anchor="ctr"/>
                </a:tc>
                <a:tc>
                  <a:txBody>
                    <a:bodyPr/>
                    <a:lstStyle/>
                    <a:p>
                      <a:pPr algn="l" fontAlgn="ctr"/>
                      <a:r>
                        <a:rPr lang="ja-JP" altLang="en-US" sz="500" u="none" strike="noStrike">
                          <a:effectLst/>
                        </a:rPr>
                        <a:t>　</a:t>
                      </a:r>
                      <a:endParaRPr lang="ja-JP" altLang="en-US" sz="5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107" marR="4107" marT="4107" marB="0" anchor="ctr"/>
                </a:tc>
                <a:tc>
                  <a:txBody>
                    <a:bodyPr/>
                    <a:lstStyle/>
                    <a:p>
                      <a:pPr algn="l" fontAlgn="ctr"/>
                      <a:r>
                        <a:rPr lang="ja-JP" altLang="en-US" sz="500" u="none" strike="noStrike">
                          <a:effectLst/>
                        </a:rPr>
                        <a:t>　</a:t>
                      </a:r>
                      <a:endParaRPr lang="ja-JP" altLang="en-US" sz="5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107" marR="4107" marT="4107" marB="0" anchor="ctr"/>
                </a:tc>
                <a:tc>
                  <a:txBody>
                    <a:bodyPr/>
                    <a:lstStyle/>
                    <a:p>
                      <a:pPr algn="l" fontAlgn="ctr"/>
                      <a:r>
                        <a:rPr lang="ja-JP" altLang="en-US" sz="500" u="none" strike="noStrike" dirty="0">
                          <a:effectLst/>
                        </a:rPr>
                        <a:t>　</a:t>
                      </a:r>
                      <a:endParaRPr lang="ja-JP" altLang="en-US" sz="5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4107" marR="4107" marT="4107" marB="0" anchor="ctr"/>
                </a:tc>
                <a:tc>
                  <a:txBody>
                    <a:bodyPr/>
                    <a:lstStyle/>
                    <a:p>
                      <a:pPr algn="l" fontAlgn="ctr"/>
                      <a:r>
                        <a:rPr lang="ja-JP" altLang="en-US" sz="500" u="none" strike="noStrike">
                          <a:effectLst/>
                        </a:rPr>
                        <a:t>　</a:t>
                      </a:r>
                      <a:endParaRPr lang="ja-JP" altLang="en-US" sz="5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107" marR="4107" marT="4107" marB="0" anchor="ctr"/>
                </a:tc>
                <a:tc>
                  <a:txBody>
                    <a:bodyPr/>
                    <a:lstStyle/>
                    <a:p>
                      <a:pPr algn="l" fontAlgn="ctr"/>
                      <a:r>
                        <a:rPr lang="ja-JP" altLang="en-US" sz="500" u="none" strike="noStrike">
                          <a:effectLst/>
                        </a:rPr>
                        <a:t>　</a:t>
                      </a:r>
                      <a:endParaRPr lang="ja-JP" altLang="en-US" sz="5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107" marR="4107" marT="4107" marB="0" anchor="ctr"/>
                </a:tc>
                <a:tc>
                  <a:txBody>
                    <a:bodyPr/>
                    <a:lstStyle/>
                    <a:p>
                      <a:pPr algn="l" fontAlgn="ctr"/>
                      <a:r>
                        <a:rPr lang="ja-JP" altLang="en-US" sz="500" u="none" strike="noStrike">
                          <a:effectLst/>
                        </a:rPr>
                        <a:t>　</a:t>
                      </a:r>
                      <a:endParaRPr lang="ja-JP" altLang="en-US" sz="5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107" marR="4107" marT="4107" marB="0" anchor="ctr"/>
                </a:tc>
                <a:tc>
                  <a:txBody>
                    <a:bodyPr/>
                    <a:lstStyle/>
                    <a:p>
                      <a:pPr algn="l" fontAlgn="ctr"/>
                      <a:r>
                        <a:rPr lang="ja-JP" altLang="en-US" sz="500" u="none" strike="noStrike">
                          <a:effectLst/>
                        </a:rPr>
                        <a:t>　</a:t>
                      </a:r>
                      <a:endParaRPr lang="ja-JP" altLang="en-US" sz="5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107" marR="4107" marT="4107" marB="0" anchor="ctr"/>
                </a:tc>
                <a:tc>
                  <a:txBody>
                    <a:bodyPr/>
                    <a:lstStyle/>
                    <a:p>
                      <a:pPr algn="l" fontAlgn="ctr"/>
                      <a:r>
                        <a:rPr lang="ja-JP" altLang="en-US" sz="500" u="none" strike="noStrike">
                          <a:effectLst/>
                        </a:rPr>
                        <a:t>　</a:t>
                      </a:r>
                      <a:endParaRPr lang="ja-JP" altLang="en-US" sz="5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107" marR="4107" marT="4107" marB="0" anchor="ctr"/>
                </a:tc>
                <a:tc>
                  <a:txBody>
                    <a:bodyPr/>
                    <a:lstStyle/>
                    <a:p>
                      <a:pPr algn="l" fontAlgn="ctr"/>
                      <a:r>
                        <a:rPr lang="ja-JP" altLang="en-US" sz="500" u="none" strike="noStrike">
                          <a:effectLst/>
                        </a:rPr>
                        <a:t>　</a:t>
                      </a:r>
                      <a:endParaRPr lang="ja-JP" altLang="en-US" sz="5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107" marR="4107" marT="4107" marB="0" anchor="ctr"/>
                </a:tc>
                <a:tc>
                  <a:txBody>
                    <a:bodyPr/>
                    <a:lstStyle/>
                    <a:p>
                      <a:pPr algn="l" fontAlgn="ctr"/>
                      <a:r>
                        <a:rPr lang="ja-JP" altLang="en-US" sz="500" u="none" strike="noStrike">
                          <a:effectLst/>
                        </a:rPr>
                        <a:t>　</a:t>
                      </a:r>
                      <a:endParaRPr lang="ja-JP" altLang="en-US" sz="5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107" marR="4107" marT="4107" marB="0" anchor="ctr"/>
                </a:tc>
                <a:tc>
                  <a:txBody>
                    <a:bodyPr/>
                    <a:lstStyle/>
                    <a:p>
                      <a:pPr algn="l" fontAlgn="ctr"/>
                      <a:r>
                        <a:rPr lang="ja-JP" altLang="en-US" sz="500" u="none" strike="noStrike">
                          <a:effectLst/>
                        </a:rPr>
                        <a:t>　</a:t>
                      </a:r>
                      <a:endParaRPr lang="ja-JP" altLang="en-US" sz="5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107" marR="4107" marT="4107" marB="0" anchor="ctr"/>
                </a:tc>
                <a:tc>
                  <a:txBody>
                    <a:bodyPr/>
                    <a:lstStyle/>
                    <a:p>
                      <a:pPr algn="l" fontAlgn="ctr"/>
                      <a:r>
                        <a:rPr lang="ja-JP" altLang="en-US" sz="500" u="none" strike="noStrike">
                          <a:effectLst/>
                        </a:rPr>
                        <a:t>　</a:t>
                      </a:r>
                      <a:endParaRPr lang="ja-JP" altLang="en-US" sz="5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107" marR="4107" marT="4107" marB="0" anchor="ctr"/>
                </a:tc>
                <a:tc>
                  <a:txBody>
                    <a:bodyPr/>
                    <a:lstStyle/>
                    <a:p>
                      <a:pPr algn="l" fontAlgn="ctr"/>
                      <a:r>
                        <a:rPr lang="ja-JP" altLang="en-US" sz="500" u="none" strike="noStrike">
                          <a:effectLst/>
                        </a:rPr>
                        <a:t>　</a:t>
                      </a:r>
                      <a:endParaRPr lang="ja-JP" altLang="en-US" sz="5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107" marR="4107" marT="4107" marB="0" anchor="ctr"/>
                </a:tc>
                <a:tc>
                  <a:txBody>
                    <a:bodyPr/>
                    <a:lstStyle/>
                    <a:p>
                      <a:pPr algn="l" fontAlgn="ctr"/>
                      <a:r>
                        <a:rPr lang="ja-JP" altLang="en-US" sz="500" u="none" strike="noStrike">
                          <a:effectLst/>
                        </a:rPr>
                        <a:t>　</a:t>
                      </a:r>
                      <a:endParaRPr lang="ja-JP" altLang="en-US" sz="5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107" marR="4107" marT="4107" marB="0" anchor="ctr"/>
                </a:tc>
                <a:tc>
                  <a:txBody>
                    <a:bodyPr/>
                    <a:lstStyle/>
                    <a:p>
                      <a:pPr algn="l" fontAlgn="ctr"/>
                      <a:r>
                        <a:rPr lang="ja-JP" altLang="en-US" sz="500" u="none" strike="noStrike">
                          <a:effectLst/>
                        </a:rPr>
                        <a:t>　</a:t>
                      </a:r>
                      <a:endParaRPr lang="ja-JP" altLang="en-US" sz="5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107" marR="4107" marT="4107" marB="0" anchor="ctr"/>
                </a:tc>
                <a:tc>
                  <a:txBody>
                    <a:bodyPr/>
                    <a:lstStyle/>
                    <a:p>
                      <a:pPr algn="l" fontAlgn="ctr"/>
                      <a:r>
                        <a:rPr lang="ja-JP" altLang="en-US" sz="500" u="none" strike="noStrike">
                          <a:effectLst/>
                        </a:rPr>
                        <a:t>　</a:t>
                      </a:r>
                      <a:endParaRPr lang="ja-JP" altLang="en-US" sz="5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107" marR="4107" marT="4107" marB="0" anchor="ctr"/>
                </a:tc>
                <a:tc>
                  <a:txBody>
                    <a:bodyPr/>
                    <a:lstStyle/>
                    <a:p>
                      <a:pPr algn="l" fontAlgn="ctr"/>
                      <a:r>
                        <a:rPr lang="ja-JP" altLang="en-US" sz="500" u="none" strike="noStrike">
                          <a:effectLst/>
                        </a:rPr>
                        <a:t>　</a:t>
                      </a:r>
                      <a:endParaRPr lang="ja-JP" altLang="en-US" sz="5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107" marR="4107" marT="4107" marB="0" anchor="ctr"/>
                </a:tc>
                <a:tc>
                  <a:txBody>
                    <a:bodyPr/>
                    <a:lstStyle/>
                    <a:p>
                      <a:pPr algn="l" fontAlgn="ctr"/>
                      <a:r>
                        <a:rPr lang="ja-JP" altLang="en-US" sz="500" u="none" strike="noStrike">
                          <a:effectLst/>
                        </a:rPr>
                        <a:t>　</a:t>
                      </a:r>
                      <a:endParaRPr lang="ja-JP" altLang="en-US" sz="5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107" marR="4107" marT="4107" marB="0" anchor="ctr"/>
                </a:tc>
              </a:tr>
              <a:tr h="841283">
                <a:tc>
                  <a:txBody>
                    <a:bodyPr/>
                    <a:lstStyle/>
                    <a:p>
                      <a:pPr algn="l" fontAlgn="ctr"/>
                      <a:r>
                        <a:rPr lang="ja-JP" altLang="en-US" sz="500" u="none" strike="noStrike">
                          <a:effectLst/>
                        </a:rPr>
                        <a:t>　</a:t>
                      </a:r>
                      <a:endParaRPr lang="ja-JP" altLang="en-US" sz="5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107" marR="4107" marT="4107" marB="0" anchor="ctr"/>
                </a:tc>
                <a:tc>
                  <a:txBody>
                    <a:bodyPr/>
                    <a:lstStyle/>
                    <a:p>
                      <a:pPr algn="l" fontAlgn="ctr"/>
                      <a:r>
                        <a:rPr lang="ja-JP" altLang="en-US" sz="500" u="none" strike="noStrike">
                          <a:effectLst/>
                        </a:rPr>
                        <a:t>　</a:t>
                      </a:r>
                      <a:endParaRPr lang="ja-JP" altLang="en-US" sz="5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107" marR="4107" marT="4107" marB="0" anchor="ctr"/>
                </a:tc>
                <a:tc>
                  <a:txBody>
                    <a:bodyPr/>
                    <a:lstStyle/>
                    <a:p>
                      <a:pPr algn="l" fontAlgn="ctr"/>
                      <a:r>
                        <a:rPr lang="ja-JP" altLang="en-US" sz="500" u="none" strike="noStrike" dirty="0">
                          <a:effectLst/>
                        </a:rPr>
                        <a:t>　</a:t>
                      </a:r>
                      <a:endParaRPr lang="ja-JP" altLang="en-US" sz="5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4107" marR="4107" marT="4107" marB="0" anchor="ctr"/>
                </a:tc>
                <a:tc>
                  <a:txBody>
                    <a:bodyPr/>
                    <a:lstStyle/>
                    <a:p>
                      <a:pPr algn="l" fontAlgn="ctr"/>
                      <a:r>
                        <a:rPr lang="ja-JP" altLang="en-US" sz="500" u="none" strike="noStrike">
                          <a:effectLst/>
                        </a:rPr>
                        <a:t>　</a:t>
                      </a:r>
                      <a:endParaRPr lang="ja-JP" altLang="en-US" sz="5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107" marR="4107" marT="4107" marB="0" anchor="ctr"/>
                </a:tc>
                <a:tc>
                  <a:txBody>
                    <a:bodyPr/>
                    <a:lstStyle/>
                    <a:p>
                      <a:pPr algn="l" fontAlgn="ctr"/>
                      <a:r>
                        <a:rPr lang="ja-JP" altLang="en-US" sz="500" u="none" strike="noStrike" dirty="0">
                          <a:effectLst/>
                        </a:rPr>
                        <a:t>　</a:t>
                      </a:r>
                      <a:endParaRPr lang="ja-JP" altLang="en-US" sz="5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4107" marR="4107" marT="4107" marB="0" anchor="ctr"/>
                </a:tc>
                <a:tc>
                  <a:txBody>
                    <a:bodyPr/>
                    <a:lstStyle/>
                    <a:p>
                      <a:pPr algn="l" fontAlgn="ctr"/>
                      <a:r>
                        <a:rPr lang="ja-JP" altLang="en-US" sz="500" u="none" strike="noStrike">
                          <a:effectLst/>
                        </a:rPr>
                        <a:t>　</a:t>
                      </a:r>
                      <a:endParaRPr lang="ja-JP" altLang="en-US" sz="5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107" marR="4107" marT="4107" marB="0" anchor="ctr"/>
                </a:tc>
                <a:tc>
                  <a:txBody>
                    <a:bodyPr/>
                    <a:lstStyle/>
                    <a:p>
                      <a:pPr algn="l" fontAlgn="ctr"/>
                      <a:r>
                        <a:rPr lang="ja-JP" altLang="en-US" sz="500" u="none" strike="noStrike">
                          <a:effectLst/>
                        </a:rPr>
                        <a:t>　</a:t>
                      </a:r>
                      <a:endParaRPr lang="ja-JP" altLang="en-US" sz="5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107" marR="4107" marT="4107" marB="0" anchor="ctr"/>
                </a:tc>
                <a:tc>
                  <a:txBody>
                    <a:bodyPr/>
                    <a:lstStyle/>
                    <a:p>
                      <a:pPr algn="l" fontAlgn="ctr"/>
                      <a:r>
                        <a:rPr lang="ja-JP" altLang="en-US" sz="500" u="none" strike="noStrike">
                          <a:effectLst/>
                        </a:rPr>
                        <a:t>　</a:t>
                      </a:r>
                      <a:endParaRPr lang="ja-JP" altLang="en-US" sz="5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107" marR="4107" marT="4107" marB="0" anchor="ctr"/>
                </a:tc>
                <a:tc>
                  <a:txBody>
                    <a:bodyPr/>
                    <a:lstStyle/>
                    <a:p>
                      <a:pPr algn="l" fontAlgn="ctr"/>
                      <a:r>
                        <a:rPr lang="ja-JP" altLang="en-US" sz="500" u="none" strike="noStrike">
                          <a:effectLst/>
                        </a:rPr>
                        <a:t>　</a:t>
                      </a:r>
                      <a:endParaRPr lang="ja-JP" altLang="en-US" sz="5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107" marR="4107" marT="4107" marB="0" anchor="ctr"/>
                </a:tc>
                <a:tc>
                  <a:txBody>
                    <a:bodyPr/>
                    <a:lstStyle/>
                    <a:p>
                      <a:pPr algn="l" fontAlgn="ctr"/>
                      <a:r>
                        <a:rPr lang="ja-JP" altLang="en-US" sz="500" u="none" strike="noStrike">
                          <a:effectLst/>
                        </a:rPr>
                        <a:t>　</a:t>
                      </a:r>
                      <a:endParaRPr lang="ja-JP" altLang="en-US" sz="5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107" marR="4107" marT="4107" marB="0" anchor="ctr"/>
                </a:tc>
                <a:tc>
                  <a:txBody>
                    <a:bodyPr/>
                    <a:lstStyle/>
                    <a:p>
                      <a:pPr algn="l" fontAlgn="ctr"/>
                      <a:r>
                        <a:rPr lang="ja-JP" altLang="en-US" sz="500" u="none" strike="noStrike">
                          <a:effectLst/>
                        </a:rPr>
                        <a:t>　</a:t>
                      </a:r>
                      <a:endParaRPr lang="ja-JP" altLang="en-US" sz="5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107" marR="4107" marT="4107" marB="0" anchor="ctr"/>
                </a:tc>
                <a:tc>
                  <a:txBody>
                    <a:bodyPr/>
                    <a:lstStyle/>
                    <a:p>
                      <a:pPr algn="l" fontAlgn="ctr"/>
                      <a:r>
                        <a:rPr lang="ja-JP" altLang="en-US" sz="500" u="none" strike="noStrike">
                          <a:effectLst/>
                        </a:rPr>
                        <a:t>　</a:t>
                      </a:r>
                      <a:endParaRPr lang="ja-JP" altLang="en-US" sz="5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107" marR="4107" marT="4107" marB="0" anchor="ctr"/>
                </a:tc>
                <a:tc>
                  <a:txBody>
                    <a:bodyPr/>
                    <a:lstStyle/>
                    <a:p>
                      <a:pPr algn="l" fontAlgn="ctr"/>
                      <a:r>
                        <a:rPr lang="ja-JP" altLang="en-US" sz="500" u="none" strike="noStrike" dirty="0">
                          <a:effectLst/>
                        </a:rPr>
                        <a:t>　</a:t>
                      </a:r>
                      <a:endParaRPr lang="ja-JP" altLang="en-US" sz="5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4107" marR="4107" marT="4107" marB="0" anchor="ctr"/>
                </a:tc>
                <a:tc>
                  <a:txBody>
                    <a:bodyPr/>
                    <a:lstStyle/>
                    <a:p>
                      <a:pPr algn="l" fontAlgn="ctr"/>
                      <a:r>
                        <a:rPr lang="ja-JP" altLang="en-US" sz="500" u="none" strike="noStrike">
                          <a:effectLst/>
                        </a:rPr>
                        <a:t>　</a:t>
                      </a:r>
                      <a:endParaRPr lang="ja-JP" altLang="en-US" sz="5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107" marR="4107" marT="4107" marB="0" anchor="ctr"/>
                </a:tc>
                <a:tc>
                  <a:txBody>
                    <a:bodyPr/>
                    <a:lstStyle/>
                    <a:p>
                      <a:pPr algn="l" fontAlgn="ctr"/>
                      <a:r>
                        <a:rPr lang="ja-JP" altLang="en-US" sz="500" u="none" strike="noStrike">
                          <a:effectLst/>
                        </a:rPr>
                        <a:t>　</a:t>
                      </a:r>
                      <a:endParaRPr lang="ja-JP" altLang="en-US" sz="5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107" marR="4107" marT="4107" marB="0" anchor="ctr"/>
                </a:tc>
                <a:tc>
                  <a:txBody>
                    <a:bodyPr/>
                    <a:lstStyle/>
                    <a:p>
                      <a:pPr algn="l" fontAlgn="ctr"/>
                      <a:r>
                        <a:rPr lang="ja-JP" altLang="en-US" sz="500" u="none" strike="noStrike">
                          <a:effectLst/>
                        </a:rPr>
                        <a:t>　</a:t>
                      </a:r>
                      <a:endParaRPr lang="ja-JP" altLang="en-US" sz="5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107" marR="4107" marT="4107" marB="0" anchor="ctr"/>
                </a:tc>
                <a:tc>
                  <a:txBody>
                    <a:bodyPr/>
                    <a:lstStyle/>
                    <a:p>
                      <a:pPr algn="l" fontAlgn="ctr"/>
                      <a:r>
                        <a:rPr lang="ja-JP" altLang="en-US" sz="500" u="none" strike="noStrike">
                          <a:effectLst/>
                        </a:rPr>
                        <a:t>　</a:t>
                      </a:r>
                      <a:endParaRPr lang="ja-JP" altLang="en-US" sz="5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107" marR="4107" marT="4107" marB="0" anchor="ctr"/>
                </a:tc>
                <a:tc>
                  <a:txBody>
                    <a:bodyPr/>
                    <a:lstStyle/>
                    <a:p>
                      <a:pPr algn="l" fontAlgn="ctr"/>
                      <a:r>
                        <a:rPr lang="ja-JP" altLang="en-US" sz="500" u="none" strike="noStrike">
                          <a:effectLst/>
                        </a:rPr>
                        <a:t>　</a:t>
                      </a:r>
                      <a:endParaRPr lang="ja-JP" altLang="en-US" sz="5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107" marR="4107" marT="4107" marB="0" anchor="ctr"/>
                </a:tc>
                <a:tc>
                  <a:txBody>
                    <a:bodyPr/>
                    <a:lstStyle/>
                    <a:p>
                      <a:pPr algn="l" fontAlgn="ctr"/>
                      <a:r>
                        <a:rPr lang="ja-JP" altLang="en-US" sz="500" u="none" strike="noStrike">
                          <a:effectLst/>
                        </a:rPr>
                        <a:t>　</a:t>
                      </a:r>
                      <a:endParaRPr lang="ja-JP" altLang="en-US" sz="5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107" marR="4107" marT="4107" marB="0" anchor="ctr"/>
                </a:tc>
                <a:tc>
                  <a:txBody>
                    <a:bodyPr/>
                    <a:lstStyle/>
                    <a:p>
                      <a:pPr algn="l" fontAlgn="ctr"/>
                      <a:r>
                        <a:rPr lang="ja-JP" altLang="en-US" sz="500" u="none" strike="noStrike" dirty="0">
                          <a:effectLst/>
                        </a:rPr>
                        <a:t>　</a:t>
                      </a:r>
                      <a:endParaRPr lang="ja-JP" altLang="en-US" sz="5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4107" marR="4107" marT="4107" marB="0" anchor="ctr"/>
                </a:tc>
              </a:tr>
            </a:tbl>
          </a:graphicData>
        </a:graphic>
      </p:graphicFrame>
      <p:sp>
        <p:nvSpPr>
          <p:cNvPr id="6" name="角丸四角形 5"/>
          <p:cNvSpPr/>
          <p:nvPr/>
        </p:nvSpPr>
        <p:spPr>
          <a:xfrm>
            <a:off x="1064785" y="1152235"/>
            <a:ext cx="2595418" cy="390237"/>
          </a:xfrm>
          <a:prstGeom prst="roundRect">
            <a:avLst/>
          </a:prstGeom>
          <a:solidFill>
            <a:srgbClr val="CCEC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solidFill>
                  <a:srgbClr val="FF0000"/>
                </a:solidFill>
                <a:effectLst>
                  <a:outerShdw blurRad="38100" dist="38100" dir="2700000" algn="tl">
                    <a:srgbClr val="000000">
                      <a:alpha val="43137"/>
                    </a:srgbClr>
                  </a:outerShdw>
                </a:effectLst>
              </a:rPr>
              <a:t>Result of STEP1</a:t>
            </a:r>
            <a:endParaRPr kumimoji="1" lang="ja-JP" altLang="en-US" dirty="0">
              <a:solidFill>
                <a:srgbClr val="FF0000"/>
              </a:solidFill>
              <a:effectLst>
                <a:outerShdw blurRad="38100" dist="38100" dir="2700000" algn="tl">
                  <a:srgbClr val="000000">
                    <a:alpha val="43137"/>
                  </a:srgbClr>
                </a:outerShdw>
              </a:effectLst>
            </a:endParaRPr>
          </a:p>
        </p:txBody>
      </p:sp>
      <p:sp>
        <p:nvSpPr>
          <p:cNvPr id="7" name="テキスト ボックス 6"/>
          <p:cNvSpPr txBox="1"/>
          <p:nvPr/>
        </p:nvSpPr>
        <p:spPr>
          <a:xfrm>
            <a:off x="1409671" y="3546620"/>
            <a:ext cx="6572580" cy="400110"/>
          </a:xfrm>
          <a:prstGeom prst="rect">
            <a:avLst/>
          </a:prstGeom>
          <a:solidFill>
            <a:schemeClr val="accent2">
              <a:lumMod val="20000"/>
              <a:lumOff val="80000"/>
            </a:schemeClr>
          </a:solidFill>
          <a:ln>
            <a:solidFill>
              <a:schemeClr val="tx1"/>
            </a:solidFill>
          </a:ln>
        </p:spPr>
        <p:txBody>
          <a:bodyPr wrap="square" rtlCol="0">
            <a:spAutoFit/>
          </a:bodyPr>
          <a:lstStyle/>
          <a:p>
            <a:r>
              <a:rPr lang="en-US" altLang="ja-JP" sz="2000" dirty="0"/>
              <a:t>Please copy the content of </a:t>
            </a:r>
            <a:r>
              <a:rPr lang="en-US" altLang="ja-JP" sz="2000" dirty="0" smtClean="0"/>
              <a:t>implementation </a:t>
            </a:r>
            <a:r>
              <a:rPr lang="en-US" altLang="ja-JP" sz="2000" dirty="0"/>
              <a:t>sheet</a:t>
            </a:r>
            <a:r>
              <a:rPr lang="en-US" altLang="ja-JP" sz="2000" dirty="0" smtClean="0"/>
              <a:t>.</a:t>
            </a:r>
            <a:endParaRPr lang="ja-JP" altLang="en-US" sz="1600" dirty="0"/>
          </a:p>
        </p:txBody>
      </p:sp>
      <p:grpSp>
        <p:nvGrpSpPr>
          <p:cNvPr id="10" name="グループ化 9"/>
          <p:cNvGrpSpPr/>
          <p:nvPr/>
        </p:nvGrpSpPr>
        <p:grpSpPr>
          <a:xfrm>
            <a:off x="1064785" y="3400870"/>
            <a:ext cx="7120366" cy="652724"/>
            <a:chOff x="828637" y="3119735"/>
            <a:chExt cx="8098309" cy="652724"/>
          </a:xfrm>
        </p:grpSpPr>
        <p:sp>
          <p:nvSpPr>
            <p:cNvPr id="8" name="右矢印 7"/>
            <p:cNvSpPr/>
            <p:nvPr/>
          </p:nvSpPr>
          <p:spPr>
            <a:xfrm>
              <a:off x="828637" y="3119735"/>
              <a:ext cx="4757133" cy="628073"/>
            </a:xfrm>
            <a:prstGeom prst="rightArrow">
              <a:avLst>
                <a:gd name="adj1" fmla="val 50000"/>
                <a:gd name="adj2" fmla="val 73529"/>
              </a:avLst>
            </a:prstGeom>
            <a:solidFill>
              <a:srgbClr val="CCEC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1600" dirty="0" smtClean="0">
                  <a:solidFill>
                    <a:srgbClr val="FF0000"/>
                  </a:solidFill>
                  <a:effectLst>
                    <a:outerShdw blurRad="38100" dist="38100" dir="2700000" algn="tl">
                      <a:srgbClr val="000000">
                        <a:alpha val="43137"/>
                      </a:srgbClr>
                    </a:outerShdw>
                  </a:effectLst>
                </a:rPr>
                <a:t>STEP </a:t>
              </a:r>
              <a:r>
                <a:rPr lang="en-US" altLang="ja-JP" sz="1600" dirty="0">
                  <a:solidFill>
                    <a:srgbClr val="FF0000"/>
                  </a:solidFill>
                  <a:effectLst>
                    <a:outerShdw blurRad="38100" dist="38100" dir="2700000" algn="tl">
                      <a:srgbClr val="000000">
                        <a:alpha val="43137"/>
                      </a:srgbClr>
                    </a:outerShdw>
                  </a:effectLst>
                </a:rPr>
                <a:t>2 Scenario 1 </a:t>
              </a:r>
              <a:endParaRPr kumimoji="1" lang="ja-JP" altLang="en-US" sz="1600" dirty="0">
                <a:solidFill>
                  <a:srgbClr val="FF0000"/>
                </a:solidFill>
                <a:effectLst>
                  <a:outerShdw blurRad="38100" dist="38100" dir="2700000" algn="tl">
                    <a:srgbClr val="000000">
                      <a:alpha val="43137"/>
                    </a:srgbClr>
                  </a:outerShdw>
                </a:effectLst>
              </a:endParaRPr>
            </a:p>
          </p:txBody>
        </p:sp>
        <p:sp>
          <p:nvSpPr>
            <p:cNvPr id="9" name="右矢印 8"/>
            <p:cNvSpPr/>
            <p:nvPr/>
          </p:nvSpPr>
          <p:spPr>
            <a:xfrm>
              <a:off x="5723197" y="3144386"/>
              <a:ext cx="3203749" cy="628073"/>
            </a:xfrm>
            <a:prstGeom prst="rightArrow">
              <a:avLst>
                <a:gd name="adj1" fmla="val 50000"/>
                <a:gd name="adj2" fmla="val 73529"/>
              </a:avLst>
            </a:prstGeom>
            <a:solidFill>
              <a:srgbClr val="CCECFF"/>
            </a:solid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kumimoji="1" lang="ja-JP" altLang="en-US" sz="1600" dirty="0">
                <a:solidFill>
                  <a:srgbClr val="FF0000"/>
                </a:solidFill>
                <a:effectLst>
                  <a:outerShdw blurRad="38100" dist="38100" dir="2700000" algn="tl">
                    <a:srgbClr val="000000">
                      <a:alpha val="43137"/>
                    </a:srgbClr>
                  </a:outerShdw>
                </a:effectLst>
              </a:endParaRPr>
            </a:p>
          </p:txBody>
        </p:sp>
      </p:grpSp>
      <p:grpSp>
        <p:nvGrpSpPr>
          <p:cNvPr id="14" name="グループ化 13"/>
          <p:cNvGrpSpPr/>
          <p:nvPr/>
        </p:nvGrpSpPr>
        <p:grpSpPr>
          <a:xfrm>
            <a:off x="1064785" y="4232757"/>
            <a:ext cx="7120367" cy="652724"/>
            <a:chOff x="895926" y="4011929"/>
            <a:chExt cx="8031019" cy="652724"/>
          </a:xfrm>
        </p:grpSpPr>
        <p:sp>
          <p:nvSpPr>
            <p:cNvPr id="12" name="右矢印 11"/>
            <p:cNvSpPr/>
            <p:nvPr/>
          </p:nvSpPr>
          <p:spPr>
            <a:xfrm>
              <a:off x="895926" y="4011929"/>
              <a:ext cx="4717605" cy="628073"/>
            </a:xfrm>
            <a:prstGeom prst="rightArrow">
              <a:avLst>
                <a:gd name="adj1" fmla="val 50000"/>
                <a:gd name="adj2" fmla="val 73529"/>
              </a:avLst>
            </a:prstGeom>
            <a:solidFill>
              <a:srgbClr val="CCEC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1600" dirty="0" smtClean="0">
                  <a:solidFill>
                    <a:srgbClr val="FF0000"/>
                  </a:solidFill>
                  <a:effectLst>
                    <a:outerShdw blurRad="38100" dist="38100" dir="2700000" algn="tl">
                      <a:srgbClr val="000000">
                        <a:alpha val="43137"/>
                      </a:srgbClr>
                    </a:outerShdw>
                  </a:effectLst>
                </a:rPr>
                <a:t>STEP </a:t>
              </a:r>
              <a:r>
                <a:rPr lang="en-US" altLang="ja-JP" sz="1600" dirty="0">
                  <a:solidFill>
                    <a:srgbClr val="FF0000"/>
                  </a:solidFill>
                  <a:effectLst>
                    <a:outerShdw blurRad="38100" dist="38100" dir="2700000" algn="tl">
                      <a:srgbClr val="000000">
                        <a:alpha val="43137"/>
                      </a:srgbClr>
                    </a:outerShdw>
                  </a:effectLst>
                </a:rPr>
                <a:t>2 Scenario </a:t>
              </a:r>
              <a:r>
                <a:rPr lang="en-US" altLang="ja-JP" sz="1600" dirty="0" smtClean="0">
                  <a:solidFill>
                    <a:srgbClr val="FF0000"/>
                  </a:solidFill>
                  <a:effectLst>
                    <a:outerShdw blurRad="38100" dist="38100" dir="2700000" algn="tl">
                      <a:srgbClr val="000000">
                        <a:alpha val="43137"/>
                      </a:srgbClr>
                    </a:outerShdw>
                  </a:effectLst>
                </a:rPr>
                <a:t>2</a:t>
              </a:r>
              <a:endParaRPr kumimoji="1" lang="ja-JP" altLang="en-US" sz="1600" dirty="0">
                <a:solidFill>
                  <a:srgbClr val="FF0000"/>
                </a:solidFill>
                <a:effectLst>
                  <a:outerShdw blurRad="38100" dist="38100" dir="2700000" algn="tl">
                    <a:srgbClr val="000000">
                      <a:alpha val="43137"/>
                    </a:srgbClr>
                  </a:outerShdw>
                </a:effectLst>
              </a:endParaRPr>
            </a:p>
          </p:txBody>
        </p:sp>
        <p:sp>
          <p:nvSpPr>
            <p:cNvPr id="13" name="右矢印 12"/>
            <p:cNvSpPr/>
            <p:nvPr/>
          </p:nvSpPr>
          <p:spPr>
            <a:xfrm>
              <a:off x="5763491" y="4036580"/>
              <a:ext cx="3163454" cy="628073"/>
            </a:xfrm>
            <a:prstGeom prst="rightArrow">
              <a:avLst>
                <a:gd name="adj1" fmla="val 50000"/>
                <a:gd name="adj2" fmla="val 73529"/>
              </a:avLst>
            </a:prstGeom>
            <a:solidFill>
              <a:srgbClr val="CCECFF"/>
            </a:solid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kumimoji="1" lang="ja-JP" altLang="en-US" sz="1600" dirty="0">
                <a:solidFill>
                  <a:srgbClr val="FF0000"/>
                </a:solidFill>
                <a:effectLst>
                  <a:outerShdw blurRad="38100" dist="38100" dir="2700000" algn="tl">
                    <a:srgbClr val="000000">
                      <a:alpha val="43137"/>
                    </a:srgbClr>
                  </a:outerShdw>
                </a:effectLst>
              </a:endParaRPr>
            </a:p>
          </p:txBody>
        </p:sp>
      </p:grpSp>
      <p:grpSp>
        <p:nvGrpSpPr>
          <p:cNvPr id="18" name="グループ化 17"/>
          <p:cNvGrpSpPr/>
          <p:nvPr/>
        </p:nvGrpSpPr>
        <p:grpSpPr>
          <a:xfrm>
            <a:off x="1064785" y="5079634"/>
            <a:ext cx="7120366" cy="652724"/>
            <a:chOff x="895927" y="4904123"/>
            <a:chExt cx="8031018" cy="652724"/>
          </a:xfrm>
        </p:grpSpPr>
        <p:sp>
          <p:nvSpPr>
            <p:cNvPr id="16" name="右矢印 15"/>
            <p:cNvSpPr/>
            <p:nvPr/>
          </p:nvSpPr>
          <p:spPr>
            <a:xfrm>
              <a:off x="895927" y="4904123"/>
              <a:ext cx="4717605" cy="628073"/>
            </a:xfrm>
            <a:prstGeom prst="rightArrow">
              <a:avLst>
                <a:gd name="adj1" fmla="val 50000"/>
                <a:gd name="adj2" fmla="val 73529"/>
              </a:avLst>
            </a:prstGeom>
            <a:solidFill>
              <a:srgbClr val="CCEC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1600" dirty="0" smtClean="0">
                  <a:solidFill>
                    <a:srgbClr val="FF0000"/>
                  </a:solidFill>
                  <a:effectLst>
                    <a:outerShdw blurRad="38100" dist="38100" dir="2700000" algn="tl">
                      <a:srgbClr val="000000">
                        <a:alpha val="43137"/>
                      </a:srgbClr>
                    </a:outerShdw>
                  </a:effectLst>
                </a:rPr>
                <a:t>STEP </a:t>
              </a:r>
              <a:r>
                <a:rPr lang="en-US" altLang="ja-JP" sz="1600" dirty="0">
                  <a:solidFill>
                    <a:srgbClr val="FF0000"/>
                  </a:solidFill>
                  <a:effectLst>
                    <a:outerShdw blurRad="38100" dist="38100" dir="2700000" algn="tl">
                      <a:srgbClr val="000000">
                        <a:alpha val="43137"/>
                      </a:srgbClr>
                    </a:outerShdw>
                  </a:effectLst>
                </a:rPr>
                <a:t>2 Scenario </a:t>
              </a:r>
              <a:r>
                <a:rPr lang="en-US" altLang="ja-JP" sz="1600" dirty="0" smtClean="0">
                  <a:solidFill>
                    <a:srgbClr val="FF0000"/>
                  </a:solidFill>
                  <a:effectLst>
                    <a:outerShdw blurRad="38100" dist="38100" dir="2700000" algn="tl">
                      <a:srgbClr val="000000">
                        <a:alpha val="43137"/>
                      </a:srgbClr>
                    </a:outerShdw>
                  </a:effectLst>
                </a:rPr>
                <a:t>3</a:t>
              </a:r>
              <a:endParaRPr kumimoji="1" lang="ja-JP" altLang="en-US" sz="1600" dirty="0">
                <a:solidFill>
                  <a:srgbClr val="FF0000"/>
                </a:solidFill>
                <a:effectLst>
                  <a:outerShdw blurRad="38100" dist="38100" dir="2700000" algn="tl">
                    <a:srgbClr val="000000">
                      <a:alpha val="43137"/>
                    </a:srgbClr>
                  </a:outerShdw>
                </a:effectLst>
              </a:endParaRPr>
            </a:p>
          </p:txBody>
        </p:sp>
        <p:sp>
          <p:nvSpPr>
            <p:cNvPr id="17" name="右矢印 16"/>
            <p:cNvSpPr/>
            <p:nvPr/>
          </p:nvSpPr>
          <p:spPr>
            <a:xfrm>
              <a:off x="5763491" y="4928774"/>
              <a:ext cx="3163454" cy="628073"/>
            </a:xfrm>
            <a:prstGeom prst="rightArrow">
              <a:avLst>
                <a:gd name="adj1" fmla="val 50000"/>
                <a:gd name="adj2" fmla="val 73529"/>
              </a:avLst>
            </a:prstGeom>
            <a:solidFill>
              <a:srgbClr val="CCECFF"/>
            </a:solid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kumimoji="1" lang="ja-JP" altLang="en-US" sz="1600" dirty="0">
                <a:solidFill>
                  <a:srgbClr val="FF0000"/>
                </a:solidFill>
                <a:effectLst>
                  <a:outerShdw blurRad="38100" dist="38100" dir="2700000" algn="tl">
                    <a:srgbClr val="000000">
                      <a:alpha val="43137"/>
                    </a:srgbClr>
                  </a:outerShdw>
                </a:effectLst>
              </a:endParaRPr>
            </a:p>
          </p:txBody>
        </p:sp>
      </p:grpSp>
      <p:sp>
        <p:nvSpPr>
          <p:cNvPr id="19" name="上下矢印 18"/>
          <p:cNvSpPr/>
          <p:nvPr/>
        </p:nvSpPr>
        <p:spPr>
          <a:xfrm>
            <a:off x="4873299" y="3312826"/>
            <a:ext cx="286327" cy="3343343"/>
          </a:xfrm>
          <a:prstGeom prst="upDownArrow">
            <a:avLst>
              <a:gd name="adj1" fmla="val 50000"/>
              <a:gd name="adj2" fmla="val 143549"/>
            </a:avLst>
          </a:prstGeom>
          <a:solidFill>
            <a:srgbClr val="FFFF00"/>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 name="テキスト ボックス 22"/>
          <p:cNvSpPr txBox="1"/>
          <p:nvPr/>
        </p:nvSpPr>
        <p:spPr>
          <a:xfrm>
            <a:off x="5368283" y="4336180"/>
            <a:ext cx="3599857" cy="1938992"/>
          </a:xfrm>
          <a:prstGeom prst="rect">
            <a:avLst/>
          </a:prstGeom>
          <a:solidFill>
            <a:schemeClr val="accent2">
              <a:lumMod val="20000"/>
              <a:lumOff val="80000"/>
            </a:schemeClr>
          </a:solidFill>
          <a:ln>
            <a:solidFill>
              <a:schemeClr val="tx1"/>
            </a:solidFill>
          </a:ln>
        </p:spPr>
        <p:txBody>
          <a:bodyPr wrap="square" rtlCol="0">
            <a:spAutoFit/>
          </a:bodyPr>
          <a:lstStyle/>
          <a:p>
            <a:r>
              <a:rPr lang="en-US" altLang="ja-JP" sz="2000" dirty="0"/>
              <a:t>Decide on risk reduction measures based on a comprehensive judgment of technical, cost and other aspects starting from scenarios at </a:t>
            </a:r>
            <a:r>
              <a:rPr lang="en-US" altLang="ja-JP" sz="2000" dirty="0" smtClean="0"/>
              <a:t>High </a:t>
            </a:r>
            <a:r>
              <a:rPr lang="en-US" altLang="ja-JP" sz="2000" dirty="0"/>
              <a:t>Risk Level</a:t>
            </a:r>
            <a:r>
              <a:rPr lang="en-US" altLang="ja-JP" sz="2000" dirty="0" smtClean="0"/>
              <a:t>.</a:t>
            </a:r>
            <a:endParaRPr lang="ja-JP" altLang="en-US" sz="1600" dirty="0"/>
          </a:p>
        </p:txBody>
      </p:sp>
    </p:spTree>
    <p:extLst>
      <p:ext uri="{BB962C8B-B14F-4D97-AF65-F5344CB8AC3E}">
        <p14:creationId xmlns:p14="http://schemas.microsoft.com/office/powerpoint/2010/main" val="6069045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1+#ppt_w/2"/>
                                          </p:val>
                                        </p:tav>
                                        <p:tav tm="100000">
                                          <p:val>
                                            <p:strVal val="#ppt_x"/>
                                          </p:val>
                                        </p:tav>
                                      </p:tavLst>
                                    </p:anim>
                                    <p:anim calcmode="lin" valueType="num">
                                      <p:cBhvr additive="base">
                                        <p:cTn id="8" dur="500" fill="hold"/>
                                        <p:tgtEl>
                                          <p:spTgt spid="7"/>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xit" presetSubtype="2" fill="hold" grpId="1" nodeType="clickEffect">
                                  <p:stCondLst>
                                    <p:cond delay="0"/>
                                  </p:stCondLst>
                                  <p:childTnLst>
                                    <p:anim calcmode="lin" valueType="num">
                                      <p:cBhvr additive="base">
                                        <p:cTn id="12" dur="500"/>
                                        <p:tgtEl>
                                          <p:spTgt spid="7"/>
                                        </p:tgtEl>
                                        <p:attrNameLst>
                                          <p:attrName>ppt_x</p:attrName>
                                        </p:attrNameLst>
                                      </p:cBhvr>
                                      <p:tavLst>
                                        <p:tav tm="0">
                                          <p:val>
                                            <p:strVal val="ppt_x"/>
                                          </p:val>
                                        </p:tav>
                                        <p:tav tm="100000">
                                          <p:val>
                                            <p:strVal val="1+ppt_w/2"/>
                                          </p:val>
                                        </p:tav>
                                      </p:tavLst>
                                    </p:anim>
                                    <p:anim calcmode="lin" valueType="num">
                                      <p:cBhvr additive="base">
                                        <p:cTn id="13" dur="500"/>
                                        <p:tgtEl>
                                          <p:spTgt spid="7"/>
                                        </p:tgtEl>
                                        <p:attrNameLst>
                                          <p:attrName>ppt_y</p:attrName>
                                        </p:attrNameLst>
                                      </p:cBhvr>
                                      <p:tavLst>
                                        <p:tav tm="0">
                                          <p:val>
                                            <p:strVal val="ppt_y"/>
                                          </p:val>
                                        </p:tav>
                                        <p:tav tm="100000">
                                          <p:val>
                                            <p:strVal val="ppt_y"/>
                                          </p:val>
                                        </p:tav>
                                      </p:tavLst>
                                    </p:anim>
                                    <p:set>
                                      <p:cBhvr>
                                        <p:cTn id="14" dur="1" fill="hold">
                                          <p:stCondLst>
                                            <p:cond delay="499"/>
                                          </p:stCondLst>
                                        </p:cTn>
                                        <p:tgtEl>
                                          <p:spTgt spid="7"/>
                                        </p:tgtEl>
                                        <p:attrNameLst>
                                          <p:attrName>style.visibility</p:attrName>
                                        </p:attrNameLst>
                                      </p:cBhvr>
                                      <p:to>
                                        <p:strVal val="hidden"/>
                                      </p:to>
                                    </p:set>
                                  </p:childTnLst>
                                </p:cTn>
                              </p:par>
                            </p:childTnLst>
                          </p:cTn>
                        </p:par>
                        <p:par>
                          <p:cTn id="15" fill="hold">
                            <p:stCondLst>
                              <p:cond delay="500"/>
                            </p:stCondLst>
                            <p:childTnLst>
                              <p:par>
                                <p:cTn id="16" presetID="2" presetClass="entr" presetSubtype="4" fill="hold" grpId="0" nodeType="afterEffect">
                                  <p:stCondLst>
                                    <p:cond delay="0"/>
                                  </p:stCondLst>
                                  <p:childTnLst>
                                    <p:set>
                                      <p:cBhvr>
                                        <p:cTn id="17" dur="1" fill="hold">
                                          <p:stCondLst>
                                            <p:cond delay="0"/>
                                          </p:stCondLst>
                                        </p:cTn>
                                        <p:tgtEl>
                                          <p:spTgt spid="6"/>
                                        </p:tgtEl>
                                        <p:attrNameLst>
                                          <p:attrName>style.visibility</p:attrName>
                                        </p:attrNameLst>
                                      </p:cBhvr>
                                      <p:to>
                                        <p:strVal val="visible"/>
                                      </p:to>
                                    </p:set>
                                    <p:anim calcmode="lin" valueType="num">
                                      <p:cBhvr additive="base">
                                        <p:cTn id="18" dur="2000" fill="hold"/>
                                        <p:tgtEl>
                                          <p:spTgt spid="6"/>
                                        </p:tgtEl>
                                        <p:attrNameLst>
                                          <p:attrName>ppt_x</p:attrName>
                                        </p:attrNameLst>
                                      </p:cBhvr>
                                      <p:tavLst>
                                        <p:tav tm="0">
                                          <p:val>
                                            <p:strVal val="#ppt_x"/>
                                          </p:val>
                                        </p:tav>
                                        <p:tav tm="100000">
                                          <p:val>
                                            <p:strVal val="#ppt_x"/>
                                          </p:val>
                                        </p:tav>
                                      </p:tavLst>
                                    </p:anim>
                                    <p:anim calcmode="lin" valueType="num">
                                      <p:cBhvr additive="base">
                                        <p:cTn id="19" dur="2000" fill="hold"/>
                                        <p:tgtEl>
                                          <p:spTgt spid="6"/>
                                        </p:tgtEl>
                                        <p:attrNameLst>
                                          <p:attrName>ppt_y</p:attrName>
                                        </p:attrNameLst>
                                      </p:cBhvr>
                                      <p:tavLst>
                                        <p:tav tm="0">
                                          <p:val>
                                            <p:strVal val="1+#ppt_h/2"/>
                                          </p:val>
                                        </p:tav>
                                        <p:tav tm="100000">
                                          <p:val>
                                            <p:strVal val="#ppt_y"/>
                                          </p:val>
                                        </p:tav>
                                      </p:tavLst>
                                    </p:anim>
                                  </p:childTnLst>
                                </p:cTn>
                              </p:par>
                            </p:childTnLst>
                          </p:cTn>
                        </p:par>
                        <p:par>
                          <p:cTn id="20" fill="hold">
                            <p:stCondLst>
                              <p:cond delay="2500"/>
                            </p:stCondLst>
                            <p:childTnLst>
                              <p:par>
                                <p:cTn id="21" presetID="2" presetClass="entr" presetSubtype="4" fill="hold" nodeType="afterEffect">
                                  <p:stCondLst>
                                    <p:cond delay="0"/>
                                  </p:stCondLst>
                                  <p:childTnLst>
                                    <p:set>
                                      <p:cBhvr>
                                        <p:cTn id="22" dur="1" fill="hold">
                                          <p:stCondLst>
                                            <p:cond delay="0"/>
                                          </p:stCondLst>
                                        </p:cTn>
                                        <p:tgtEl>
                                          <p:spTgt spid="10"/>
                                        </p:tgtEl>
                                        <p:attrNameLst>
                                          <p:attrName>style.visibility</p:attrName>
                                        </p:attrNameLst>
                                      </p:cBhvr>
                                      <p:to>
                                        <p:strVal val="visible"/>
                                      </p:to>
                                    </p:set>
                                    <p:anim calcmode="lin" valueType="num">
                                      <p:cBhvr additive="base">
                                        <p:cTn id="23" dur="2000" fill="hold"/>
                                        <p:tgtEl>
                                          <p:spTgt spid="10"/>
                                        </p:tgtEl>
                                        <p:attrNameLst>
                                          <p:attrName>ppt_x</p:attrName>
                                        </p:attrNameLst>
                                      </p:cBhvr>
                                      <p:tavLst>
                                        <p:tav tm="0">
                                          <p:val>
                                            <p:strVal val="#ppt_x"/>
                                          </p:val>
                                        </p:tav>
                                        <p:tav tm="100000">
                                          <p:val>
                                            <p:strVal val="#ppt_x"/>
                                          </p:val>
                                        </p:tav>
                                      </p:tavLst>
                                    </p:anim>
                                    <p:anim calcmode="lin" valueType="num">
                                      <p:cBhvr additive="base">
                                        <p:cTn id="24" dur="2000" fill="hold"/>
                                        <p:tgtEl>
                                          <p:spTgt spid="10"/>
                                        </p:tgtEl>
                                        <p:attrNameLst>
                                          <p:attrName>ppt_y</p:attrName>
                                        </p:attrNameLst>
                                      </p:cBhvr>
                                      <p:tavLst>
                                        <p:tav tm="0">
                                          <p:val>
                                            <p:strVal val="1+#ppt_h/2"/>
                                          </p:val>
                                        </p:tav>
                                        <p:tav tm="100000">
                                          <p:val>
                                            <p:strVal val="#ppt_y"/>
                                          </p:val>
                                        </p:tav>
                                      </p:tavLst>
                                    </p:anim>
                                  </p:childTnLst>
                                </p:cTn>
                              </p:par>
                            </p:childTnLst>
                          </p:cTn>
                        </p:par>
                        <p:par>
                          <p:cTn id="25" fill="hold">
                            <p:stCondLst>
                              <p:cond delay="4500"/>
                            </p:stCondLst>
                            <p:childTnLst>
                              <p:par>
                                <p:cTn id="26" presetID="2" presetClass="entr" presetSubtype="4" fill="hold" nodeType="afterEffect">
                                  <p:stCondLst>
                                    <p:cond delay="0"/>
                                  </p:stCondLst>
                                  <p:childTnLst>
                                    <p:set>
                                      <p:cBhvr>
                                        <p:cTn id="27" dur="1" fill="hold">
                                          <p:stCondLst>
                                            <p:cond delay="0"/>
                                          </p:stCondLst>
                                        </p:cTn>
                                        <p:tgtEl>
                                          <p:spTgt spid="14"/>
                                        </p:tgtEl>
                                        <p:attrNameLst>
                                          <p:attrName>style.visibility</p:attrName>
                                        </p:attrNameLst>
                                      </p:cBhvr>
                                      <p:to>
                                        <p:strVal val="visible"/>
                                      </p:to>
                                    </p:set>
                                    <p:anim calcmode="lin" valueType="num">
                                      <p:cBhvr additive="base">
                                        <p:cTn id="28" dur="2000" fill="hold"/>
                                        <p:tgtEl>
                                          <p:spTgt spid="14"/>
                                        </p:tgtEl>
                                        <p:attrNameLst>
                                          <p:attrName>ppt_x</p:attrName>
                                        </p:attrNameLst>
                                      </p:cBhvr>
                                      <p:tavLst>
                                        <p:tav tm="0">
                                          <p:val>
                                            <p:strVal val="#ppt_x"/>
                                          </p:val>
                                        </p:tav>
                                        <p:tav tm="100000">
                                          <p:val>
                                            <p:strVal val="#ppt_x"/>
                                          </p:val>
                                        </p:tav>
                                      </p:tavLst>
                                    </p:anim>
                                    <p:anim calcmode="lin" valueType="num">
                                      <p:cBhvr additive="base">
                                        <p:cTn id="29" dur="2000" fill="hold"/>
                                        <p:tgtEl>
                                          <p:spTgt spid="14"/>
                                        </p:tgtEl>
                                        <p:attrNameLst>
                                          <p:attrName>ppt_y</p:attrName>
                                        </p:attrNameLst>
                                      </p:cBhvr>
                                      <p:tavLst>
                                        <p:tav tm="0">
                                          <p:val>
                                            <p:strVal val="1+#ppt_h/2"/>
                                          </p:val>
                                        </p:tav>
                                        <p:tav tm="100000">
                                          <p:val>
                                            <p:strVal val="#ppt_y"/>
                                          </p:val>
                                        </p:tav>
                                      </p:tavLst>
                                    </p:anim>
                                  </p:childTnLst>
                                </p:cTn>
                              </p:par>
                            </p:childTnLst>
                          </p:cTn>
                        </p:par>
                        <p:par>
                          <p:cTn id="30" fill="hold">
                            <p:stCondLst>
                              <p:cond delay="6500"/>
                            </p:stCondLst>
                            <p:childTnLst>
                              <p:par>
                                <p:cTn id="31" presetID="2" presetClass="entr" presetSubtype="4" fill="hold" nodeType="afterEffect">
                                  <p:stCondLst>
                                    <p:cond delay="0"/>
                                  </p:stCondLst>
                                  <p:childTnLst>
                                    <p:set>
                                      <p:cBhvr>
                                        <p:cTn id="32" dur="1" fill="hold">
                                          <p:stCondLst>
                                            <p:cond delay="0"/>
                                          </p:stCondLst>
                                        </p:cTn>
                                        <p:tgtEl>
                                          <p:spTgt spid="18"/>
                                        </p:tgtEl>
                                        <p:attrNameLst>
                                          <p:attrName>style.visibility</p:attrName>
                                        </p:attrNameLst>
                                      </p:cBhvr>
                                      <p:to>
                                        <p:strVal val="visible"/>
                                      </p:to>
                                    </p:set>
                                    <p:anim calcmode="lin" valueType="num">
                                      <p:cBhvr additive="base">
                                        <p:cTn id="33" dur="2000" fill="hold"/>
                                        <p:tgtEl>
                                          <p:spTgt spid="18"/>
                                        </p:tgtEl>
                                        <p:attrNameLst>
                                          <p:attrName>ppt_x</p:attrName>
                                        </p:attrNameLst>
                                      </p:cBhvr>
                                      <p:tavLst>
                                        <p:tav tm="0">
                                          <p:val>
                                            <p:strVal val="#ppt_x"/>
                                          </p:val>
                                        </p:tav>
                                        <p:tav tm="100000">
                                          <p:val>
                                            <p:strVal val="#ppt_x"/>
                                          </p:val>
                                        </p:tav>
                                      </p:tavLst>
                                    </p:anim>
                                    <p:anim calcmode="lin" valueType="num">
                                      <p:cBhvr additive="base">
                                        <p:cTn id="34" dur="20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53" presetClass="entr" presetSubtype="16" repeatCount="3000" fill="hold" grpId="0" nodeType="clickEffect">
                                  <p:stCondLst>
                                    <p:cond delay="0"/>
                                  </p:stCondLst>
                                  <p:childTnLst>
                                    <p:set>
                                      <p:cBhvr>
                                        <p:cTn id="38" dur="1" fill="hold">
                                          <p:stCondLst>
                                            <p:cond delay="0"/>
                                          </p:stCondLst>
                                        </p:cTn>
                                        <p:tgtEl>
                                          <p:spTgt spid="19"/>
                                        </p:tgtEl>
                                        <p:attrNameLst>
                                          <p:attrName>style.visibility</p:attrName>
                                        </p:attrNameLst>
                                      </p:cBhvr>
                                      <p:to>
                                        <p:strVal val="visible"/>
                                      </p:to>
                                    </p:set>
                                    <p:anim calcmode="lin" valueType="num">
                                      <p:cBhvr>
                                        <p:cTn id="39" dur="1000" fill="hold"/>
                                        <p:tgtEl>
                                          <p:spTgt spid="19"/>
                                        </p:tgtEl>
                                        <p:attrNameLst>
                                          <p:attrName>ppt_w</p:attrName>
                                        </p:attrNameLst>
                                      </p:cBhvr>
                                      <p:tavLst>
                                        <p:tav tm="0">
                                          <p:val>
                                            <p:fltVal val="0"/>
                                          </p:val>
                                        </p:tav>
                                        <p:tav tm="100000">
                                          <p:val>
                                            <p:strVal val="#ppt_w"/>
                                          </p:val>
                                        </p:tav>
                                      </p:tavLst>
                                    </p:anim>
                                    <p:anim calcmode="lin" valueType="num">
                                      <p:cBhvr>
                                        <p:cTn id="40" dur="1000" fill="hold"/>
                                        <p:tgtEl>
                                          <p:spTgt spid="19"/>
                                        </p:tgtEl>
                                        <p:attrNameLst>
                                          <p:attrName>ppt_h</p:attrName>
                                        </p:attrNameLst>
                                      </p:cBhvr>
                                      <p:tavLst>
                                        <p:tav tm="0">
                                          <p:val>
                                            <p:fltVal val="0"/>
                                          </p:val>
                                        </p:tav>
                                        <p:tav tm="100000">
                                          <p:val>
                                            <p:strVal val="#ppt_h"/>
                                          </p:val>
                                        </p:tav>
                                      </p:tavLst>
                                    </p:anim>
                                    <p:animEffect transition="in" filter="fade">
                                      <p:cBhvr>
                                        <p:cTn id="41" dur="1000"/>
                                        <p:tgtEl>
                                          <p:spTgt spid="19"/>
                                        </p:tgtEl>
                                      </p:cBhvr>
                                    </p:animEffect>
                                  </p:childTnLst>
                                </p:cTn>
                              </p:par>
                            </p:childTnLst>
                          </p:cTn>
                        </p:par>
                        <p:par>
                          <p:cTn id="42" fill="hold">
                            <p:stCondLst>
                              <p:cond delay="3000"/>
                            </p:stCondLst>
                            <p:childTnLst>
                              <p:par>
                                <p:cTn id="43" presetID="2" presetClass="entr" presetSubtype="2" fill="hold" grpId="0" nodeType="afterEffect">
                                  <p:stCondLst>
                                    <p:cond delay="0"/>
                                  </p:stCondLst>
                                  <p:childTnLst>
                                    <p:set>
                                      <p:cBhvr>
                                        <p:cTn id="44" dur="1" fill="hold">
                                          <p:stCondLst>
                                            <p:cond delay="0"/>
                                          </p:stCondLst>
                                        </p:cTn>
                                        <p:tgtEl>
                                          <p:spTgt spid="23"/>
                                        </p:tgtEl>
                                        <p:attrNameLst>
                                          <p:attrName>style.visibility</p:attrName>
                                        </p:attrNameLst>
                                      </p:cBhvr>
                                      <p:to>
                                        <p:strVal val="visible"/>
                                      </p:to>
                                    </p:set>
                                    <p:anim calcmode="lin" valueType="num">
                                      <p:cBhvr additive="base">
                                        <p:cTn id="45" dur="500" fill="hold"/>
                                        <p:tgtEl>
                                          <p:spTgt spid="23"/>
                                        </p:tgtEl>
                                        <p:attrNameLst>
                                          <p:attrName>ppt_x</p:attrName>
                                        </p:attrNameLst>
                                      </p:cBhvr>
                                      <p:tavLst>
                                        <p:tav tm="0">
                                          <p:val>
                                            <p:strVal val="1+#ppt_w/2"/>
                                          </p:val>
                                        </p:tav>
                                        <p:tav tm="100000">
                                          <p:val>
                                            <p:strVal val="#ppt_x"/>
                                          </p:val>
                                        </p:tav>
                                      </p:tavLst>
                                    </p:anim>
                                    <p:anim calcmode="lin" valueType="num">
                                      <p:cBhvr additive="base">
                                        <p:cTn id="46" dur="500" fill="hold"/>
                                        <p:tgtEl>
                                          <p:spTgt spid="23"/>
                                        </p:tgtEl>
                                        <p:attrNameLst>
                                          <p:attrName>ppt_y</p:attrName>
                                        </p:attrNameLst>
                                      </p:cBhvr>
                                      <p:tavLst>
                                        <p:tav tm="0">
                                          <p:val>
                                            <p:strVal val="#ppt_y"/>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2" presetClass="exit" presetSubtype="2" fill="hold" grpId="1" nodeType="clickEffect">
                                  <p:stCondLst>
                                    <p:cond delay="0"/>
                                  </p:stCondLst>
                                  <p:childTnLst>
                                    <p:anim calcmode="lin" valueType="num">
                                      <p:cBhvr additive="base">
                                        <p:cTn id="50" dur="500"/>
                                        <p:tgtEl>
                                          <p:spTgt spid="23"/>
                                        </p:tgtEl>
                                        <p:attrNameLst>
                                          <p:attrName>ppt_x</p:attrName>
                                        </p:attrNameLst>
                                      </p:cBhvr>
                                      <p:tavLst>
                                        <p:tav tm="0">
                                          <p:val>
                                            <p:strVal val="ppt_x"/>
                                          </p:val>
                                        </p:tav>
                                        <p:tav tm="100000">
                                          <p:val>
                                            <p:strVal val="1+ppt_w/2"/>
                                          </p:val>
                                        </p:tav>
                                      </p:tavLst>
                                    </p:anim>
                                    <p:anim calcmode="lin" valueType="num">
                                      <p:cBhvr additive="base">
                                        <p:cTn id="51" dur="500"/>
                                        <p:tgtEl>
                                          <p:spTgt spid="23"/>
                                        </p:tgtEl>
                                        <p:attrNameLst>
                                          <p:attrName>ppt_y</p:attrName>
                                        </p:attrNameLst>
                                      </p:cBhvr>
                                      <p:tavLst>
                                        <p:tav tm="0">
                                          <p:val>
                                            <p:strVal val="ppt_y"/>
                                          </p:val>
                                        </p:tav>
                                        <p:tav tm="100000">
                                          <p:val>
                                            <p:strVal val="ppt_y"/>
                                          </p:val>
                                        </p:tav>
                                      </p:tavLst>
                                    </p:anim>
                                    <p:set>
                                      <p:cBhvr>
                                        <p:cTn id="52" dur="1" fill="hold">
                                          <p:stCondLst>
                                            <p:cond delay="499"/>
                                          </p:stCondLst>
                                        </p:cTn>
                                        <p:tgtEl>
                                          <p:spTgt spid="2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7" grpId="1" animBg="1"/>
      <p:bldP spid="19" grpId="0" animBg="1"/>
      <p:bldP spid="23" grpId="0" animBg="1"/>
      <p:bldP spid="23" grpId="1" animBg="1"/>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945201" y="624109"/>
            <a:ext cx="6589199" cy="1446353"/>
          </a:xfrm>
        </p:spPr>
        <p:txBody>
          <a:bodyPr>
            <a:normAutofit/>
          </a:bodyPr>
          <a:lstStyle/>
          <a:p>
            <a:r>
              <a:rPr lang="en-US" altLang="ja-JP" sz="4400" dirty="0" smtClean="0"/>
              <a:t>Conclusion</a:t>
            </a:r>
            <a:br>
              <a:rPr lang="en-US" altLang="ja-JP" sz="4400" dirty="0" smtClean="0"/>
            </a:br>
            <a:r>
              <a:rPr lang="en-US" altLang="ja-JP" sz="4400" dirty="0" smtClean="0"/>
              <a:t>The </a:t>
            </a:r>
            <a:r>
              <a:rPr lang="en-US" altLang="ja-JP" sz="4400" dirty="0"/>
              <a:t>record for next time</a:t>
            </a:r>
            <a:r>
              <a:rPr lang="en-US" altLang="ja-JP" dirty="0" smtClean="0"/>
              <a:t>.</a:t>
            </a:r>
            <a:endParaRPr kumimoji="1" lang="ja-JP" altLang="en-US" dirty="0"/>
          </a:p>
        </p:txBody>
      </p:sp>
      <p:sp>
        <p:nvSpPr>
          <p:cNvPr id="3" name="コンテンツ プレースホルダー 2"/>
          <p:cNvSpPr>
            <a:spLocks noGrp="1"/>
          </p:cNvSpPr>
          <p:nvPr>
            <p:ph idx="1"/>
          </p:nvPr>
        </p:nvSpPr>
        <p:spPr/>
        <p:txBody>
          <a:bodyPr>
            <a:noAutofit/>
          </a:bodyPr>
          <a:lstStyle/>
          <a:p>
            <a:r>
              <a:rPr lang="en-US" altLang="ja-JP" sz="2400" dirty="0"/>
              <a:t>This tutorial material finishes here</a:t>
            </a:r>
            <a:r>
              <a:rPr lang="en-US" altLang="ja-JP" sz="2400" dirty="0" smtClean="0"/>
              <a:t>.</a:t>
            </a:r>
            <a:endParaRPr kumimoji="1" lang="ja-JP" altLang="en-US" sz="2400" dirty="0" smtClean="0"/>
          </a:p>
          <a:p>
            <a:r>
              <a:rPr lang="en-US" altLang="ja-JP" sz="2400" dirty="0"/>
              <a:t>Thank you for taking a look to the last</a:t>
            </a:r>
            <a:r>
              <a:rPr lang="en-US" altLang="ja-JP" sz="2400" dirty="0" smtClean="0"/>
              <a:t>.</a:t>
            </a:r>
            <a:endParaRPr kumimoji="1" lang="ja-JP" altLang="en-US" sz="2400" dirty="0" smtClean="0"/>
          </a:p>
          <a:p>
            <a:r>
              <a:rPr lang="en-US" altLang="ja-JP" sz="2400" dirty="0" smtClean="0"/>
              <a:t>For </a:t>
            </a:r>
            <a:r>
              <a:rPr lang="en-US" altLang="ja-JP" sz="2400" dirty="0"/>
              <a:t>details, please refer to </a:t>
            </a:r>
            <a:r>
              <a:rPr lang="en-US" altLang="ja-JP" sz="2400" dirty="0" smtClean="0"/>
              <a:t>Safety Document or manual</a:t>
            </a:r>
            <a:r>
              <a:rPr lang="en-US" altLang="ja-JP" sz="2400" dirty="0"/>
              <a:t>. </a:t>
            </a:r>
            <a:r>
              <a:rPr lang="en-US" altLang="ja-JP" sz="2400" dirty="0" smtClean="0"/>
              <a:t>(Sorry </a:t>
            </a:r>
            <a:r>
              <a:rPr lang="en-US" altLang="ja-JP" sz="2400" dirty="0"/>
              <a:t>in </a:t>
            </a:r>
            <a:r>
              <a:rPr lang="en-US" altLang="ja-JP" sz="2400" dirty="0" smtClean="0"/>
              <a:t>Japanese)</a:t>
            </a:r>
            <a:endParaRPr kumimoji="1" lang="ja-JP" altLang="en-US" sz="2400" dirty="0" smtClean="0"/>
          </a:p>
          <a:p>
            <a:r>
              <a:rPr lang="en-US" altLang="ja-JP" sz="2400" dirty="0" smtClean="0"/>
              <a:t>Risk </a:t>
            </a:r>
            <a:r>
              <a:rPr lang="en-US" altLang="ja-JP" sz="2400" dirty="0"/>
              <a:t>assessment is not finished </a:t>
            </a:r>
            <a:r>
              <a:rPr lang="en-US" altLang="ja-JP" sz="2400" dirty="0">
                <a:solidFill>
                  <a:srgbClr val="FF0000"/>
                </a:solidFill>
              </a:rPr>
              <a:t>only at a time</a:t>
            </a:r>
            <a:r>
              <a:rPr lang="en-US" altLang="ja-JP" sz="2400" dirty="0"/>
              <a:t>. If the arrangement store of the content of implementation is carried out, </a:t>
            </a:r>
            <a:r>
              <a:rPr lang="en-US" altLang="ja-JP" sz="2400" dirty="0" smtClean="0">
                <a:solidFill>
                  <a:srgbClr val="FF0000"/>
                </a:solidFill>
              </a:rPr>
              <a:t>next </a:t>
            </a:r>
            <a:r>
              <a:rPr lang="en-US" altLang="ja-JP" sz="2400" dirty="0">
                <a:solidFill>
                  <a:srgbClr val="FF0000"/>
                </a:solidFill>
              </a:rPr>
              <a:t>effort will be reduced greatly</a:t>
            </a:r>
            <a:r>
              <a:rPr lang="en-US" altLang="ja-JP" sz="2400" dirty="0"/>
              <a:t>. </a:t>
            </a:r>
          </a:p>
        </p:txBody>
      </p:sp>
    </p:spTree>
    <p:extLst>
      <p:ext uri="{BB962C8B-B14F-4D97-AF65-F5344CB8AC3E}">
        <p14:creationId xmlns:p14="http://schemas.microsoft.com/office/powerpoint/2010/main" val="1671726352"/>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527717" y="624110"/>
            <a:ext cx="7337503" cy="881305"/>
          </a:xfrm>
        </p:spPr>
        <p:txBody>
          <a:bodyPr>
            <a:noAutofit/>
          </a:bodyPr>
          <a:lstStyle/>
          <a:p>
            <a:r>
              <a:rPr lang="en-US" altLang="ja-JP" sz="2400" dirty="0" smtClean="0"/>
              <a:t>Table </a:t>
            </a:r>
            <a:r>
              <a:rPr lang="en-US" altLang="ja-JP" sz="2400" dirty="0"/>
              <a:t>5 Examples of discrepancies for investigation of defects related to works/operations</a:t>
            </a:r>
            <a:endParaRPr kumimoji="1" lang="ja-JP" altLang="en-US" sz="2400" dirty="0"/>
          </a:p>
        </p:txBody>
      </p:sp>
      <p:graphicFrame>
        <p:nvGraphicFramePr>
          <p:cNvPr id="4" name="コンテンツ プレースホルダー 3"/>
          <p:cNvGraphicFramePr>
            <a:graphicFrameLocks noGrp="1"/>
          </p:cNvGraphicFramePr>
          <p:nvPr>
            <p:ph idx="1"/>
            <p:extLst>
              <p:ext uri="{D42A27DB-BD31-4B8C-83A1-F6EECF244321}">
                <p14:modId xmlns:p14="http://schemas.microsoft.com/office/powerpoint/2010/main" val="3912651557"/>
              </p:ext>
            </p:extLst>
          </p:nvPr>
        </p:nvGraphicFramePr>
        <p:xfrm>
          <a:off x="528819" y="1782340"/>
          <a:ext cx="8286161" cy="4878534"/>
        </p:xfrm>
        <a:graphic>
          <a:graphicData uri="http://schemas.openxmlformats.org/drawingml/2006/table">
            <a:tbl>
              <a:tblPr>
                <a:tableStyleId>{5C22544A-7EE6-4342-B048-85BDC9FD1C3A}</a:tableStyleId>
              </a:tblPr>
              <a:tblGrid>
                <a:gridCol w="2450969"/>
                <a:gridCol w="5835192"/>
              </a:tblGrid>
              <a:tr h="387219">
                <a:tc rowSpan="5">
                  <a:txBody>
                    <a:bodyPr/>
                    <a:lstStyle/>
                    <a:p>
                      <a:pPr marL="36000" algn="l" fontAlgn="ctr"/>
                      <a:r>
                        <a:rPr lang="en-US" altLang="ja-JP" sz="2000" b="0" u="none" strike="noStrike" dirty="0" smtClean="0">
                          <a:effectLst/>
                        </a:rPr>
                        <a:t>Order of operations</a:t>
                      </a:r>
                      <a:endParaRPr lang="ja-JP" altLang="en-US" sz="2000" b="0" i="0" u="none" strike="noStrike" dirty="0">
                        <a:solidFill>
                          <a:srgbClr val="000000"/>
                        </a:solidFill>
                        <a:effectLst/>
                        <a:latin typeface="ＭＳ 明朝" panose="02020609040205080304" pitchFamily="17" charset="-128"/>
                        <a:ea typeface="ＭＳ 明朝" panose="02020609040205080304" pitchFamily="17"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36000" algn="l" fontAlgn="ctr"/>
                      <a:r>
                        <a:rPr lang="en-US" altLang="ja-JP" sz="2000" b="0" u="none" strike="noStrike" dirty="0" smtClean="0">
                          <a:effectLst/>
                        </a:rPr>
                        <a:t>The works/operations are not executed</a:t>
                      </a:r>
                      <a:endParaRPr lang="ja-JP" altLang="en-US" sz="2000" b="0" i="0" u="none" strike="noStrike" dirty="0">
                        <a:solidFill>
                          <a:srgbClr val="000000"/>
                        </a:solidFill>
                        <a:effectLst/>
                        <a:latin typeface="ＭＳ 明朝" panose="02020609040205080304" pitchFamily="17" charset="-128"/>
                        <a:ea typeface="ＭＳ 明朝" panose="02020609040205080304" pitchFamily="17"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r>
              <a:tr h="387219">
                <a:tc vMerge="1">
                  <a:txBody>
                    <a:bodyPr/>
                    <a:lstStyle/>
                    <a:p>
                      <a:endParaRPr kumimoji="1" lang="ja-JP" altLang="en-US"/>
                    </a:p>
                  </a:txBody>
                  <a:tcPr/>
                </a:tc>
                <a:tc>
                  <a:txBody>
                    <a:bodyPr/>
                    <a:lstStyle/>
                    <a:p>
                      <a:pPr marL="36000" algn="l" fontAlgn="ctr"/>
                      <a:r>
                        <a:rPr lang="en-US" altLang="ja-JP" sz="2000" b="0" u="none" strike="noStrike" dirty="0" smtClean="0">
                          <a:effectLst/>
                        </a:rPr>
                        <a:t>The works/operations are executed in the reverse order</a:t>
                      </a:r>
                      <a:endParaRPr lang="ja-JP" altLang="en-US" sz="2000" b="0" i="0" u="none" strike="noStrike" dirty="0">
                        <a:solidFill>
                          <a:srgbClr val="000000"/>
                        </a:solidFill>
                        <a:effectLst/>
                        <a:latin typeface="ＭＳ 明朝" panose="02020609040205080304" pitchFamily="17" charset="-128"/>
                        <a:ea typeface="ＭＳ 明朝" panose="02020609040205080304" pitchFamily="17"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r>
              <a:tr h="387219">
                <a:tc vMerge="1">
                  <a:txBody>
                    <a:bodyPr/>
                    <a:lstStyle/>
                    <a:p>
                      <a:endParaRPr kumimoji="1" lang="ja-JP" altLang="en-US"/>
                    </a:p>
                  </a:txBody>
                  <a:tcPr/>
                </a:tc>
                <a:tc>
                  <a:txBody>
                    <a:bodyPr/>
                    <a:lstStyle/>
                    <a:p>
                      <a:pPr marL="36000" algn="l" fontAlgn="ctr"/>
                      <a:r>
                        <a:rPr lang="en-US" altLang="ja-JP" sz="2000" b="0" u="none" strike="noStrike" dirty="0" smtClean="0">
                          <a:effectLst/>
                        </a:rPr>
                        <a:t>Only a part of the works/operations are executed</a:t>
                      </a:r>
                      <a:endParaRPr lang="ja-JP" altLang="en-US" sz="2000" b="0" i="0" u="none" strike="noStrike" dirty="0">
                        <a:solidFill>
                          <a:srgbClr val="000000"/>
                        </a:solidFill>
                        <a:effectLst/>
                        <a:latin typeface="ＭＳ 明朝" panose="02020609040205080304" pitchFamily="17" charset="-128"/>
                        <a:ea typeface="ＭＳ 明朝" panose="02020609040205080304" pitchFamily="17"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r>
              <a:tr h="387219">
                <a:tc vMerge="1">
                  <a:txBody>
                    <a:bodyPr/>
                    <a:lstStyle/>
                    <a:p>
                      <a:endParaRPr kumimoji="1" lang="ja-JP" altLang="en-US"/>
                    </a:p>
                  </a:txBody>
                  <a:tcPr/>
                </a:tc>
                <a:tc>
                  <a:txBody>
                    <a:bodyPr/>
                    <a:lstStyle/>
                    <a:p>
                      <a:pPr marL="36000" algn="l" fontAlgn="ctr"/>
                      <a:r>
                        <a:rPr lang="en-US" altLang="ja-JP" sz="2000" b="0" u="none" strike="noStrike" dirty="0" smtClean="0">
                          <a:effectLst/>
                        </a:rPr>
                        <a:t>Unnecessary works/operations are executed</a:t>
                      </a:r>
                      <a:endParaRPr lang="ja-JP" altLang="en-US" sz="2000" b="0" i="0" u="none" strike="noStrike" dirty="0">
                        <a:solidFill>
                          <a:srgbClr val="000000"/>
                        </a:solidFill>
                        <a:effectLst/>
                        <a:latin typeface="ＭＳ 明朝" panose="02020609040205080304" pitchFamily="17" charset="-128"/>
                        <a:ea typeface="ＭＳ 明朝" panose="02020609040205080304" pitchFamily="17"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r>
              <a:tr h="387219">
                <a:tc vMerge="1">
                  <a:txBody>
                    <a:bodyPr/>
                    <a:lstStyle/>
                    <a:p>
                      <a:endParaRPr kumimoji="1" lang="ja-JP" altLang="en-US"/>
                    </a:p>
                  </a:txBody>
                  <a:tcPr/>
                </a:tc>
                <a:tc>
                  <a:txBody>
                    <a:bodyPr/>
                    <a:lstStyle/>
                    <a:p>
                      <a:pPr marL="36000" algn="l" fontAlgn="ctr"/>
                      <a:r>
                        <a:rPr lang="en-US" altLang="ja-JP" sz="2000" b="0" u="none" strike="noStrike" dirty="0" smtClean="0">
                          <a:effectLst/>
                        </a:rPr>
                        <a:t>Divergent works/operations are executed</a:t>
                      </a:r>
                      <a:endParaRPr lang="ja-JP" altLang="en-US" sz="2000" b="0" i="0" u="none" strike="noStrike" dirty="0">
                        <a:solidFill>
                          <a:srgbClr val="000000"/>
                        </a:solidFill>
                        <a:effectLst/>
                        <a:latin typeface="ＭＳ 明朝" panose="02020609040205080304" pitchFamily="17" charset="-128"/>
                        <a:ea typeface="ＭＳ 明朝" panose="02020609040205080304" pitchFamily="17"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87219">
                <a:tc rowSpan="2">
                  <a:txBody>
                    <a:bodyPr/>
                    <a:lstStyle/>
                    <a:p>
                      <a:pPr marL="36000" algn="l" fontAlgn="ctr"/>
                      <a:r>
                        <a:rPr lang="en-US" altLang="ja-JP" sz="2000" b="0" u="none" strike="noStrike" dirty="0" smtClean="0">
                          <a:effectLst/>
                        </a:rPr>
                        <a:t>Timing of the operations</a:t>
                      </a:r>
                      <a:endParaRPr lang="ja-JP" altLang="en-US" sz="2000" b="0" i="0" u="none" strike="noStrike" dirty="0">
                        <a:solidFill>
                          <a:srgbClr val="000000"/>
                        </a:solidFill>
                        <a:effectLst/>
                        <a:latin typeface="ＭＳ 明朝" panose="02020609040205080304" pitchFamily="17" charset="-128"/>
                        <a:ea typeface="ＭＳ 明朝" panose="02020609040205080304" pitchFamily="17"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36000" algn="l" fontAlgn="ctr"/>
                      <a:r>
                        <a:rPr lang="en-US" altLang="ja-JP" sz="2000" b="0" u="none" strike="noStrike" dirty="0" smtClean="0">
                          <a:effectLst/>
                        </a:rPr>
                        <a:t>Works/operations are executed too early</a:t>
                      </a:r>
                      <a:endParaRPr lang="ja-JP" altLang="en-US" sz="2000" b="0" i="0" u="none" strike="noStrike" dirty="0">
                        <a:solidFill>
                          <a:srgbClr val="000000"/>
                        </a:solidFill>
                        <a:effectLst/>
                        <a:latin typeface="ＭＳ 明朝" panose="02020609040205080304" pitchFamily="17" charset="-128"/>
                        <a:ea typeface="ＭＳ 明朝" panose="02020609040205080304" pitchFamily="17"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r>
              <a:tr h="387219">
                <a:tc vMerge="1">
                  <a:txBody>
                    <a:bodyPr/>
                    <a:lstStyle/>
                    <a:p>
                      <a:endParaRPr kumimoji="1" lang="ja-JP" altLang="en-US"/>
                    </a:p>
                  </a:txBody>
                  <a:tcPr/>
                </a:tc>
                <a:tc>
                  <a:txBody>
                    <a:bodyPr/>
                    <a:lstStyle/>
                    <a:p>
                      <a:pPr marL="36000" algn="l" fontAlgn="ctr"/>
                      <a:r>
                        <a:rPr lang="en-US" altLang="ja-JP" sz="2000" b="0" u="none" strike="noStrike" dirty="0" smtClean="0">
                          <a:effectLst/>
                        </a:rPr>
                        <a:t>Works/operations are executed too late</a:t>
                      </a:r>
                      <a:endParaRPr lang="ja-JP" altLang="en-US" sz="2000" b="0" i="0" u="none" strike="noStrike" dirty="0">
                        <a:solidFill>
                          <a:srgbClr val="000000"/>
                        </a:solidFill>
                        <a:effectLst/>
                        <a:latin typeface="ＭＳ 明朝" panose="02020609040205080304" pitchFamily="17" charset="-128"/>
                        <a:ea typeface="ＭＳ 明朝" panose="02020609040205080304" pitchFamily="17"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87219">
                <a:tc rowSpan="2">
                  <a:txBody>
                    <a:bodyPr/>
                    <a:lstStyle/>
                    <a:p>
                      <a:pPr marL="36000" algn="l" fontAlgn="ctr"/>
                      <a:r>
                        <a:rPr lang="en-US" altLang="ja-JP" sz="2000" b="0" u="none" strike="noStrike" dirty="0" smtClean="0">
                          <a:effectLst/>
                        </a:rPr>
                        <a:t>Time period of the operations</a:t>
                      </a:r>
                      <a:endParaRPr lang="ja-JP" altLang="en-US" sz="2000" b="0" i="0" u="none" strike="noStrike" dirty="0">
                        <a:solidFill>
                          <a:srgbClr val="000000"/>
                        </a:solidFill>
                        <a:effectLst/>
                        <a:latin typeface="ＭＳ 明朝" panose="02020609040205080304" pitchFamily="17" charset="-128"/>
                        <a:ea typeface="ＭＳ 明朝" panose="02020609040205080304" pitchFamily="17"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36000" algn="l" fontAlgn="ctr"/>
                      <a:r>
                        <a:rPr lang="en-US" altLang="ja-JP" sz="2000" b="0" u="none" strike="noStrike" dirty="0" smtClean="0">
                          <a:effectLst/>
                        </a:rPr>
                        <a:t>Work/operation time is too long</a:t>
                      </a:r>
                      <a:endParaRPr lang="ja-JP" altLang="en-US" sz="2000" b="0" i="0" u="none" strike="noStrike" dirty="0">
                        <a:solidFill>
                          <a:srgbClr val="000000"/>
                        </a:solidFill>
                        <a:effectLst/>
                        <a:latin typeface="ＭＳ 明朝" panose="02020609040205080304" pitchFamily="17" charset="-128"/>
                        <a:ea typeface="ＭＳ 明朝" panose="02020609040205080304" pitchFamily="17"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r>
              <a:tr h="387219">
                <a:tc vMerge="1">
                  <a:txBody>
                    <a:bodyPr/>
                    <a:lstStyle/>
                    <a:p>
                      <a:endParaRPr kumimoji="1" lang="ja-JP" altLang="en-US"/>
                    </a:p>
                  </a:txBody>
                  <a:tcPr/>
                </a:tc>
                <a:tc>
                  <a:txBody>
                    <a:bodyPr/>
                    <a:lstStyle/>
                    <a:p>
                      <a:pPr marL="36000" algn="l" fontAlgn="ctr"/>
                      <a:r>
                        <a:rPr lang="en-US" altLang="ja-JP" sz="2000" b="0" u="none" strike="noStrike" dirty="0" smtClean="0">
                          <a:effectLst/>
                        </a:rPr>
                        <a:t>Work/operation time is too short</a:t>
                      </a:r>
                      <a:endParaRPr lang="ja-JP" altLang="en-US" sz="2000" b="0" i="0" u="none" strike="noStrike" dirty="0">
                        <a:solidFill>
                          <a:srgbClr val="000000"/>
                        </a:solidFill>
                        <a:effectLst/>
                        <a:latin typeface="ＭＳ 明朝" panose="02020609040205080304" pitchFamily="17" charset="-128"/>
                        <a:ea typeface="ＭＳ 明朝" panose="02020609040205080304" pitchFamily="17"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87219">
                <a:tc rowSpan="3">
                  <a:txBody>
                    <a:bodyPr/>
                    <a:lstStyle/>
                    <a:p>
                      <a:pPr marL="36000" algn="l" fontAlgn="ctr"/>
                      <a:r>
                        <a:rPr lang="en-US" altLang="ja-JP" sz="2000" b="0" u="none" strike="noStrike" dirty="0" smtClean="0">
                          <a:effectLst/>
                        </a:rPr>
                        <a:t>Filled quantity</a:t>
                      </a:r>
                      <a:endParaRPr lang="ja-JP" altLang="en-US" sz="2000" b="0" i="0" u="none" strike="noStrike" dirty="0">
                        <a:solidFill>
                          <a:srgbClr val="000000"/>
                        </a:solidFill>
                        <a:effectLst/>
                        <a:latin typeface="ＭＳ 明朝" panose="02020609040205080304" pitchFamily="17" charset="-128"/>
                        <a:ea typeface="ＭＳ 明朝" panose="02020609040205080304" pitchFamily="17"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36000" algn="l" fontAlgn="ctr"/>
                      <a:r>
                        <a:rPr lang="en-US" altLang="ja-JP" sz="2000" b="0" u="none" strike="noStrike" dirty="0" smtClean="0">
                          <a:effectLst/>
                        </a:rPr>
                        <a:t>No filling</a:t>
                      </a:r>
                      <a:endParaRPr lang="ja-JP" altLang="en-US" sz="2000" b="0" i="0" u="none" strike="noStrike" dirty="0">
                        <a:solidFill>
                          <a:srgbClr val="000000"/>
                        </a:solidFill>
                        <a:effectLst/>
                        <a:latin typeface="ＭＳ 明朝" panose="02020609040205080304" pitchFamily="17" charset="-128"/>
                        <a:ea typeface="ＭＳ 明朝" panose="02020609040205080304" pitchFamily="17"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r>
              <a:tr h="387219">
                <a:tc vMerge="1">
                  <a:txBody>
                    <a:bodyPr/>
                    <a:lstStyle/>
                    <a:p>
                      <a:endParaRPr kumimoji="1" lang="ja-JP" altLang="en-US"/>
                    </a:p>
                  </a:txBody>
                  <a:tcPr/>
                </a:tc>
                <a:tc>
                  <a:txBody>
                    <a:bodyPr/>
                    <a:lstStyle/>
                    <a:p>
                      <a:pPr marL="36000" algn="l" fontAlgn="ctr"/>
                      <a:r>
                        <a:rPr lang="en-US" altLang="ja-JP" sz="2000" b="0" u="none" strike="noStrike" dirty="0" smtClean="0">
                          <a:effectLst/>
                        </a:rPr>
                        <a:t>Excessive filled quantity</a:t>
                      </a:r>
                      <a:endParaRPr lang="ja-JP" altLang="en-US" sz="2000" b="0" i="0" u="none" strike="noStrike" dirty="0">
                        <a:solidFill>
                          <a:srgbClr val="000000"/>
                        </a:solidFill>
                        <a:effectLst/>
                        <a:latin typeface="ＭＳ 明朝" panose="02020609040205080304" pitchFamily="17" charset="-128"/>
                        <a:ea typeface="ＭＳ 明朝" panose="02020609040205080304" pitchFamily="17"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r>
              <a:tr h="387219">
                <a:tc vMerge="1">
                  <a:txBody>
                    <a:bodyPr/>
                    <a:lstStyle/>
                    <a:p>
                      <a:endParaRPr kumimoji="1" lang="ja-JP" altLang="en-US"/>
                    </a:p>
                  </a:txBody>
                  <a:tcPr/>
                </a:tc>
                <a:tc>
                  <a:txBody>
                    <a:bodyPr/>
                    <a:lstStyle/>
                    <a:p>
                      <a:pPr marL="36000" algn="l" fontAlgn="ctr"/>
                      <a:r>
                        <a:rPr lang="en-US" altLang="ja-JP" sz="2000" b="0" u="none" strike="noStrike" dirty="0" smtClean="0">
                          <a:effectLst/>
                        </a:rPr>
                        <a:t>Too small filled quantity</a:t>
                      </a:r>
                      <a:endParaRPr lang="ja-JP" altLang="en-US" sz="2000" b="0" i="0" u="none" strike="noStrike" dirty="0">
                        <a:solidFill>
                          <a:srgbClr val="000000"/>
                        </a:solidFill>
                        <a:effectLst/>
                        <a:latin typeface="ＭＳ 明朝" panose="02020609040205080304" pitchFamily="17" charset="-128"/>
                        <a:ea typeface="ＭＳ 明朝" panose="02020609040205080304" pitchFamily="17"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5" name="テキスト ボックス 4"/>
          <p:cNvSpPr txBox="1"/>
          <p:nvPr/>
        </p:nvSpPr>
        <p:spPr>
          <a:xfrm>
            <a:off x="8182850" y="76362"/>
            <a:ext cx="877163" cy="369332"/>
          </a:xfrm>
          <a:prstGeom prst="rect">
            <a:avLst/>
          </a:prstGeom>
          <a:solidFill>
            <a:schemeClr val="accent2">
              <a:lumMod val="20000"/>
              <a:lumOff val="80000"/>
            </a:schemeClr>
          </a:solidFill>
          <a:ln w="19050">
            <a:solidFill>
              <a:schemeClr val="tx1"/>
            </a:solidFill>
          </a:ln>
        </p:spPr>
        <p:txBody>
          <a:bodyPr wrap="none" rtlCol="0">
            <a:spAutoFit/>
          </a:bodyPr>
          <a:lstStyle/>
          <a:p>
            <a:r>
              <a:rPr kumimoji="1" lang="en-US" altLang="ja-JP" dirty="0" smtClean="0">
                <a:hlinkClick r:id="" action="ppaction://hlinkshowjump?jump=lastslideviewed"/>
              </a:rPr>
              <a:t>Return</a:t>
            </a:r>
            <a:endParaRPr kumimoji="1" lang="ja-JP" altLang="en-US" dirty="0"/>
          </a:p>
        </p:txBody>
      </p:sp>
    </p:spTree>
    <p:extLst>
      <p:ext uri="{BB962C8B-B14F-4D97-AF65-F5344CB8AC3E}">
        <p14:creationId xmlns:p14="http://schemas.microsoft.com/office/powerpoint/2010/main" val="1093169682"/>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869788" y="254778"/>
            <a:ext cx="5332292" cy="997300"/>
          </a:xfrm>
        </p:spPr>
        <p:txBody>
          <a:bodyPr>
            <a:normAutofit fontScale="90000"/>
          </a:bodyPr>
          <a:lstStyle/>
          <a:p>
            <a:pPr>
              <a:lnSpc>
                <a:spcPts val="2640"/>
              </a:lnSpc>
            </a:pPr>
            <a:r>
              <a:rPr lang="en-US" altLang="ja-JP" sz="2400" dirty="0"/>
              <a:t>Table 6 Examples of defects related to equipment/devices</a:t>
            </a:r>
            <a:br>
              <a:rPr lang="en-US" altLang="ja-JP" sz="2400" dirty="0"/>
            </a:br>
            <a:r>
              <a:rPr lang="en-US" altLang="ja-JP" sz="2400" dirty="0"/>
              <a:t>(a)	Damage to vessels/piping </a:t>
            </a:r>
            <a:r>
              <a:rPr lang="en-US" altLang="ja-JP" sz="2400" dirty="0" smtClean="0"/>
              <a:t>systems</a:t>
            </a:r>
            <a:endParaRPr kumimoji="1" lang="ja-JP" altLang="en-US" sz="2400" dirty="0"/>
          </a:p>
        </p:txBody>
      </p:sp>
      <p:graphicFrame>
        <p:nvGraphicFramePr>
          <p:cNvPr id="4" name="コンテンツ プレースホルダー 3"/>
          <p:cNvGraphicFramePr>
            <a:graphicFrameLocks noGrp="1"/>
          </p:cNvGraphicFramePr>
          <p:nvPr>
            <p:ph idx="1"/>
            <p:extLst>
              <p:ext uri="{D42A27DB-BD31-4B8C-83A1-F6EECF244321}">
                <p14:modId xmlns:p14="http://schemas.microsoft.com/office/powerpoint/2010/main" val="3756423601"/>
              </p:ext>
            </p:extLst>
          </p:nvPr>
        </p:nvGraphicFramePr>
        <p:xfrm>
          <a:off x="311084" y="1492905"/>
          <a:ext cx="8682087" cy="5151060"/>
        </p:xfrm>
        <a:graphic>
          <a:graphicData uri="http://schemas.openxmlformats.org/drawingml/2006/table">
            <a:tbl>
              <a:tblPr>
                <a:tableStyleId>{5C22544A-7EE6-4342-B048-85BDC9FD1C3A}</a:tableStyleId>
              </a:tblPr>
              <a:tblGrid>
                <a:gridCol w="1000615"/>
                <a:gridCol w="3250874"/>
                <a:gridCol w="4430598"/>
              </a:tblGrid>
              <a:tr h="115599">
                <a:tc>
                  <a:txBody>
                    <a:bodyPr/>
                    <a:lstStyle/>
                    <a:p>
                      <a:pPr marL="36000" algn="ctr" fontAlgn="ctr"/>
                      <a:r>
                        <a:rPr lang="en-US" altLang="ja-JP" sz="1200" b="0" i="0" u="none" strike="noStrike" dirty="0" smtClean="0">
                          <a:solidFill>
                            <a:srgbClr val="000000"/>
                          </a:solidFill>
                          <a:effectLst/>
                          <a:latin typeface="+mn-lt"/>
                          <a:ea typeface="ＭＳ 明朝" panose="02020609040205080304" pitchFamily="17" charset="-128"/>
                        </a:rPr>
                        <a:t>Vessels/ piping</a:t>
                      </a:r>
                      <a:endParaRPr lang="ja-JP" altLang="en-US" sz="1200" b="0" i="0" u="none" strike="noStrike" dirty="0">
                        <a:solidFill>
                          <a:srgbClr val="000000"/>
                        </a:solidFill>
                        <a:effectLst/>
                        <a:latin typeface="+mn-lt"/>
                        <a:ea typeface="ＭＳ 明朝" panose="02020609040205080304" pitchFamily="17" charset="-128"/>
                      </a:endParaRPr>
                    </a:p>
                  </a:txBody>
                  <a:tcPr marL="6084" marR="6084" marT="608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36000" algn="ctr" fontAlgn="ctr"/>
                      <a:r>
                        <a:rPr lang="en-US" altLang="ja-JP" sz="1200" b="0" i="0" u="none" strike="noStrike" dirty="0" smtClean="0">
                          <a:solidFill>
                            <a:srgbClr val="000000"/>
                          </a:solidFill>
                          <a:effectLst/>
                          <a:latin typeface="+mn-lt"/>
                          <a:ea typeface="ＭＳ 明朝" panose="02020609040205080304" pitchFamily="17" charset="-128"/>
                        </a:rPr>
                        <a:t>Description</a:t>
                      </a:r>
                      <a:endParaRPr lang="ja-JP" altLang="en-US" sz="1200" b="0" i="0" u="none" strike="noStrike" dirty="0">
                        <a:solidFill>
                          <a:srgbClr val="000000"/>
                        </a:solidFill>
                        <a:effectLst/>
                        <a:latin typeface="+mn-lt"/>
                        <a:ea typeface="ＭＳ 明朝" panose="02020609040205080304" pitchFamily="17" charset="-128"/>
                      </a:endParaRPr>
                    </a:p>
                  </a:txBody>
                  <a:tcPr marL="6084" marR="6084" marT="608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36000" algn="ctr" fontAlgn="ctr"/>
                      <a:r>
                        <a:rPr lang="en-US" altLang="ja-JP" sz="1200" b="0" u="none" strike="noStrike" dirty="0" smtClean="0">
                          <a:effectLst/>
                          <a:latin typeface="+mn-lt"/>
                        </a:rPr>
                        <a:t>Examples of defects and process abnormalities that they cause</a:t>
                      </a:r>
                      <a:endParaRPr lang="ja-JP" altLang="en-US" sz="1200" b="0" i="0" u="none" strike="noStrike" dirty="0">
                        <a:solidFill>
                          <a:srgbClr val="000000"/>
                        </a:solidFill>
                        <a:effectLst/>
                        <a:latin typeface="+mn-lt"/>
                        <a:ea typeface="ＭＳ 明朝" panose="02020609040205080304" pitchFamily="17" charset="-128"/>
                      </a:endParaRPr>
                    </a:p>
                  </a:txBody>
                  <a:tcPr marL="6084" marR="6084" marT="608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444142">
                <a:tc>
                  <a:txBody>
                    <a:bodyPr/>
                    <a:lstStyle/>
                    <a:p>
                      <a:pPr marL="36000" algn="l" fontAlgn="ctr"/>
                      <a:r>
                        <a:rPr lang="en-US" altLang="ja-JP" sz="1200" b="0" i="0" u="none" strike="noStrike" dirty="0" smtClean="0">
                          <a:solidFill>
                            <a:srgbClr val="000000"/>
                          </a:solidFill>
                          <a:effectLst/>
                          <a:latin typeface="+mn-lt"/>
                          <a:ea typeface="ＭＳ 明朝" panose="02020609040205080304" pitchFamily="17" charset="-128"/>
                        </a:rPr>
                        <a:t>Piping</a:t>
                      </a:r>
                      <a:endParaRPr lang="ja-JP" altLang="en-US" sz="1200" b="0" i="0" u="none" strike="noStrike" dirty="0">
                        <a:solidFill>
                          <a:srgbClr val="000000"/>
                        </a:solidFill>
                        <a:effectLst/>
                        <a:latin typeface="+mn-lt"/>
                        <a:ea typeface="ＭＳ 明朝" panose="02020609040205080304" pitchFamily="17" charset="-128"/>
                      </a:endParaRPr>
                    </a:p>
                  </a:txBody>
                  <a:tcPr marL="6084" marR="6084" marT="608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36000" algn="l" fontAlgn="t"/>
                      <a:r>
                        <a:rPr lang="en-US" altLang="ja-JP" sz="1200" b="0" u="none" strike="noStrike" dirty="0" smtClean="0">
                          <a:effectLst/>
                          <a:latin typeface="+mn-lt"/>
                        </a:rPr>
                        <a:t>There are a large variety of piping in terms of flow rate, pressure resistance, corrosion resistance and other properties. Because vibration can accelerate deterioration, piping including joints requires inspection and management.</a:t>
                      </a:r>
                      <a:endParaRPr lang="ja-JP" altLang="en-US" sz="1200" b="0" i="0" u="none" strike="noStrike" dirty="0">
                        <a:solidFill>
                          <a:srgbClr val="000000"/>
                        </a:solidFill>
                        <a:effectLst/>
                        <a:latin typeface="+mn-lt"/>
                        <a:ea typeface="ＭＳ 明朝" panose="02020609040205080304" pitchFamily="17" charset="-128"/>
                      </a:endParaRPr>
                    </a:p>
                  </a:txBody>
                  <a:tcPr marL="6084" marR="6084" marT="6084"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36000" algn="l" fontAlgn="t"/>
                      <a:r>
                        <a:rPr lang="en-US" altLang="ja-JP" sz="1200" b="0" u="none" strike="noStrike" dirty="0" smtClean="0">
                          <a:effectLst/>
                          <a:latin typeface="+mn-lt"/>
                        </a:rPr>
                        <a:t>Closing, increased pressure loss, reduction of internal pressure, insufficient pressure reduction, reverse flow, leak, leak-in, sudden change in pressure (water hammer)</a:t>
                      </a:r>
                      <a:endParaRPr lang="ja-JP" altLang="en-US" sz="1200" b="0" i="0" u="none" strike="noStrike" dirty="0">
                        <a:solidFill>
                          <a:srgbClr val="000000"/>
                        </a:solidFill>
                        <a:effectLst/>
                        <a:latin typeface="+mn-lt"/>
                        <a:ea typeface="ＭＳ 明朝" panose="02020609040205080304" pitchFamily="17" charset="-128"/>
                      </a:endParaRPr>
                    </a:p>
                  </a:txBody>
                  <a:tcPr marL="6084" marR="6084" marT="6084"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663171">
                <a:tc>
                  <a:txBody>
                    <a:bodyPr/>
                    <a:lstStyle/>
                    <a:p>
                      <a:pPr marL="36000" algn="l" fontAlgn="ctr"/>
                      <a:r>
                        <a:rPr lang="en-US" altLang="ja-JP" sz="1200" b="0" i="0" u="none" strike="noStrike" dirty="0" smtClean="0">
                          <a:solidFill>
                            <a:srgbClr val="000000"/>
                          </a:solidFill>
                          <a:effectLst/>
                          <a:latin typeface="+mn-lt"/>
                          <a:ea typeface="ＭＳ 明朝" panose="02020609040205080304" pitchFamily="17" charset="-128"/>
                        </a:rPr>
                        <a:t>Duct</a:t>
                      </a:r>
                      <a:endParaRPr lang="ja-JP" altLang="en-US" sz="1200" b="0" i="0" u="none" strike="noStrike" dirty="0">
                        <a:solidFill>
                          <a:srgbClr val="000000"/>
                        </a:solidFill>
                        <a:effectLst/>
                        <a:latin typeface="+mn-lt"/>
                        <a:ea typeface="ＭＳ 明朝" panose="02020609040205080304" pitchFamily="17" charset="-128"/>
                      </a:endParaRPr>
                    </a:p>
                  </a:txBody>
                  <a:tcPr marL="6084" marR="6084" marT="608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36000" algn="l" fontAlgn="t"/>
                      <a:r>
                        <a:rPr lang="en-US" altLang="ja-JP" sz="1200" b="0" u="none" strike="noStrike" dirty="0" smtClean="0">
                          <a:effectLst/>
                          <a:latin typeface="+mn-lt"/>
                        </a:rPr>
                        <a:t>Most of them have larger diameter and flow rate compared with piping. Often used as common equipment in air supply, exhaust and other systems.</a:t>
                      </a:r>
                      <a:endParaRPr lang="ja-JP" altLang="en-US" sz="1200" b="0" i="0" u="none" strike="noStrike" dirty="0">
                        <a:solidFill>
                          <a:srgbClr val="000000"/>
                        </a:solidFill>
                        <a:effectLst/>
                        <a:latin typeface="+mn-lt"/>
                        <a:ea typeface="ＭＳ 明朝" panose="02020609040205080304" pitchFamily="17" charset="-128"/>
                      </a:endParaRPr>
                    </a:p>
                  </a:txBody>
                  <a:tcPr marL="6084" marR="6084" marT="6084"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36000" algn="l" fontAlgn="t"/>
                      <a:r>
                        <a:rPr lang="en-US" altLang="ja-JP" sz="1200" b="0" u="none" strike="noStrike" dirty="0" smtClean="0">
                          <a:effectLst/>
                          <a:latin typeface="+mn-lt"/>
                        </a:rPr>
                        <a:t>Defects similar to those of piping. Generally their pressure resistance and structural strength are inferior to those of piping. When they are used as common equipment without an inflow prevention measures, reverse flow can occur under an abnormal condition. If condensable process fluid flows exceeding the design conditions (temperature, pressure and air volume) the fluid may condense in the duct, which leads to leaks, deposition or (and) generation of combustible/heat storing modification (conversion) products.</a:t>
                      </a:r>
                      <a:endParaRPr lang="ja-JP" altLang="en-US" sz="1200" b="0" i="0" u="none" strike="noStrike" dirty="0">
                        <a:solidFill>
                          <a:srgbClr val="000000"/>
                        </a:solidFill>
                        <a:effectLst/>
                        <a:latin typeface="+mn-lt"/>
                        <a:ea typeface="ＭＳ 明朝" panose="02020609040205080304" pitchFamily="17" charset="-128"/>
                      </a:endParaRPr>
                    </a:p>
                  </a:txBody>
                  <a:tcPr marL="6084" marR="6084" marT="6084"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553657">
                <a:tc>
                  <a:txBody>
                    <a:bodyPr/>
                    <a:lstStyle/>
                    <a:p>
                      <a:pPr marL="36000" algn="l" fontAlgn="ctr"/>
                      <a:r>
                        <a:rPr lang="en-US" altLang="ja-JP" sz="1200" b="0" i="0" u="none" strike="noStrike" dirty="0" smtClean="0">
                          <a:solidFill>
                            <a:srgbClr val="000000"/>
                          </a:solidFill>
                          <a:effectLst/>
                          <a:latin typeface="+mn-lt"/>
                          <a:ea typeface="ＭＳ 明朝" panose="02020609040205080304" pitchFamily="17" charset="-128"/>
                        </a:rPr>
                        <a:t>Tanks</a:t>
                      </a:r>
                      <a:endParaRPr lang="ja-JP" altLang="en-US" sz="1200" b="0" i="0" u="none" strike="noStrike" dirty="0">
                        <a:solidFill>
                          <a:srgbClr val="000000"/>
                        </a:solidFill>
                        <a:effectLst/>
                        <a:latin typeface="+mn-lt"/>
                        <a:ea typeface="ＭＳ 明朝" panose="02020609040205080304" pitchFamily="17" charset="-128"/>
                      </a:endParaRPr>
                    </a:p>
                  </a:txBody>
                  <a:tcPr marL="6084" marR="6084" marT="608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36000" algn="l" fontAlgn="t"/>
                      <a:r>
                        <a:rPr lang="en-US" altLang="ja-JP" sz="1200" b="0" u="none" strike="noStrike" dirty="0" smtClean="0">
                          <a:effectLst/>
                          <a:latin typeface="+mn-lt"/>
                        </a:rPr>
                        <a:t>Generally used for gas or liquid but sometimes used for powder. Tanks are used for various purposes from temporary to long-term storage.</a:t>
                      </a:r>
                      <a:endParaRPr lang="ja-JP" altLang="en-US" sz="1200" b="0" i="0" u="none" strike="noStrike" dirty="0">
                        <a:solidFill>
                          <a:srgbClr val="000000"/>
                        </a:solidFill>
                        <a:effectLst/>
                        <a:latin typeface="+mn-lt"/>
                        <a:ea typeface="ＭＳ 明朝" panose="02020609040205080304" pitchFamily="17" charset="-128"/>
                      </a:endParaRPr>
                    </a:p>
                  </a:txBody>
                  <a:tcPr marL="6084" marR="6084" marT="6084"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36000" algn="l" fontAlgn="t"/>
                      <a:r>
                        <a:rPr lang="en-US" altLang="ja-JP" sz="1200" b="0" u="none" strike="noStrike" dirty="0" smtClean="0">
                          <a:effectLst/>
                          <a:latin typeface="+mn-lt"/>
                        </a:rPr>
                        <a:t>Leaks, leak-in, rupture, change in physical properties (e.g. viscosity, temperature,) loss of volatile components, heat-retention, heating or cooling defect, uneven temperature distribution and discrepancy between the indication of level instrument and the actual fluid level can occur. Heat medium/coolant can leak from a tank with a jacket or internal coiling.</a:t>
                      </a:r>
                      <a:endParaRPr lang="ja-JP" altLang="en-US" sz="1200" b="0" i="0" u="none" strike="noStrike" dirty="0">
                        <a:solidFill>
                          <a:srgbClr val="000000"/>
                        </a:solidFill>
                        <a:effectLst/>
                        <a:latin typeface="+mn-lt"/>
                        <a:ea typeface="ＭＳ 明朝" panose="02020609040205080304" pitchFamily="17" charset="-128"/>
                      </a:endParaRPr>
                    </a:p>
                  </a:txBody>
                  <a:tcPr marL="6084" marR="6084" marT="6084"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34628">
                <a:tc>
                  <a:txBody>
                    <a:bodyPr/>
                    <a:lstStyle/>
                    <a:p>
                      <a:pPr marL="36000" algn="l" fontAlgn="ctr"/>
                      <a:r>
                        <a:rPr lang="en-US" altLang="ja-JP" sz="1200" b="0" u="none" strike="noStrike" dirty="0" smtClean="0">
                          <a:effectLst/>
                          <a:latin typeface="+mn-lt"/>
                        </a:rPr>
                        <a:t>Vessels</a:t>
                      </a:r>
                      <a:endParaRPr lang="ja-JP" altLang="en-US" sz="1200" b="0" i="0" u="none" strike="noStrike" dirty="0">
                        <a:solidFill>
                          <a:srgbClr val="000000"/>
                        </a:solidFill>
                        <a:effectLst/>
                        <a:latin typeface="+mn-lt"/>
                        <a:ea typeface="ＭＳ 明朝" panose="02020609040205080304" pitchFamily="17" charset="-128"/>
                      </a:endParaRPr>
                    </a:p>
                  </a:txBody>
                  <a:tcPr marL="6084" marR="6084" marT="608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36000" algn="l" fontAlgn="t"/>
                      <a:r>
                        <a:rPr lang="en-US" altLang="ja-JP" sz="1200" b="0" u="none" strike="noStrike" dirty="0" smtClean="0">
                          <a:effectLst/>
                          <a:latin typeface="+mn-lt"/>
                        </a:rPr>
                        <a:t>With smaller capacity compared with tanks. Many of them are normally pressurized or decompressed.</a:t>
                      </a:r>
                      <a:endParaRPr lang="ja-JP" altLang="en-US" sz="1200" b="0" i="0" u="none" strike="noStrike" dirty="0">
                        <a:solidFill>
                          <a:srgbClr val="000000"/>
                        </a:solidFill>
                        <a:effectLst/>
                        <a:latin typeface="+mn-lt"/>
                        <a:ea typeface="ＭＳ 明朝" panose="02020609040205080304" pitchFamily="17" charset="-128"/>
                      </a:endParaRPr>
                    </a:p>
                  </a:txBody>
                  <a:tcPr marL="6084" marR="6084" marT="6084"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36000" algn="l" fontAlgn="t"/>
                      <a:r>
                        <a:rPr lang="en-US" altLang="ja-JP" sz="1200" b="0" u="none" strike="noStrike" dirty="0" smtClean="0">
                          <a:effectLst/>
                          <a:latin typeface="+mn-lt"/>
                        </a:rPr>
                        <a:t>Defects similar to those of tanks are possible. Pressurized or decompressed vessels require attention to their rupture, internal pressure reduction, insufficient pressure reduction, and rapid change in the pressure.</a:t>
                      </a:r>
                      <a:endParaRPr lang="ja-JP" altLang="en-US" sz="1200" b="0" i="0" u="none" strike="noStrike" dirty="0">
                        <a:solidFill>
                          <a:srgbClr val="000000"/>
                        </a:solidFill>
                        <a:effectLst/>
                        <a:latin typeface="+mn-lt"/>
                        <a:ea typeface="ＭＳ 明朝" panose="02020609040205080304" pitchFamily="17" charset="-128"/>
                      </a:endParaRPr>
                    </a:p>
                  </a:txBody>
                  <a:tcPr marL="6084" marR="6084" marT="6084"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6" name="テキスト ボックス 5"/>
          <p:cNvSpPr txBox="1"/>
          <p:nvPr/>
        </p:nvSpPr>
        <p:spPr>
          <a:xfrm>
            <a:off x="8172212" y="63706"/>
            <a:ext cx="877163" cy="369332"/>
          </a:xfrm>
          <a:prstGeom prst="rect">
            <a:avLst/>
          </a:prstGeom>
          <a:solidFill>
            <a:schemeClr val="accent2">
              <a:lumMod val="20000"/>
              <a:lumOff val="80000"/>
            </a:schemeClr>
          </a:solidFill>
          <a:ln w="19050">
            <a:solidFill>
              <a:schemeClr val="tx1"/>
            </a:solidFill>
          </a:ln>
        </p:spPr>
        <p:txBody>
          <a:bodyPr wrap="none" rtlCol="0">
            <a:spAutoFit/>
          </a:bodyPr>
          <a:lstStyle/>
          <a:p>
            <a:r>
              <a:rPr kumimoji="1" lang="en-US" altLang="ja-JP" dirty="0" smtClean="0">
                <a:hlinkClick r:id="" action="ppaction://hlinkshowjump?jump=lastslideviewed"/>
              </a:rPr>
              <a:t>Return</a:t>
            </a:r>
            <a:endParaRPr kumimoji="1" lang="ja-JP" altLang="en-US" dirty="0"/>
          </a:p>
        </p:txBody>
      </p:sp>
      <p:graphicFrame>
        <p:nvGraphicFramePr>
          <p:cNvPr id="5" name="コンテンツ プレースホルダー 3"/>
          <p:cNvGraphicFramePr>
            <a:graphicFrameLocks/>
          </p:cNvGraphicFramePr>
          <p:nvPr>
            <p:extLst>
              <p:ext uri="{D42A27DB-BD31-4B8C-83A1-F6EECF244321}">
                <p14:modId xmlns:p14="http://schemas.microsoft.com/office/powerpoint/2010/main" val="889901321"/>
              </p:ext>
            </p:extLst>
          </p:nvPr>
        </p:nvGraphicFramePr>
        <p:xfrm>
          <a:off x="367288" y="1561143"/>
          <a:ext cx="8682087" cy="3505140"/>
        </p:xfrm>
        <a:graphic>
          <a:graphicData uri="http://schemas.openxmlformats.org/drawingml/2006/table">
            <a:tbl>
              <a:tblPr>
                <a:tableStyleId>{5C22544A-7EE6-4342-B048-85BDC9FD1C3A}</a:tableStyleId>
              </a:tblPr>
              <a:tblGrid>
                <a:gridCol w="1000615"/>
                <a:gridCol w="3250874"/>
                <a:gridCol w="4430598"/>
              </a:tblGrid>
              <a:tr h="115599">
                <a:tc>
                  <a:txBody>
                    <a:bodyPr/>
                    <a:lstStyle/>
                    <a:p>
                      <a:pPr marL="36000" algn="ctr" fontAlgn="ctr"/>
                      <a:r>
                        <a:rPr lang="en-US" altLang="ja-JP" sz="1200" b="0" i="0" u="none" strike="noStrike" dirty="0" smtClean="0">
                          <a:solidFill>
                            <a:srgbClr val="000000"/>
                          </a:solidFill>
                          <a:effectLst/>
                          <a:latin typeface="+mn-lt"/>
                          <a:ea typeface="ＭＳ 明朝" panose="02020609040205080304" pitchFamily="17" charset="-128"/>
                        </a:rPr>
                        <a:t>Vessels/ piping</a:t>
                      </a:r>
                      <a:endParaRPr lang="ja-JP" altLang="en-US" sz="1200" b="0" i="0" u="none" strike="noStrike" dirty="0">
                        <a:solidFill>
                          <a:srgbClr val="000000"/>
                        </a:solidFill>
                        <a:effectLst/>
                        <a:latin typeface="+mn-lt"/>
                        <a:ea typeface="ＭＳ 明朝" panose="02020609040205080304" pitchFamily="17" charset="-128"/>
                      </a:endParaRPr>
                    </a:p>
                  </a:txBody>
                  <a:tcPr marL="6084" marR="6084" marT="608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36000" algn="ctr" fontAlgn="ctr"/>
                      <a:r>
                        <a:rPr lang="en-US" altLang="ja-JP" sz="1200" b="0" i="0" u="none" strike="noStrike" dirty="0" smtClean="0">
                          <a:solidFill>
                            <a:srgbClr val="000000"/>
                          </a:solidFill>
                          <a:effectLst/>
                          <a:latin typeface="+mn-lt"/>
                          <a:ea typeface="ＭＳ 明朝" panose="02020609040205080304" pitchFamily="17" charset="-128"/>
                        </a:rPr>
                        <a:t>Description</a:t>
                      </a:r>
                      <a:endParaRPr lang="ja-JP" altLang="en-US" sz="1200" b="0" i="0" u="none" strike="noStrike" dirty="0">
                        <a:solidFill>
                          <a:srgbClr val="000000"/>
                        </a:solidFill>
                        <a:effectLst/>
                        <a:latin typeface="+mn-lt"/>
                        <a:ea typeface="ＭＳ 明朝" panose="02020609040205080304" pitchFamily="17" charset="-128"/>
                      </a:endParaRPr>
                    </a:p>
                  </a:txBody>
                  <a:tcPr marL="6084" marR="6084" marT="608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36000" algn="ctr" fontAlgn="ctr"/>
                      <a:r>
                        <a:rPr lang="en-US" altLang="ja-JP" sz="1200" b="0" u="none" strike="noStrike" dirty="0" smtClean="0">
                          <a:effectLst/>
                          <a:latin typeface="+mn-lt"/>
                        </a:rPr>
                        <a:t>Examples of defects and process abnormalities that they cause</a:t>
                      </a:r>
                      <a:endParaRPr lang="ja-JP" altLang="en-US" sz="1200" b="0" i="0" u="none" strike="noStrike" dirty="0">
                        <a:solidFill>
                          <a:srgbClr val="000000"/>
                        </a:solidFill>
                        <a:effectLst/>
                        <a:latin typeface="+mn-lt"/>
                        <a:ea typeface="ＭＳ 明朝" panose="02020609040205080304" pitchFamily="17" charset="-128"/>
                      </a:endParaRPr>
                    </a:p>
                  </a:txBody>
                  <a:tcPr marL="6084" marR="6084" marT="608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444142">
                <a:tc>
                  <a:txBody>
                    <a:bodyPr/>
                    <a:lstStyle/>
                    <a:p>
                      <a:pPr marL="36000" algn="l" fontAlgn="ctr"/>
                      <a:r>
                        <a:rPr lang="en-US" altLang="ja-JP" sz="1200" b="0" i="0" u="none" strike="noStrike" dirty="0" smtClean="0">
                          <a:solidFill>
                            <a:srgbClr val="000000"/>
                          </a:solidFill>
                          <a:effectLst/>
                          <a:latin typeface="+mn-lt"/>
                          <a:ea typeface="ＭＳ 明朝" panose="02020609040205080304" pitchFamily="17" charset="-128"/>
                        </a:rPr>
                        <a:t>Containers</a:t>
                      </a:r>
                      <a:endParaRPr lang="ja-JP" altLang="en-US" sz="1200" b="0" i="0" u="none" strike="noStrike" dirty="0">
                        <a:solidFill>
                          <a:srgbClr val="000000"/>
                        </a:solidFill>
                        <a:effectLst/>
                        <a:latin typeface="+mn-lt"/>
                        <a:ea typeface="ＭＳ 明朝" panose="02020609040205080304" pitchFamily="17" charset="-128"/>
                      </a:endParaRPr>
                    </a:p>
                  </a:txBody>
                  <a:tcPr marL="6084" marR="6084" marT="608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36000" algn="l" fontAlgn="t"/>
                      <a:r>
                        <a:rPr lang="en-US" altLang="ja-JP" sz="1200" b="0" u="none" strike="noStrike" dirty="0" smtClean="0">
                          <a:effectLst/>
                          <a:latin typeface="+mn-lt"/>
                        </a:rPr>
                        <a:t>Container closable with lid or stopper for transportation or storage. Because troubles due to insufficient maintenance are seen here and there, inspection and management are important</a:t>
                      </a:r>
                      <a:endParaRPr lang="ja-JP" altLang="en-US" sz="1200" b="0" i="0" u="none" strike="noStrike" dirty="0">
                        <a:solidFill>
                          <a:srgbClr val="000000"/>
                        </a:solidFill>
                        <a:effectLst/>
                        <a:latin typeface="+mn-lt"/>
                        <a:ea typeface="ＭＳ 明朝" panose="02020609040205080304" pitchFamily="17" charset="-128"/>
                      </a:endParaRPr>
                    </a:p>
                  </a:txBody>
                  <a:tcPr marL="6084" marR="6084" marT="6084"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36000" algn="l" fontAlgn="t"/>
                      <a:r>
                        <a:rPr lang="en-US" altLang="ja-JP" sz="1200" b="0" u="none" strike="noStrike" dirty="0" smtClean="0">
                          <a:effectLst/>
                          <a:latin typeface="+mn-lt"/>
                        </a:rPr>
                        <a:t>Leaks, leak-in, oxygen deficiency, deterioration of the content. Containers for transportation are themselves prone to deterioration</a:t>
                      </a:r>
                      <a:r>
                        <a:rPr lang="ja-JP" altLang="en-US" sz="1200" b="0" u="none" strike="noStrike" dirty="0" smtClean="0">
                          <a:effectLst/>
                          <a:latin typeface="+mn-lt"/>
                        </a:rPr>
                        <a:t> </a:t>
                      </a:r>
                      <a:endParaRPr lang="ja-JP" altLang="en-US" sz="1200" b="0" i="0" u="none" strike="noStrike" dirty="0">
                        <a:solidFill>
                          <a:srgbClr val="000000"/>
                        </a:solidFill>
                        <a:effectLst/>
                        <a:latin typeface="+mn-lt"/>
                        <a:ea typeface="ＭＳ 明朝" panose="02020609040205080304" pitchFamily="17" charset="-128"/>
                      </a:endParaRPr>
                    </a:p>
                  </a:txBody>
                  <a:tcPr marL="6084" marR="6084" marT="6084"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553657">
                <a:tc>
                  <a:txBody>
                    <a:bodyPr/>
                    <a:lstStyle/>
                    <a:p>
                      <a:pPr marL="36000" algn="just" fontAlgn="ctr"/>
                      <a:r>
                        <a:rPr lang="en-US" altLang="ja-JP" sz="1200" b="0" u="none" strike="noStrike" dirty="0" smtClean="0">
                          <a:effectLst/>
                          <a:latin typeface="+mn-lt"/>
                        </a:rPr>
                        <a:t>Flexible hose</a:t>
                      </a:r>
                      <a:endParaRPr lang="ja-JP" altLang="en-US" sz="1200" b="0" i="0" u="none" strike="noStrike" dirty="0">
                        <a:solidFill>
                          <a:srgbClr val="000000"/>
                        </a:solidFill>
                        <a:effectLst/>
                        <a:latin typeface="+mn-lt"/>
                        <a:ea typeface="ＭＳ 明朝" panose="02020609040205080304" pitchFamily="17" charset="-128"/>
                      </a:endParaRPr>
                    </a:p>
                  </a:txBody>
                  <a:tcPr marL="6084" marR="6084" marT="608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36000" algn="l" fontAlgn="t"/>
                      <a:r>
                        <a:rPr lang="en-US" altLang="ja-JP" sz="1200" b="0" u="none" strike="noStrike" dirty="0" smtClean="0">
                          <a:effectLst/>
                          <a:latin typeface="+mn-lt"/>
                        </a:rPr>
                        <a:t>Piping component indispensable for places with vibration, seismic countermeasures and expansion of handling range. Points are selection of materials with focus on permeability and endurance, inspection and management of loosening of joints</a:t>
                      </a:r>
                      <a:endParaRPr lang="ja-JP" altLang="en-US" sz="1200" b="0" i="0" u="none" strike="noStrike" dirty="0">
                        <a:solidFill>
                          <a:srgbClr val="000000"/>
                        </a:solidFill>
                        <a:effectLst/>
                        <a:latin typeface="+mn-lt"/>
                        <a:ea typeface="ＭＳ 明朝" panose="02020609040205080304" pitchFamily="17" charset="-128"/>
                      </a:endParaRPr>
                    </a:p>
                  </a:txBody>
                  <a:tcPr marL="6084" marR="6084" marT="6084"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36000" algn="l" fontAlgn="t"/>
                      <a:r>
                        <a:rPr lang="en-US" altLang="ja-JP" sz="1200" b="0" u="none" strike="noStrike" dirty="0" smtClean="0">
                          <a:effectLst/>
                          <a:latin typeface="+mn-lt"/>
                        </a:rPr>
                        <a:t>Defects similar to those of piping. Common problems include pressure resistance, material strength and aging degradation</a:t>
                      </a:r>
                      <a:endParaRPr lang="ja-JP" altLang="en-US" sz="1200" b="0" i="0" u="none" strike="noStrike" dirty="0">
                        <a:solidFill>
                          <a:srgbClr val="000000"/>
                        </a:solidFill>
                        <a:effectLst/>
                        <a:latin typeface="+mn-lt"/>
                        <a:ea typeface="ＭＳ 明朝" panose="02020609040205080304" pitchFamily="17" charset="-128"/>
                      </a:endParaRPr>
                    </a:p>
                  </a:txBody>
                  <a:tcPr marL="6084" marR="6084" marT="6084"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34628">
                <a:tc>
                  <a:txBody>
                    <a:bodyPr/>
                    <a:lstStyle/>
                    <a:p>
                      <a:pPr marL="36000" algn="l" fontAlgn="ctr"/>
                      <a:r>
                        <a:rPr lang="en-US" altLang="ja-JP" sz="1200" b="0" u="none" strike="noStrike" dirty="0" smtClean="0">
                          <a:effectLst/>
                          <a:latin typeface="+mn-lt"/>
                        </a:rPr>
                        <a:t>Sight glass</a:t>
                      </a:r>
                      <a:endParaRPr lang="ja-JP" altLang="en-US" sz="1200" b="0" i="0" u="none" strike="noStrike" dirty="0">
                        <a:solidFill>
                          <a:srgbClr val="000000"/>
                        </a:solidFill>
                        <a:effectLst/>
                        <a:latin typeface="+mn-lt"/>
                        <a:ea typeface="ＭＳ 明朝" panose="02020609040205080304" pitchFamily="17" charset="-128"/>
                      </a:endParaRPr>
                    </a:p>
                  </a:txBody>
                  <a:tcPr marL="6084" marR="6084" marT="608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36000" algn="l" fontAlgn="t"/>
                      <a:r>
                        <a:rPr lang="en-US" altLang="ja-JP" sz="1200" b="0" u="none" strike="noStrike" dirty="0" smtClean="0">
                          <a:effectLst/>
                          <a:latin typeface="+mn-lt"/>
                        </a:rPr>
                        <a:t>Refers to peep holes and liquid level gauge. Their weakness is in seal portions with metal parts, which requires maintenance</a:t>
                      </a:r>
                      <a:endParaRPr lang="ja-JP" altLang="en-US" sz="1200" b="0" i="0" u="none" strike="noStrike" dirty="0">
                        <a:solidFill>
                          <a:srgbClr val="000000"/>
                        </a:solidFill>
                        <a:effectLst/>
                        <a:latin typeface="+mn-lt"/>
                        <a:ea typeface="ＭＳ 明朝" panose="02020609040205080304" pitchFamily="17" charset="-128"/>
                      </a:endParaRPr>
                    </a:p>
                  </a:txBody>
                  <a:tcPr marL="6084" marR="6084" marT="6084"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36000" algn="l" fontAlgn="t"/>
                      <a:r>
                        <a:rPr lang="en-US" altLang="ja-JP" sz="1200" b="0" u="none" strike="noStrike" dirty="0" smtClean="0">
                          <a:effectLst/>
                          <a:latin typeface="+mn-lt"/>
                        </a:rPr>
                        <a:t>Defects similar to those of piping. Generally transparent parts (glass or plastic) are low in intensity</a:t>
                      </a:r>
                      <a:endParaRPr lang="ja-JP" altLang="en-US" sz="1200" b="0" i="0" u="none" strike="noStrike" dirty="0">
                        <a:solidFill>
                          <a:srgbClr val="000000"/>
                        </a:solidFill>
                        <a:effectLst/>
                        <a:latin typeface="+mn-lt"/>
                        <a:ea typeface="ＭＳ 明朝" panose="02020609040205080304" pitchFamily="17" charset="-128"/>
                      </a:endParaRPr>
                    </a:p>
                  </a:txBody>
                  <a:tcPr marL="6084" marR="6084" marT="6084"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96190">
                <a:tc>
                  <a:txBody>
                    <a:bodyPr/>
                    <a:lstStyle/>
                    <a:p>
                      <a:pPr marL="36000" algn="just" fontAlgn="ctr"/>
                      <a:r>
                        <a:rPr lang="en-US" altLang="ja-JP" sz="1200" b="0" u="none" strike="noStrike" dirty="0" smtClean="0">
                          <a:effectLst/>
                          <a:latin typeface="+mn-lt"/>
                        </a:rPr>
                        <a:t>Gasket / seal</a:t>
                      </a:r>
                      <a:endParaRPr lang="ja-JP" altLang="en-US" sz="1200" b="0" i="0" u="none" strike="noStrike" dirty="0">
                        <a:solidFill>
                          <a:srgbClr val="000000"/>
                        </a:solidFill>
                        <a:effectLst/>
                        <a:latin typeface="+mn-lt"/>
                        <a:ea typeface="ＭＳ 明朝" panose="02020609040205080304" pitchFamily="17" charset="-128"/>
                      </a:endParaRPr>
                    </a:p>
                  </a:txBody>
                  <a:tcPr marL="6084" marR="6084" marT="608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36000" algn="l" fontAlgn="t"/>
                      <a:r>
                        <a:rPr lang="en-US" altLang="ja-JP" sz="1200" b="0" u="none" strike="noStrike" dirty="0" smtClean="0">
                          <a:effectLst/>
                          <a:latin typeface="+mn-lt"/>
                        </a:rPr>
                        <a:t>non-durable parts to maintain sealing property between parts. They are replaced by parts of the same specification</a:t>
                      </a:r>
                      <a:endParaRPr lang="ja-JP" altLang="en-US" sz="1200" b="0" i="0" u="none" strike="noStrike" dirty="0">
                        <a:solidFill>
                          <a:srgbClr val="000000"/>
                        </a:solidFill>
                        <a:effectLst/>
                        <a:latin typeface="+mn-lt"/>
                        <a:ea typeface="ＭＳ 明朝" panose="02020609040205080304" pitchFamily="17" charset="-128"/>
                      </a:endParaRPr>
                    </a:p>
                  </a:txBody>
                  <a:tcPr marL="6084" marR="6084" marT="6084"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36000" algn="l" fontAlgn="t"/>
                      <a:r>
                        <a:rPr lang="en-US" altLang="ja-JP" sz="1200" b="0" u="none" strike="noStrike" dirty="0" smtClean="0">
                          <a:effectLst/>
                          <a:latin typeface="+mn-lt"/>
                        </a:rPr>
                        <a:t>Defects similar to those of piping. They are likely to cause internal pressure reduction, insufficient pressure reduction, leak, leak-in and other defects</a:t>
                      </a:r>
                      <a:endParaRPr lang="ja-JP" altLang="en-US" sz="1200" b="0" i="0" u="none" strike="noStrike" dirty="0">
                        <a:solidFill>
                          <a:srgbClr val="000000"/>
                        </a:solidFill>
                        <a:effectLst/>
                        <a:latin typeface="+mn-lt"/>
                        <a:ea typeface="ＭＳ 明朝" panose="02020609040205080304" pitchFamily="17" charset="-128"/>
                      </a:endParaRPr>
                    </a:p>
                  </a:txBody>
                  <a:tcPr marL="6084" marR="6084" marT="6084"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3" name="テキスト ボックス 2"/>
          <p:cNvSpPr txBox="1"/>
          <p:nvPr/>
        </p:nvSpPr>
        <p:spPr>
          <a:xfrm>
            <a:off x="7697337" y="6550084"/>
            <a:ext cx="1184940" cy="369332"/>
          </a:xfrm>
          <a:prstGeom prst="rect">
            <a:avLst/>
          </a:prstGeom>
          <a:noFill/>
        </p:spPr>
        <p:txBody>
          <a:bodyPr wrap="none" rtlCol="0">
            <a:spAutoFit/>
          </a:bodyPr>
          <a:lstStyle/>
          <a:p>
            <a:r>
              <a:rPr lang="en-US" altLang="ja-JP" dirty="0" smtClean="0"/>
              <a:t>continued</a:t>
            </a:r>
            <a:endParaRPr kumimoji="1" lang="ja-JP" altLang="en-US" dirty="0"/>
          </a:p>
        </p:txBody>
      </p:sp>
    </p:spTree>
    <p:extLst>
      <p:ext uri="{BB962C8B-B14F-4D97-AF65-F5344CB8AC3E}">
        <p14:creationId xmlns:p14="http://schemas.microsoft.com/office/powerpoint/2010/main" val="27016105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xit" presetSubtype="8" fill="hold" nodeType="clickEffect">
                                  <p:stCondLst>
                                    <p:cond delay="0"/>
                                  </p:stCondLst>
                                  <p:childTnLst>
                                    <p:anim calcmode="lin" valueType="num">
                                      <p:cBhvr additive="base">
                                        <p:cTn id="6" dur="500"/>
                                        <p:tgtEl>
                                          <p:spTgt spid="4"/>
                                        </p:tgtEl>
                                        <p:attrNameLst>
                                          <p:attrName>ppt_x</p:attrName>
                                        </p:attrNameLst>
                                      </p:cBhvr>
                                      <p:tavLst>
                                        <p:tav tm="0">
                                          <p:val>
                                            <p:strVal val="ppt_x"/>
                                          </p:val>
                                        </p:tav>
                                        <p:tav tm="100000">
                                          <p:val>
                                            <p:strVal val="0-ppt_w/2"/>
                                          </p:val>
                                        </p:tav>
                                      </p:tavLst>
                                    </p:anim>
                                    <p:anim calcmode="lin" valueType="num">
                                      <p:cBhvr additive="base">
                                        <p:cTn id="7" dur="500"/>
                                        <p:tgtEl>
                                          <p:spTgt spid="4"/>
                                        </p:tgtEl>
                                        <p:attrNameLst>
                                          <p:attrName>ppt_y</p:attrName>
                                        </p:attrNameLst>
                                      </p:cBhvr>
                                      <p:tavLst>
                                        <p:tav tm="0">
                                          <p:val>
                                            <p:strVal val="ppt_y"/>
                                          </p:val>
                                        </p:tav>
                                        <p:tav tm="100000">
                                          <p:val>
                                            <p:strVal val="ppt_y"/>
                                          </p:val>
                                        </p:tav>
                                      </p:tavLst>
                                    </p:anim>
                                    <p:set>
                                      <p:cBhvr>
                                        <p:cTn id="8" dur="1" fill="hold">
                                          <p:stCondLst>
                                            <p:cond delay="499"/>
                                          </p:stCondLst>
                                        </p:cTn>
                                        <p:tgtEl>
                                          <p:spTgt spid="4"/>
                                        </p:tgtEl>
                                        <p:attrNameLst>
                                          <p:attrName>style.visibility</p:attrName>
                                        </p:attrNameLst>
                                      </p:cBhvr>
                                      <p:to>
                                        <p:strVal val="hidden"/>
                                      </p:to>
                                    </p:set>
                                  </p:childTnLst>
                                </p:cTn>
                              </p:par>
                            </p:childTnLst>
                          </p:cTn>
                        </p:par>
                        <p:par>
                          <p:cTn id="9" fill="hold">
                            <p:stCondLst>
                              <p:cond delay="500"/>
                            </p:stCondLst>
                            <p:childTnLst>
                              <p:par>
                                <p:cTn id="10" presetID="2" presetClass="entr" presetSubtype="2" fill="hold" nodeType="after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additive="base">
                                        <p:cTn id="12" dur="500" fill="hold"/>
                                        <p:tgtEl>
                                          <p:spTgt spid="5"/>
                                        </p:tgtEl>
                                        <p:attrNameLst>
                                          <p:attrName>ppt_x</p:attrName>
                                        </p:attrNameLst>
                                      </p:cBhvr>
                                      <p:tavLst>
                                        <p:tav tm="0">
                                          <p:val>
                                            <p:strVal val="1+#ppt_w/2"/>
                                          </p:val>
                                        </p:tav>
                                        <p:tav tm="100000">
                                          <p:val>
                                            <p:strVal val="#ppt_x"/>
                                          </p:val>
                                        </p:tav>
                                      </p:tavLst>
                                    </p:anim>
                                    <p:anim calcmode="lin" valueType="num">
                                      <p:cBhvr additive="base">
                                        <p:cTn id="13" dur="500" fill="hold"/>
                                        <p:tgtEl>
                                          <p:spTgt spid="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915280" y="189877"/>
            <a:ext cx="5511401" cy="868466"/>
          </a:xfrm>
        </p:spPr>
        <p:txBody>
          <a:bodyPr>
            <a:normAutofit fontScale="90000"/>
          </a:bodyPr>
          <a:lstStyle/>
          <a:p>
            <a:r>
              <a:rPr lang="en-US" altLang="ja-JP" sz="2400" dirty="0" smtClean="0"/>
              <a:t>Table 6 Examples </a:t>
            </a:r>
            <a:r>
              <a:rPr lang="en-US" altLang="ja-JP" sz="2400" dirty="0"/>
              <a:t>of defects related to </a:t>
            </a:r>
            <a:r>
              <a:rPr lang="en-US" altLang="ja-JP" sz="2400" dirty="0" smtClean="0"/>
              <a:t>equipment/devices</a:t>
            </a:r>
            <a:br>
              <a:rPr lang="en-US" altLang="ja-JP" sz="2400" dirty="0" smtClean="0"/>
            </a:br>
            <a:r>
              <a:rPr lang="en-US" altLang="ja-JP" sz="2400" dirty="0" smtClean="0"/>
              <a:t>(</a:t>
            </a:r>
            <a:r>
              <a:rPr lang="en-US" altLang="ja-JP" sz="2400" dirty="0"/>
              <a:t>b) Equipment failure</a:t>
            </a:r>
            <a:r>
              <a:rPr lang="en-US" altLang="ja-JP" sz="2400" dirty="0" smtClean="0"/>
              <a:t/>
            </a:r>
            <a:br>
              <a:rPr lang="en-US" altLang="ja-JP" sz="2400" dirty="0" smtClean="0"/>
            </a:br>
            <a:endParaRPr kumimoji="1" lang="ja-JP" altLang="en-US" sz="2400" dirty="0"/>
          </a:p>
        </p:txBody>
      </p:sp>
      <p:graphicFrame>
        <p:nvGraphicFramePr>
          <p:cNvPr id="4" name="コンテンツ プレースホルダー 3"/>
          <p:cNvGraphicFramePr>
            <a:graphicFrameLocks noGrp="1"/>
          </p:cNvGraphicFramePr>
          <p:nvPr>
            <p:ph idx="1"/>
            <p:extLst>
              <p:ext uri="{D42A27DB-BD31-4B8C-83A1-F6EECF244321}">
                <p14:modId xmlns:p14="http://schemas.microsoft.com/office/powerpoint/2010/main" val="2258199096"/>
              </p:ext>
            </p:extLst>
          </p:nvPr>
        </p:nvGraphicFramePr>
        <p:xfrm>
          <a:off x="329936" y="1304040"/>
          <a:ext cx="8682087" cy="5144286"/>
        </p:xfrm>
        <a:graphic>
          <a:graphicData uri="http://schemas.openxmlformats.org/drawingml/2006/table">
            <a:tbl>
              <a:tblPr>
                <a:tableStyleId>{5C22544A-7EE6-4342-B048-85BDC9FD1C3A}</a:tableStyleId>
              </a:tblPr>
              <a:tblGrid>
                <a:gridCol w="1000615"/>
                <a:gridCol w="2477876"/>
                <a:gridCol w="5203596"/>
              </a:tblGrid>
              <a:tr h="115599">
                <a:tc>
                  <a:txBody>
                    <a:bodyPr/>
                    <a:lstStyle/>
                    <a:p>
                      <a:pPr marL="36000" algn="ctr" fontAlgn="ctr"/>
                      <a:r>
                        <a:rPr lang="en-US" altLang="ja-JP" sz="1200" b="0" i="0" u="none" strike="noStrike" dirty="0" smtClean="0">
                          <a:solidFill>
                            <a:srgbClr val="000000"/>
                          </a:solidFill>
                          <a:effectLst/>
                          <a:latin typeface="+mn-ea"/>
                          <a:ea typeface="+mn-ea"/>
                        </a:rPr>
                        <a:t>Equipment</a:t>
                      </a:r>
                      <a:endParaRPr lang="ja-JP" altLang="en-US" sz="1200" b="0" i="0" u="none" strike="noStrike" dirty="0">
                        <a:solidFill>
                          <a:srgbClr val="000000"/>
                        </a:solidFill>
                        <a:effectLst/>
                        <a:latin typeface="+mn-ea"/>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36000" algn="ctr" fontAlgn="ctr"/>
                      <a:r>
                        <a:rPr lang="en-US" altLang="ja-JP" sz="1200" b="0" i="0" u="none" strike="noStrike" dirty="0" smtClean="0">
                          <a:solidFill>
                            <a:srgbClr val="000000"/>
                          </a:solidFill>
                          <a:effectLst/>
                          <a:latin typeface="+mn-ea"/>
                          <a:ea typeface="+mn-ea"/>
                        </a:rPr>
                        <a:t>Description</a:t>
                      </a:r>
                      <a:endParaRPr lang="ja-JP" altLang="en-US" sz="1200" b="0" i="0" u="none" strike="noStrike" dirty="0">
                        <a:solidFill>
                          <a:srgbClr val="000000"/>
                        </a:solidFill>
                        <a:effectLst/>
                        <a:latin typeface="+mn-ea"/>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36000" algn="ctr" fontAlgn="ctr"/>
                      <a:r>
                        <a:rPr lang="en-US" altLang="ja-JP" sz="1200" b="0" i="0" u="none" strike="noStrike" dirty="0" smtClean="0">
                          <a:solidFill>
                            <a:srgbClr val="000000"/>
                          </a:solidFill>
                          <a:effectLst/>
                          <a:latin typeface="+mn-ea"/>
                          <a:ea typeface="+mn-ea"/>
                        </a:rPr>
                        <a:t>Examples of defects and process abnormalities that they cause</a:t>
                      </a:r>
                      <a:endParaRPr lang="ja-JP" altLang="en-US" sz="1200" b="0" i="0" u="none" strike="noStrike" dirty="0">
                        <a:solidFill>
                          <a:srgbClr val="000000"/>
                        </a:solidFill>
                        <a:effectLst/>
                        <a:latin typeface="+mn-ea"/>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444142">
                <a:tc>
                  <a:txBody>
                    <a:bodyPr/>
                    <a:lstStyle/>
                    <a:p>
                      <a:pPr marL="36000" algn="l" fontAlgn="ctr">
                        <a:lnSpc>
                          <a:spcPts val="1200"/>
                        </a:lnSpc>
                      </a:pPr>
                      <a:r>
                        <a:rPr lang="en-US" altLang="ja-JP" sz="1200" b="0" i="0" u="none" strike="noStrike" dirty="0" smtClean="0">
                          <a:solidFill>
                            <a:srgbClr val="000000"/>
                          </a:solidFill>
                          <a:effectLst/>
                          <a:latin typeface="+mn-ea"/>
                          <a:ea typeface="+mn-ea"/>
                        </a:rPr>
                        <a:t>Pressure relief /safety valves</a:t>
                      </a:r>
                      <a:endParaRPr lang="ja-JP" altLang="en-US" sz="1200" b="0" i="0" u="none" strike="noStrike" dirty="0">
                        <a:solidFill>
                          <a:srgbClr val="000000"/>
                        </a:solidFill>
                        <a:effectLst/>
                        <a:latin typeface="+mn-ea"/>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36000" algn="l" fontAlgn="t">
                        <a:lnSpc>
                          <a:spcPts val="1200"/>
                        </a:lnSpc>
                      </a:pPr>
                      <a:r>
                        <a:rPr lang="en-US" altLang="ja-JP" sz="1200" b="0" i="0" u="none" strike="noStrike" dirty="0" smtClean="0">
                          <a:solidFill>
                            <a:srgbClr val="000000"/>
                          </a:solidFill>
                          <a:effectLst/>
                          <a:latin typeface="+mn-ea"/>
                          <a:ea typeface="+mn-ea"/>
                        </a:rPr>
                        <a:t>Valves to reduce pressure inside the equipment</a:t>
                      </a:r>
                      <a:endParaRPr lang="ja-JP" altLang="en-US" sz="1200" b="0" i="0" u="none" strike="noStrike" dirty="0">
                        <a:solidFill>
                          <a:srgbClr val="000000"/>
                        </a:solidFill>
                        <a:effectLst/>
                        <a:latin typeface="+mn-ea"/>
                        <a:ea typeface="+mn-ea"/>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36000" algn="l" fontAlgn="t">
                        <a:lnSpc>
                          <a:spcPts val="1200"/>
                        </a:lnSpc>
                      </a:pPr>
                      <a:r>
                        <a:rPr lang="en-US" altLang="ja-JP" sz="1100" b="0" i="0" u="none" strike="noStrike" dirty="0" smtClean="0">
                          <a:solidFill>
                            <a:srgbClr val="000000"/>
                          </a:solidFill>
                          <a:effectLst/>
                          <a:latin typeface="+mn-ea"/>
                          <a:ea typeface="+mn-ea"/>
                        </a:rPr>
                        <a:t>Inoperative, blocking, flow deficiency, leaks/leak-in in normal period. Counter flow of air tends to take place after atmospheric emission. Ignition can be caused by friction or static electricity at the time of emission. Foreign matters such as rust on the emitting part can cause trouble.</a:t>
                      </a:r>
                      <a:endParaRPr lang="ja-JP" altLang="en-US" sz="1100" b="0" i="0" u="none" strike="noStrike" dirty="0">
                        <a:solidFill>
                          <a:srgbClr val="000000"/>
                        </a:solidFill>
                        <a:effectLst/>
                        <a:latin typeface="+mn-ea"/>
                        <a:ea typeface="+mn-ea"/>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663171">
                <a:tc>
                  <a:txBody>
                    <a:bodyPr/>
                    <a:lstStyle/>
                    <a:p>
                      <a:pPr marL="36000" algn="l" fontAlgn="ctr">
                        <a:lnSpc>
                          <a:spcPts val="1200"/>
                        </a:lnSpc>
                      </a:pPr>
                      <a:r>
                        <a:rPr lang="en-US" altLang="ja-JP" sz="1200" b="0" i="0" u="none" strike="noStrike" dirty="0" smtClean="0">
                          <a:solidFill>
                            <a:srgbClr val="000000"/>
                          </a:solidFill>
                          <a:effectLst/>
                          <a:latin typeface="+mn-ea"/>
                          <a:ea typeface="+mn-ea"/>
                        </a:rPr>
                        <a:t>Pump</a:t>
                      </a:r>
                      <a:endParaRPr lang="ja-JP" altLang="en-US" sz="1200" b="0" i="0" u="none" strike="noStrike" dirty="0">
                        <a:solidFill>
                          <a:srgbClr val="000000"/>
                        </a:solidFill>
                        <a:effectLst/>
                        <a:latin typeface="+mn-ea"/>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36000" algn="l" fontAlgn="t">
                        <a:lnSpc>
                          <a:spcPts val="1200"/>
                        </a:lnSpc>
                      </a:pPr>
                      <a:r>
                        <a:rPr lang="en-US" altLang="ja-JP" sz="1200" b="0" i="0" u="none" strike="noStrike" dirty="0" smtClean="0">
                          <a:solidFill>
                            <a:srgbClr val="000000"/>
                          </a:solidFill>
                          <a:effectLst/>
                          <a:latin typeface="+mn-ea"/>
                          <a:ea typeface="+mn-ea"/>
                        </a:rPr>
                        <a:t>There are suction pumps and feeding pumps. The point is to look at conditions of both the pump and the feeding/receiving part.</a:t>
                      </a:r>
                      <a:endParaRPr lang="ja-JP" altLang="en-US" sz="1200" b="0" i="0" u="none" strike="noStrike" dirty="0">
                        <a:solidFill>
                          <a:srgbClr val="000000"/>
                        </a:solidFill>
                        <a:effectLst/>
                        <a:latin typeface="+mn-ea"/>
                        <a:ea typeface="+mn-ea"/>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36000" algn="l" fontAlgn="t">
                        <a:lnSpc>
                          <a:spcPts val="1200"/>
                        </a:lnSpc>
                      </a:pPr>
                      <a:r>
                        <a:rPr lang="en-US" altLang="ja-JP" sz="1200" b="0" i="0" u="none" strike="noStrike" dirty="0" smtClean="0">
                          <a:solidFill>
                            <a:srgbClr val="000000"/>
                          </a:solidFill>
                          <a:effectLst/>
                          <a:latin typeface="+mn-ea"/>
                          <a:ea typeface="+mn-ea"/>
                        </a:rPr>
                        <a:t>Stop of flow, change in flow rate, mixing of air bubbles, changes in pressure, increase in suction pressure, mixing of components, leaks and leak-in can occur. In addition, the differential pressure with the receiving part causes unintended flow.</a:t>
                      </a:r>
                      <a:endParaRPr lang="ja-JP" altLang="en-US" sz="1200" b="0" i="0" u="none" strike="noStrike" dirty="0">
                        <a:solidFill>
                          <a:srgbClr val="000000"/>
                        </a:solidFill>
                        <a:effectLst/>
                        <a:latin typeface="+mn-ea"/>
                        <a:ea typeface="+mn-ea"/>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553657">
                <a:tc>
                  <a:txBody>
                    <a:bodyPr/>
                    <a:lstStyle/>
                    <a:p>
                      <a:pPr marL="36000" algn="l" fontAlgn="ctr">
                        <a:lnSpc>
                          <a:spcPts val="1200"/>
                        </a:lnSpc>
                      </a:pPr>
                      <a:r>
                        <a:rPr lang="en-US" altLang="ja-JP" sz="1200" b="0" i="0" u="none" strike="noStrike" dirty="0" smtClean="0">
                          <a:solidFill>
                            <a:srgbClr val="000000"/>
                          </a:solidFill>
                          <a:effectLst/>
                          <a:latin typeface="+mn-ea"/>
                          <a:ea typeface="+mn-ea"/>
                        </a:rPr>
                        <a:t>Compressor</a:t>
                      </a:r>
                      <a:endParaRPr lang="ja-JP" altLang="en-US" sz="1200" b="0" i="0" u="none" strike="noStrike" dirty="0">
                        <a:solidFill>
                          <a:srgbClr val="000000"/>
                        </a:solidFill>
                        <a:effectLst/>
                        <a:latin typeface="+mn-ea"/>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36000" algn="l" fontAlgn="t">
                        <a:lnSpc>
                          <a:spcPts val="1200"/>
                        </a:lnSpc>
                      </a:pPr>
                      <a:r>
                        <a:rPr lang="en-US" altLang="ja-JP" sz="1200" b="0" i="0" u="none" strike="noStrike" dirty="0" smtClean="0">
                          <a:solidFill>
                            <a:srgbClr val="000000"/>
                          </a:solidFill>
                          <a:effectLst/>
                          <a:latin typeface="+mn-ea"/>
                          <a:ea typeface="+mn-ea"/>
                        </a:rPr>
                        <a:t>Compresses and increases the pressure of gas. Heat is generated during compression.</a:t>
                      </a:r>
                      <a:endParaRPr lang="ja-JP" altLang="en-US" sz="1200" b="0" i="0" u="none" strike="noStrike" dirty="0">
                        <a:solidFill>
                          <a:srgbClr val="000000"/>
                        </a:solidFill>
                        <a:effectLst/>
                        <a:latin typeface="+mn-ea"/>
                        <a:ea typeface="+mn-ea"/>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36000" algn="l" fontAlgn="t">
                        <a:lnSpc>
                          <a:spcPts val="1200"/>
                        </a:lnSpc>
                      </a:pPr>
                      <a:r>
                        <a:rPr lang="en-US" altLang="ja-JP" sz="1200" b="0" i="0" u="none" strike="noStrike" dirty="0" smtClean="0">
                          <a:solidFill>
                            <a:srgbClr val="000000"/>
                          </a:solidFill>
                          <a:effectLst/>
                          <a:latin typeface="+mn-ea"/>
                          <a:ea typeface="+mn-ea"/>
                        </a:rPr>
                        <a:t>Same as pump but especially prone to decrease in flow rate and pressure. Use of flammable vapor sometimes leads to ignition.</a:t>
                      </a:r>
                      <a:r>
                        <a:rPr lang="ja-JP" altLang="en-US" sz="1200" b="0" i="0" u="none" strike="noStrike" dirty="0" smtClean="0">
                          <a:solidFill>
                            <a:srgbClr val="000000"/>
                          </a:solidFill>
                          <a:effectLst/>
                          <a:latin typeface="+mn-ea"/>
                          <a:ea typeface="+mn-ea"/>
                        </a:rPr>
                        <a:t> </a:t>
                      </a:r>
                      <a:endParaRPr lang="ja-JP" altLang="en-US" sz="1200" b="0" i="0" u="none" strike="noStrike" dirty="0">
                        <a:solidFill>
                          <a:srgbClr val="000000"/>
                        </a:solidFill>
                        <a:effectLst/>
                        <a:latin typeface="+mn-ea"/>
                        <a:ea typeface="+mn-ea"/>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34628">
                <a:tc>
                  <a:txBody>
                    <a:bodyPr/>
                    <a:lstStyle/>
                    <a:p>
                      <a:pPr marL="36000" algn="l" fontAlgn="ctr">
                        <a:lnSpc>
                          <a:spcPts val="1200"/>
                        </a:lnSpc>
                      </a:pPr>
                      <a:r>
                        <a:rPr lang="en-US" altLang="ja-JP" sz="1200" b="0" i="0" u="none" strike="noStrike" dirty="0" smtClean="0">
                          <a:solidFill>
                            <a:srgbClr val="000000"/>
                          </a:solidFill>
                          <a:effectLst/>
                          <a:latin typeface="+mn-ea"/>
                          <a:ea typeface="+mn-ea"/>
                        </a:rPr>
                        <a:t>Agitator (mixer)</a:t>
                      </a:r>
                      <a:endParaRPr lang="ja-JP" altLang="en-US" sz="1200" b="0" i="0" u="none" strike="noStrike" dirty="0">
                        <a:solidFill>
                          <a:srgbClr val="000000"/>
                        </a:solidFill>
                        <a:effectLst/>
                        <a:latin typeface="+mn-ea"/>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36000" algn="l" fontAlgn="t">
                        <a:lnSpc>
                          <a:spcPts val="1200"/>
                        </a:lnSpc>
                      </a:pPr>
                      <a:r>
                        <a:rPr lang="en-US" altLang="ja-JP" sz="1200" b="0" i="0" u="none" strike="noStrike" dirty="0" smtClean="0">
                          <a:solidFill>
                            <a:srgbClr val="000000"/>
                          </a:solidFill>
                          <a:effectLst/>
                          <a:latin typeface="+mn-ea"/>
                          <a:ea typeface="+mn-ea"/>
                        </a:rPr>
                        <a:t>Used to mix liquid with other liquid or dissolve solids in liquid. There are also mixers for separation prevention. Operation outside the design range leads directly to troubles.</a:t>
                      </a:r>
                      <a:endParaRPr lang="ja-JP" altLang="en-US" sz="1200" b="0" i="0" u="none" strike="noStrike" dirty="0">
                        <a:solidFill>
                          <a:srgbClr val="000000"/>
                        </a:solidFill>
                        <a:effectLst/>
                        <a:latin typeface="+mn-ea"/>
                        <a:ea typeface="+mn-ea"/>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36000" algn="l" fontAlgn="t">
                        <a:lnSpc>
                          <a:spcPts val="1200"/>
                        </a:lnSpc>
                      </a:pPr>
                      <a:r>
                        <a:rPr lang="en-US" altLang="ja-JP" sz="1200" b="0" i="0" u="none" strike="noStrike" dirty="0" smtClean="0">
                          <a:solidFill>
                            <a:srgbClr val="000000"/>
                          </a:solidFill>
                          <a:effectLst/>
                          <a:latin typeface="+mn-ea"/>
                          <a:ea typeface="+mn-ea"/>
                        </a:rPr>
                        <a:t>here may be separation of mixed substances, uneven temperature/concentration, and mixing of components. Weakness is at the agitator shaft and its sealing part, which can have fatigue breaking, leaks and mixing.</a:t>
                      </a:r>
                      <a:r>
                        <a:rPr lang="ja-JP" altLang="en-US" sz="1200" b="0" i="0" u="none" strike="noStrike" dirty="0" smtClean="0">
                          <a:solidFill>
                            <a:srgbClr val="000000"/>
                          </a:solidFill>
                          <a:effectLst/>
                          <a:latin typeface="+mn-ea"/>
                          <a:ea typeface="+mn-ea"/>
                        </a:rPr>
                        <a:t> </a:t>
                      </a:r>
                      <a:endParaRPr lang="ja-JP" altLang="en-US" sz="1200" b="0" i="0" u="none" strike="noStrike" dirty="0">
                        <a:solidFill>
                          <a:srgbClr val="000000"/>
                        </a:solidFill>
                        <a:effectLst/>
                        <a:latin typeface="+mn-ea"/>
                        <a:ea typeface="+mn-ea"/>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444142">
                <a:tc>
                  <a:txBody>
                    <a:bodyPr/>
                    <a:lstStyle/>
                    <a:p>
                      <a:pPr marL="36000" algn="l" fontAlgn="ctr">
                        <a:lnSpc>
                          <a:spcPts val="1200"/>
                        </a:lnSpc>
                      </a:pPr>
                      <a:r>
                        <a:rPr lang="en-US" altLang="ja-JP" sz="1200" b="0" i="0" u="none" strike="noStrike" dirty="0" smtClean="0">
                          <a:solidFill>
                            <a:srgbClr val="000000"/>
                          </a:solidFill>
                          <a:effectLst/>
                          <a:latin typeface="+mn-ea"/>
                          <a:ea typeface="+mn-ea"/>
                        </a:rPr>
                        <a:t>Valves</a:t>
                      </a:r>
                      <a:endParaRPr lang="ja-JP" altLang="en-US" sz="1200" b="0" i="0" u="none" strike="noStrike" dirty="0">
                        <a:solidFill>
                          <a:srgbClr val="000000"/>
                        </a:solidFill>
                        <a:effectLst/>
                        <a:latin typeface="+mn-ea"/>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36000" algn="l" fontAlgn="t">
                        <a:lnSpc>
                          <a:spcPts val="1200"/>
                        </a:lnSpc>
                      </a:pPr>
                      <a:r>
                        <a:rPr lang="en-US" altLang="ja-JP" sz="1200" b="0" i="0" u="none" strike="noStrike" dirty="0" smtClean="0">
                          <a:solidFill>
                            <a:srgbClr val="000000"/>
                          </a:solidFill>
                          <a:effectLst/>
                          <a:latin typeface="+mn-ea"/>
                          <a:ea typeface="+mn-ea"/>
                        </a:rPr>
                        <a:t>There are on-off valves and regulating valves, manual types and power operation types. Some can be remote controlled.</a:t>
                      </a:r>
                      <a:endParaRPr lang="ja-JP" altLang="en-US" sz="1200" b="0" i="0" u="none" strike="noStrike" dirty="0">
                        <a:solidFill>
                          <a:srgbClr val="000000"/>
                        </a:solidFill>
                        <a:effectLst/>
                        <a:latin typeface="+mn-ea"/>
                        <a:ea typeface="+mn-ea"/>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36000" marR="0" lvl="0" indent="0" algn="l" defTabSz="457200" rtl="0" eaLnBrk="1" fontAlgn="t" latinLnBrk="0" hangingPunct="1">
                        <a:lnSpc>
                          <a:spcPts val="1200"/>
                        </a:lnSpc>
                        <a:spcBef>
                          <a:spcPts val="0"/>
                        </a:spcBef>
                        <a:spcAft>
                          <a:spcPts val="0"/>
                        </a:spcAft>
                        <a:buClrTx/>
                        <a:buSzTx/>
                        <a:buFontTx/>
                        <a:buNone/>
                        <a:tabLst/>
                        <a:defRPr/>
                      </a:pPr>
                      <a:r>
                        <a:rPr lang="en-US" altLang="ja-JP" sz="1100" b="0" i="0" u="none" strike="noStrike" dirty="0" smtClean="0">
                          <a:solidFill>
                            <a:srgbClr val="000000"/>
                          </a:solidFill>
                          <a:effectLst/>
                          <a:latin typeface="+mn-ea"/>
                          <a:ea typeface="+mn-ea"/>
                        </a:rPr>
                        <a:t>Failure to open/close, failure to fully close leading to leaks, failure to fully open leading to flow deficiency. In addition to the above, regulating valves may have defects such as unchangeable opening and opening not as indicated. These defects may cause changes in liquid/pressure level and temperature change if the valve is for heat medium.</a:t>
                      </a:r>
                      <a:endParaRPr lang="ja-JP" altLang="en-US" sz="1100" b="0" i="0" u="none" strike="noStrike" dirty="0">
                        <a:solidFill>
                          <a:srgbClr val="000000"/>
                        </a:solidFill>
                        <a:effectLst/>
                        <a:latin typeface="+mn-ea"/>
                        <a:ea typeface="+mn-ea"/>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34628">
                <a:tc>
                  <a:txBody>
                    <a:bodyPr/>
                    <a:lstStyle/>
                    <a:p>
                      <a:pPr marL="36000" algn="l" fontAlgn="ctr">
                        <a:lnSpc>
                          <a:spcPts val="1200"/>
                        </a:lnSpc>
                      </a:pPr>
                      <a:r>
                        <a:rPr lang="en-US" altLang="ja-JP" sz="1200" b="0" i="0" u="none" strike="noStrike" dirty="0" smtClean="0">
                          <a:solidFill>
                            <a:srgbClr val="000000"/>
                          </a:solidFill>
                          <a:effectLst/>
                          <a:latin typeface="+mn-ea"/>
                          <a:ea typeface="+mn-ea"/>
                        </a:rPr>
                        <a:t>Sensors and measuring equipment</a:t>
                      </a:r>
                      <a:endParaRPr lang="ja-JP" altLang="en-US" sz="1200" b="0" i="0" u="none" strike="noStrike" dirty="0">
                        <a:solidFill>
                          <a:srgbClr val="000000"/>
                        </a:solidFill>
                        <a:effectLst/>
                        <a:latin typeface="+mn-ea"/>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36000" algn="l" fontAlgn="t">
                        <a:lnSpc>
                          <a:spcPts val="1200"/>
                        </a:lnSpc>
                      </a:pPr>
                      <a:r>
                        <a:rPr lang="en-US" altLang="ja-JP" sz="1200" b="0" i="0" u="none" strike="noStrike" dirty="0" smtClean="0">
                          <a:solidFill>
                            <a:srgbClr val="000000"/>
                          </a:solidFill>
                          <a:effectLst/>
                          <a:latin typeface="+mn-ea"/>
                          <a:ea typeface="+mn-ea"/>
                        </a:rPr>
                        <a:t>Measure pressure, temperature, flow rate, etc. Some are for control and others are for monitoring.</a:t>
                      </a:r>
                      <a:endParaRPr lang="ja-JP" altLang="en-US" sz="1200" b="0" i="0" u="none" strike="noStrike" dirty="0">
                        <a:solidFill>
                          <a:srgbClr val="000000"/>
                        </a:solidFill>
                        <a:effectLst/>
                        <a:latin typeface="+mn-ea"/>
                        <a:ea typeface="+mn-ea"/>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36000" algn="l" fontAlgn="t">
                        <a:lnSpc>
                          <a:spcPts val="1200"/>
                        </a:lnSpc>
                      </a:pPr>
                      <a:r>
                        <a:rPr lang="en-US" altLang="ja-JP" sz="1100" b="0" i="0" u="none" strike="noStrike" dirty="0" smtClean="0">
                          <a:solidFill>
                            <a:srgbClr val="000000"/>
                          </a:solidFill>
                          <a:effectLst/>
                          <a:latin typeface="+mn-ea"/>
                          <a:ea typeface="+mn-ea"/>
                        </a:rPr>
                        <a:t>When the measured value is out of the assumed range, measured value may be understated or overstated. There may be time-lag in measured values, or signals cannot be read. Measured values are unstable with variations. You need to think about loss of signals due to external factors and defects of display devices (understatement, overstatement, deviations, no display)</a:t>
                      </a:r>
                      <a:endParaRPr lang="ja-JP" altLang="en-US" sz="1100" b="0" i="0" u="none" strike="noStrike" dirty="0">
                        <a:solidFill>
                          <a:srgbClr val="000000"/>
                        </a:solidFill>
                        <a:effectLst/>
                        <a:latin typeface="+mn-ea"/>
                        <a:ea typeface="+mn-ea"/>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34628">
                <a:tc>
                  <a:txBody>
                    <a:bodyPr/>
                    <a:lstStyle/>
                    <a:p>
                      <a:pPr marL="36000" algn="just" fontAlgn="ctr">
                        <a:lnSpc>
                          <a:spcPts val="1200"/>
                        </a:lnSpc>
                      </a:pPr>
                      <a:r>
                        <a:rPr lang="en-US" altLang="ja-JP" sz="1200" b="0" i="0" u="none" strike="noStrike" dirty="0" smtClean="0">
                          <a:solidFill>
                            <a:srgbClr val="000000"/>
                          </a:solidFill>
                          <a:effectLst/>
                          <a:latin typeface="+mn-ea"/>
                          <a:ea typeface="+mn-ea"/>
                        </a:rPr>
                        <a:t>Control systems</a:t>
                      </a:r>
                      <a:endParaRPr lang="ja-JP" altLang="en-US" sz="1200" b="0" i="0" u="none" strike="noStrike" dirty="0">
                        <a:solidFill>
                          <a:srgbClr val="000000"/>
                        </a:solidFill>
                        <a:effectLst/>
                        <a:latin typeface="+mn-ea"/>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36000" algn="l" fontAlgn="t">
                        <a:lnSpc>
                          <a:spcPts val="1200"/>
                        </a:lnSpc>
                      </a:pPr>
                      <a:r>
                        <a:rPr lang="en-US" altLang="ja-JP" sz="1200" b="0" i="0" u="none" strike="noStrike" dirty="0" smtClean="0">
                          <a:solidFill>
                            <a:srgbClr val="000000"/>
                          </a:solidFill>
                          <a:effectLst/>
                          <a:latin typeface="+mn-ea"/>
                          <a:ea typeface="+mn-ea"/>
                        </a:rPr>
                        <a:t>Require power source for action. Measures such as multiplexing are possible. Operation may be continued without noticing abnormality.</a:t>
                      </a:r>
                      <a:endParaRPr lang="ja-JP" altLang="en-US" sz="1200" b="0" i="0" u="none" strike="noStrike" dirty="0">
                        <a:solidFill>
                          <a:srgbClr val="000000"/>
                        </a:solidFill>
                        <a:effectLst/>
                        <a:latin typeface="+mn-ea"/>
                        <a:ea typeface="+mn-ea"/>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36000" algn="l" fontAlgn="t">
                        <a:lnSpc>
                          <a:spcPts val="1200"/>
                        </a:lnSpc>
                      </a:pPr>
                      <a:r>
                        <a:rPr lang="en-US" altLang="ja-JP" sz="1200" b="0" i="0" u="none" strike="noStrike" dirty="0" smtClean="0">
                          <a:solidFill>
                            <a:srgbClr val="000000"/>
                          </a:solidFill>
                          <a:effectLst/>
                          <a:latin typeface="+mn-ea"/>
                          <a:ea typeface="+mn-ea"/>
                        </a:rPr>
                        <a:t>Any defects are possible in the controlled machines including behavior not as indicated and “inoperative.” An abnormal condition is likely to cause another abnormal condition.  Sometimes it is dangerous to stop the system.</a:t>
                      </a:r>
                      <a:endParaRPr lang="ja-JP" altLang="en-US" sz="1200" b="0" i="0" u="none" strike="noStrike" dirty="0">
                        <a:solidFill>
                          <a:srgbClr val="000000"/>
                        </a:solidFill>
                        <a:effectLst/>
                        <a:latin typeface="+mn-ea"/>
                        <a:ea typeface="+mn-ea"/>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34628">
                <a:tc>
                  <a:txBody>
                    <a:bodyPr/>
                    <a:lstStyle/>
                    <a:p>
                      <a:pPr marL="36000" algn="just" fontAlgn="ctr">
                        <a:lnSpc>
                          <a:spcPts val="1200"/>
                        </a:lnSpc>
                      </a:pPr>
                      <a:r>
                        <a:rPr lang="en-US" altLang="ja-JP" sz="1200" b="0" i="0" u="none" strike="noStrike" dirty="0" smtClean="0">
                          <a:solidFill>
                            <a:srgbClr val="000000"/>
                          </a:solidFill>
                          <a:effectLst/>
                          <a:latin typeface="+mn-ea"/>
                          <a:ea typeface="+mn-ea"/>
                        </a:rPr>
                        <a:t>Vents</a:t>
                      </a:r>
                      <a:endParaRPr lang="ja-JP" altLang="en-US" sz="1200" b="0" i="0" u="none" strike="noStrike" dirty="0">
                        <a:solidFill>
                          <a:srgbClr val="000000"/>
                        </a:solidFill>
                        <a:effectLst/>
                        <a:latin typeface="+mn-ea"/>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36000" algn="l" fontAlgn="t">
                        <a:lnSpc>
                          <a:spcPts val="1200"/>
                        </a:lnSpc>
                      </a:pPr>
                      <a:r>
                        <a:rPr lang="en-US" altLang="ja-JP" sz="1200" b="0" i="0" u="none" strike="noStrike" dirty="0" smtClean="0">
                          <a:solidFill>
                            <a:srgbClr val="000000"/>
                          </a:solidFill>
                          <a:effectLst/>
                          <a:latin typeface="+mn-ea"/>
                          <a:ea typeface="+mn-ea"/>
                        </a:rPr>
                        <a:t>Maintain balance of internal and external pressure of a vessel, etc.</a:t>
                      </a:r>
                      <a:endParaRPr lang="ja-JP" altLang="en-US" sz="1200" b="0" i="0" u="none" strike="noStrike" dirty="0">
                        <a:solidFill>
                          <a:srgbClr val="000000"/>
                        </a:solidFill>
                        <a:effectLst/>
                        <a:latin typeface="+mn-ea"/>
                        <a:ea typeface="+mn-ea"/>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36000" algn="l" fontAlgn="t">
                        <a:lnSpc>
                          <a:spcPts val="1200"/>
                        </a:lnSpc>
                      </a:pPr>
                      <a:r>
                        <a:rPr lang="en-US" altLang="ja-JP" sz="1200" b="0" i="0" u="none" strike="noStrike" dirty="0" smtClean="0">
                          <a:solidFill>
                            <a:srgbClr val="000000"/>
                          </a:solidFill>
                          <a:effectLst/>
                          <a:latin typeface="+mn-ea"/>
                          <a:ea typeface="+mn-ea"/>
                        </a:rPr>
                        <a:t>Require attention to troubles similar to those of piping, ducts and pressure relief /safety valves</a:t>
                      </a:r>
                      <a:endParaRPr lang="ja-JP" altLang="en-US" sz="1200" b="0" i="0" u="none" strike="noStrike" dirty="0">
                        <a:solidFill>
                          <a:srgbClr val="000000"/>
                        </a:solidFill>
                        <a:effectLst/>
                        <a:latin typeface="+mn-ea"/>
                        <a:ea typeface="+mn-ea"/>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6" name="テキスト ボックス 5"/>
          <p:cNvSpPr txBox="1"/>
          <p:nvPr/>
        </p:nvSpPr>
        <p:spPr>
          <a:xfrm>
            <a:off x="8201353" y="50062"/>
            <a:ext cx="877163" cy="369332"/>
          </a:xfrm>
          <a:prstGeom prst="rect">
            <a:avLst/>
          </a:prstGeom>
          <a:solidFill>
            <a:schemeClr val="accent2">
              <a:lumMod val="20000"/>
              <a:lumOff val="80000"/>
            </a:schemeClr>
          </a:solidFill>
          <a:ln w="19050">
            <a:solidFill>
              <a:schemeClr val="tx1"/>
            </a:solidFill>
          </a:ln>
        </p:spPr>
        <p:txBody>
          <a:bodyPr wrap="none" rtlCol="0">
            <a:spAutoFit/>
          </a:bodyPr>
          <a:lstStyle/>
          <a:p>
            <a:r>
              <a:rPr kumimoji="1" lang="en-US" altLang="ja-JP" dirty="0" smtClean="0">
                <a:hlinkClick r:id="" action="ppaction://hlinkshowjump?jump=lastslideviewed"/>
              </a:rPr>
              <a:t>Return</a:t>
            </a:r>
            <a:endParaRPr kumimoji="1" lang="ja-JP" altLang="en-US" dirty="0"/>
          </a:p>
        </p:txBody>
      </p:sp>
    </p:spTree>
    <p:extLst>
      <p:ext uri="{BB962C8B-B14F-4D97-AF65-F5344CB8AC3E}">
        <p14:creationId xmlns:p14="http://schemas.microsoft.com/office/powerpoint/2010/main" val="283045911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コンテンツ プレースホルダー 3"/>
          <p:cNvPicPr>
            <a:picLocks noGrp="1"/>
          </p:cNvPicPr>
          <p:nvPr>
            <p:ph idx="1"/>
          </p:nvPr>
        </p:nvPicPr>
        <p:blipFill>
          <a:blip r:embed="rId3">
            <a:extLst>
              <a:ext uri="{28A0092B-C50C-407E-A947-70E740481C1C}">
                <a14:useLocalDpi xmlns:a14="http://schemas.microsoft.com/office/drawing/2010/main" val="0"/>
              </a:ext>
            </a:extLst>
          </a:blip>
          <a:stretch>
            <a:fillRect/>
          </a:stretch>
        </p:blipFill>
        <p:spPr bwMode="auto">
          <a:xfrm>
            <a:off x="1298747" y="1430697"/>
            <a:ext cx="6427146" cy="5199610"/>
          </a:xfrm>
          <a:prstGeom prst="rect">
            <a:avLst/>
          </a:prstGeom>
          <a:noFill/>
          <a:ln>
            <a:noFill/>
          </a:ln>
        </p:spPr>
      </p:pic>
      <p:sp>
        <p:nvSpPr>
          <p:cNvPr id="5" name="テキスト ボックス 4"/>
          <p:cNvSpPr txBox="1"/>
          <p:nvPr/>
        </p:nvSpPr>
        <p:spPr>
          <a:xfrm>
            <a:off x="5589037" y="618224"/>
            <a:ext cx="2760692" cy="646331"/>
          </a:xfrm>
          <a:prstGeom prst="rect">
            <a:avLst/>
          </a:prstGeom>
          <a:noFill/>
        </p:spPr>
        <p:txBody>
          <a:bodyPr wrap="none" rtlCol="0">
            <a:spAutoFit/>
          </a:bodyPr>
          <a:lstStyle/>
          <a:p>
            <a:r>
              <a:rPr kumimoji="1" lang="en-US" altLang="ja-JP" sz="3600" dirty="0" smtClean="0"/>
              <a:t>3.Clearning</a:t>
            </a:r>
            <a:endParaRPr kumimoji="1" lang="ja-JP" altLang="en-US" sz="3600" dirty="0"/>
          </a:p>
        </p:txBody>
      </p:sp>
      <p:sp>
        <p:nvSpPr>
          <p:cNvPr id="7" name="左矢印吹き出し 6"/>
          <p:cNvSpPr/>
          <p:nvPr/>
        </p:nvSpPr>
        <p:spPr>
          <a:xfrm>
            <a:off x="4708809" y="3810453"/>
            <a:ext cx="3470987" cy="914400"/>
          </a:xfrm>
          <a:prstGeom prst="leftArrowCallout">
            <a:avLst>
              <a:gd name="adj1" fmla="val 25000"/>
              <a:gd name="adj2" fmla="val 25000"/>
              <a:gd name="adj3" fmla="val 25000"/>
              <a:gd name="adj4" fmla="val 85407"/>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smtClean="0">
                <a:solidFill>
                  <a:schemeClr val="tx1"/>
                </a:solidFill>
                <a:latin typeface="Arial" panose="020B0604020202020204" pitchFamily="34" charset="0"/>
                <a:cs typeface="Arial" panose="020B0604020202020204" pitchFamily="34" charset="0"/>
              </a:rPr>
              <a:t>①</a:t>
            </a:r>
            <a:r>
              <a:rPr kumimoji="1" lang="en-US" altLang="ja-JP" sz="2400" dirty="0" smtClean="0">
                <a:solidFill>
                  <a:schemeClr val="tx1"/>
                </a:solidFill>
                <a:latin typeface="Arial" panose="020B0604020202020204" pitchFamily="34" charset="0"/>
                <a:cs typeface="Arial" panose="020B0604020202020204" pitchFamily="34" charset="0"/>
              </a:rPr>
              <a:t>Gas scrubbing</a:t>
            </a:r>
            <a:endParaRPr kumimoji="1" lang="ja-JP" altLang="en-US" sz="2400" dirty="0" smtClean="0">
              <a:solidFill>
                <a:schemeClr val="tx1"/>
              </a:solidFill>
              <a:latin typeface="Arial" panose="020B0604020202020204" pitchFamily="34" charset="0"/>
              <a:cs typeface="Arial" panose="020B0604020202020204" pitchFamily="34" charset="0"/>
            </a:endParaRPr>
          </a:p>
          <a:p>
            <a:pPr algn="ctr"/>
            <a:r>
              <a:rPr kumimoji="1" lang="ja-JP" altLang="en-US" sz="2400" dirty="0" smtClean="0">
                <a:solidFill>
                  <a:schemeClr val="tx1"/>
                </a:solidFill>
                <a:latin typeface="Arial" panose="020B0604020202020204" pitchFamily="34" charset="0"/>
                <a:cs typeface="Arial" panose="020B0604020202020204" pitchFamily="34" charset="0"/>
              </a:rPr>
              <a:t>（</a:t>
            </a:r>
            <a:r>
              <a:rPr kumimoji="1" lang="en-US" altLang="ja-JP" sz="2400" dirty="0" smtClean="0">
                <a:solidFill>
                  <a:schemeClr val="tx1"/>
                </a:solidFill>
                <a:latin typeface="Arial" panose="020B0604020202020204" pitchFamily="34" charset="0"/>
                <a:cs typeface="Arial" panose="020B0604020202020204" pitchFamily="34" charset="0"/>
              </a:rPr>
              <a:t>N</a:t>
            </a:r>
            <a:r>
              <a:rPr kumimoji="1" lang="en-US" altLang="ja-JP" dirty="0" smtClean="0">
                <a:solidFill>
                  <a:schemeClr val="tx1"/>
                </a:solidFill>
                <a:latin typeface="Arial" panose="020B0604020202020204" pitchFamily="34" charset="0"/>
                <a:cs typeface="Arial" panose="020B0604020202020204" pitchFamily="34" charset="0"/>
              </a:rPr>
              <a:t>2</a:t>
            </a:r>
            <a:r>
              <a:rPr kumimoji="1" lang="ja-JP" altLang="en-US" sz="2400" dirty="0" smtClean="0">
                <a:solidFill>
                  <a:schemeClr val="tx1"/>
                </a:solidFill>
                <a:latin typeface="Arial" panose="020B0604020202020204" pitchFamily="34" charset="0"/>
                <a:cs typeface="Arial" panose="020B0604020202020204" pitchFamily="34" charset="0"/>
              </a:rPr>
              <a:t>→</a:t>
            </a:r>
            <a:r>
              <a:rPr kumimoji="1" lang="en-US" altLang="ja-JP" sz="2400" dirty="0" smtClean="0">
                <a:solidFill>
                  <a:schemeClr val="tx1"/>
                </a:solidFill>
                <a:latin typeface="Arial" panose="020B0604020202020204" pitchFamily="34" charset="0"/>
                <a:cs typeface="Arial" panose="020B0604020202020204" pitchFamily="34" charset="0"/>
              </a:rPr>
              <a:t>Air</a:t>
            </a:r>
            <a:r>
              <a:rPr kumimoji="1" lang="ja-JP" altLang="en-US" sz="2400" dirty="0" smtClean="0">
                <a:solidFill>
                  <a:schemeClr val="tx1"/>
                </a:solidFill>
                <a:latin typeface="Arial" panose="020B0604020202020204" pitchFamily="34" charset="0"/>
                <a:cs typeface="Arial" panose="020B0604020202020204" pitchFamily="34" charset="0"/>
              </a:rPr>
              <a:t>）</a:t>
            </a:r>
            <a:endParaRPr kumimoji="1" lang="ja-JP" altLang="en-US" sz="2400" dirty="0">
              <a:solidFill>
                <a:schemeClr val="tx1"/>
              </a:solidFill>
              <a:latin typeface="Arial" panose="020B0604020202020204" pitchFamily="34" charset="0"/>
              <a:cs typeface="Arial" panose="020B0604020202020204" pitchFamily="34" charset="0"/>
            </a:endParaRPr>
          </a:p>
        </p:txBody>
      </p:sp>
      <p:sp>
        <p:nvSpPr>
          <p:cNvPr id="10" name="テキスト ボックス 9"/>
          <p:cNvSpPr txBox="1"/>
          <p:nvPr/>
        </p:nvSpPr>
        <p:spPr>
          <a:xfrm>
            <a:off x="5239800" y="3081051"/>
            <a:ext cx="1697901" cy="369332"/>
          </a:xfrm>
          <a:prstGeom prst="rect">
            <a:avLst/>
          </a:prstGeom>
          <a:solidFill>
            <a:srgbClr val="FFFF00"/>
          </a:solidFill>
          <a:ln w="19050">
            <a:solidFill>
              <a:schemeClr val="tx1"/>
            </a:solidFill>
          </a:ln>
        </p:spPr>
        <p:txBody>
          <a:bodyPr wrap="none" rtlCol="0">
            <a:spAutoFit/>
          </a:bodyPr>
          <a:lstStyle/>
          <a:p>
            <a:r>
              <a:rPr kumimoji="1" lang="en-US" altLang="ja-JP" dirty="0" smtClean="0">
                <a:latin typeface="Arial" panose="020B0604020202020204" pitchFamily="34" charset="0"/>
                <a:cs typeface="Arial" panose="020B0604020202020204" pitchFamily="34" charset="0"/>
              </a:rPr>
              <a:t>Open manhole</a:t>
            </a:r>
            <a:endParaRPr kumimoji="1" lang="ja-JP" altLang="en-US" dirty="0">
              <a:latin typeface="Arial" panose="020B0604020202020204" pitchFamily="34" charset="0"/>
              <a:cs typeface="Arial" panose="020B0604020202020204" pitchFamily="34" charset="0"/>
            </a:endParaRPr>
          </a:p>
        </p:txBody>
      </p:sp>
      <p:sp>
        <p:nvSpPr>
          <p:cNvPr id="11" name="右矢印 10"/>
          <p:cNvSpPr/>
          <p:nvPr/>
        </p:nvSpPr>
        <p:spPr>
          <a:xfrm>
            <a:off x="2085653" y="3138985"/>
            <a:ext cx="1985230" cy="620500"/>
          </a:xfrm>
          <a:prstGeom prst="rightArrow">
            <a:avLst/>
          </a:prstGeom>
          <a:solidFill>
            <a:schemeClr val="bg1">
              <a:lumMod val="85000"/>
            </a:schemeClr>
          </a:solid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r>
              <a:rPr kumimoji="1" lang="ja-JP" altLang="en-US" dirty="0" smtClean="0"/>
              <a:t>Ｎ</a:t>
            </a:r>
            <a:r>
              <a:rPr kumimoji="1" lang="en-US" altLang="ja-JP" sz="1050" dirty="0" smtClean="0"/>
              <a:t>2, </a:t>
            </a:r>
            <a:r>
              <a:rPr kumimoji="1" lang="ja-JP" altLang="en-US" dirty="0" smtClean="0"/>
              <a:t>Ａｉｒ</a:t>
            </a:r>
            <a:endParaRPr kumimoji="1" lang="ja-JP" altLang="en-US" sz="2000" dirty="0"/>
          </a:p>
        </p:txBody>
      </p:sp>
      <p:sp>
        <p:nvSpPr>
          <p:cNvPr id="12" name="右矢印 11"/>
          <p:cNvSpPr/>
          <p:nvPr/>
        </p:nvSpPr>
        <p:spPr>
          <a:xfrm>
            <a:off x="4880212" y="4997148"/>
            <a:ext cx="1444388" cy="616179"/>
          </a:xfrm>
          <a:prstGeom prst="rightArrow">
            <a:avLst/>
          </a:prstGeom>
          <a:solidFill>
            <a:schemeClr val="bg1">
              <a:lumMod val="85000"/>
            </a:schemeClr>
          </a:solid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r>
              <a:rPr lang="en-US" altLang="ja-JP" dirty="0" smtClean="0">
                <a:latin typeface="Arial" panose="020B0604020202020204" pitchFamily="34" charset="0"/>
                <a:cs typeface="Arial" panose="020B0604020202020204" pitchFamily="34" charset="0"/>
              </a:rPr>
              <a:t>Exhaust</a:t>
            </a:r>
            <a:endParaRPr kumimoji="1" lang="ja-JP" altLang="en-US" dirty="0">
              <a:latin typeface="Arial" panose="020B0604020202020204" pitchFamily="34" charset="0"/>
              <a:cs typeface="Arial" panose="020B0604020202020204" pitchFamily="34" charset="0"/>
            </a:endParaRPr>
          </a:p>
        </p:txBody>
      </p:sp>
      <p:sp>
        <p:nvSpPr>
          <p:cNvPr id="13" name="右矢印 12"/>
          <p:cNvSpPr/>
          <p:nvPr/>
        </p:nvSpPr>
        <p:spPr>
          <a:xfrm>
            <a:off x="4868237" y="5369490"/>
            <a:ext cx="1456363" cy="616179"/>
          </a:xfrm>
          <a:prstGeom prst="rightArrow">
            <a:avLst/>
          </a:prstGeom>
          <a:solidFill>
            <a:schemeClr val="bg1">
              <a:lumMod val="85000"/>
            </a:schemeClr>
          </a:solid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r>
              <a:rPr kumimoji="1" lang="en-US" altLang="ja-JP" dirty="0" smtClean="0">
                <a:latin typeface="Arial" panose="020B0604020202020204" pitchFamily="34" charset="0"/>
                <a:cs typeface="Arial" panose="020B0604020202020204" pitchFamily="34" charset="0"/>
              </a:rPr>
              <a:t>Drainage</a:t>
            </a:r>
            <a:endParaRPr kumimoji="1" lang="ja-JP" altLang="en-US" dirty="0">
              <a:latin typeface="Arial" panose="020B0604020202020204" pitchFamily="34" charset="0"/>
              <a:cs typeface="Arial" panose="020B0604020202020204" pitchFamily="34" charset="0"/>
            </a:endParaRPr>
          </a:p>
        </p:txBody>
      </p:sp>
      <p:sp>
        <p:nvSpPr>
          <p:cNvPr id="14" name="右矢印 13"/>
          <p:cNvSpPr/>
          <p:nvPr/>
        </p:nvSpPr>
        <p:spPr>
          <a:xfrm>
            <a:off x="2085653" y="3276382"/>
            <a:ext cx="1985230" cy="620500"/>
          </a:xfrm>
          <a:prstGeom prst="rightArrow">
            <a:avLst/>
          </a:prstGeom>
          <a:solidFill>
            <a:schemeClr val="bg1">
              <a:lumMod val="85000"/>
            </a:schemeClr>
          </a:solid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r>
              <a:rPr kumimoji="1" lang="ja-JP" altLang="en-US" dirty="0" smtClean="0"/>
              <a:t>Ａｉｒ</a:t>
            </a:r>
            <a:endParaRPr kumimoji="1" lang="ja-JP" altLang="en-US" sz="2000" dirty="0"/>
          </a:p>
        </p:txBody>
      </p:sp>
      <p:sp>
        <p:nvSpPr>
          <p:cNvPr id="15" name="右矢印 14"/>
          <p:cNvSpPr/>
          <p:nvPr/>
        </p:nvSpPr>
        <p:spPr>
          <a:xfrm>
            <a:off x="4868237" y="4997148"/>
            <a:ext cx="1456363" cy="616179"/>
          </a:xfrm>
          <a:prstGeom prst="rightArrow">
            <a:avLst/>
          </a:prstGeom>
          <a:solidFill>
            <a:schemeClr val="bg1">
              <a:lumMod val="85000"/>
            </a:schemeClr>
          </a:solid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r>
              <a:rPr kumimoji="1" lang="en-US" altLang="ja-JP" dirty="0" smtClean="0">
                <a:latin typeface="Arial" panose="020B0604020202020204" pitchFamily="34" charset="0"/>
                <a:cs typeface="Arial" panose="020B0604020202020204" pitchFamily="34" charset="0"/>
              </a:rPr>
              <a:t>Exhaust</a:t>
            </a:r>
            <a:endParaRPr kumimoji="1" lang="ja-JP" altLang="en-US" dirty="0">
              <a:latin typeface="Arial" panose="020B0604020202020204" pitchFamily="34" charset="0"/>
              <a:cs typeface="Arial" panose="020B0604020202020204" pitchFamily="34" charset="0"/>
            </a:endParaRPr>
          </a:p>
        </p:txBody>
      </p:sp>
      <p:sp>
        <p:nvSpPr>
          <p:cNvPr id="16" name="左矢印吹き出し 15"/>
          <p:cNvSpPr/>
          <p:nvPr/>
        </p:nvSpPr>
        <p:spPr>
          <a:xfrm>
            <a:off x="4708808" y="3808824"/>
            <a:ext cx="3470987" cy="914400"/>
          </a:xfrm>
          <a:prstGeom prst="leftArrowCallout">
            <a:avLst>
              <a:gd name="adj1" fmla="val 25000"/>
              <a:gd name="adj2" fmla="val 25000"/>
              <a:gd name="adj3" fmla="val 25000"/>
              <a:gd name="adj4" fmla="val 85407"/>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smtClean="0">
                <a:solidFill>
                  <a:schemeClr val="tx1"/>
                </a:solidFill>
                <a:latin typeface="Arial" panose="020B0604020202020204" pitchFamily="34" charset="0"/>
                <a:cs typeface="Arial" panose="020B0604020202020204" pitchFamily="34" charset="0"/>
              </a:rPr>
              <a:t>②</a:t>
            </a:r>
            <a:r>
              <a:rPr kumimoji="1" lang="en-US" altLang="ja-JP" sz="2400" dirty="0" smtClean="0">
                <a:solidFill>
                  <a:schemeClr val="tx1"/>
                </a:solidFill>
                <a:latin typeface="Arial" panose="020B0604020202020204" pitchFamily="34" charset="0"/>
                <a:cs typeface="Arial" panose="020B0604020202020204" pitchFamily="34" charset="0"/>
              </a:rPr>
              <a:t>Water washing using flexible hose</a:t>
            </a:r>
            <a:endParaRPr kumimoji="1" lang="ja-JP" altLang="en-US" sz="2400" dirty="0">
              <a:solidFill>
                <a:schemeClr val="tx1"/>
              </a:solidFill>
              <a:latin typeface="Arial" panose="020B0604020202020204" pitchFamily="34" charset="0"/>
              <a:cs typeface="Arial" panose="020B0604020202020204" pitchFamily="34" charset="0"/>
            </a:endParaRPr>
          </a:p>
        </p:txBody>
      </p:sp>
      <p:sp>
        <p:nvSpPr>
          <p:cNvPr id="8" name="左矢印吹き出し 7"/>
          <p:cNvSpPr/>
          <p:nvPr/>
        </p:nvSpPr>
        <p:spPr>
          <a:xfrm>
            <a:off x="4708811" y="3805243"/>
            <a:ext cx="3470987" cy="914400"/>
          </a:xfrm>
          <a:prstGeom prst="leftArrowCallout">
            <a:avLst>
              <a:gd name="adj1" fmla="val 25000"/>
              <a:gd name="adj2" fmla="val 25000"/>
              <a:gd name="adj3" fmla="val 25000"/>
              <a:gd name="adj4" fmla="val 85407"/>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smtClean="0">
                <a:solidFill>
                  <a:schemeClr val="tx1"/>
                </a:solidFill>
                <a:latin typeface="Arial" panose="020B0604020202020204" pitchFamily="34" charset="0"/>
                <a:cs typeface="Arial" panose="020B0604020202020204" pitchFamily="34" charset="0"/>
              </a:rPr>
              <a:t>③</a:t>
            </a:r>
            <a:r>
              <a:rPr kumimoji="1" lang="en-US" altLang="ja-JP" sz="2400" dirty="0" smtClean="0">
                <a:solidFill>
                  <a:schemeClr val="tx1"/>
                </a:solidFill>
                <a:latin typeface="Arial" panose="020B0604020202020204" pitchFamily="34" charset="0"/>
                <a:cs typeface="Arial" panose="020B0604020202020204" pitchFamily="34" charset="0"/>
              </a:rPr>
              <a:t>Drying by air</a:t>
            </a:r>
            <a:endParaRPr kumimoji="1" lang="ja-JP" altLang="en-US" sz="2400" dirty="0">
              <a:solidFill>
                <a:schemeClr val="tx1"/>
              </a:solidFill>
              <a:latin typeface="Arial" panose="020B0604020202020204" pitchFamily="34" charset="0"/>
              <a:cs typeface="Arial" panose="020B0604020202020204" pitchFamily="34" charset="0"/>
            </a:endParaRPr>
          </a:p>
        </p:txBody>
      </p:sp>
      <p:sp>
        <p:nvSpPr>
          <p:cNvPr id="17" name="タイトル 1"/>
          <p:cNvSpPr txBox="1">
            <a:spLocks/>
          </p:cNvSpPr>
          <p:nvPr/>
        </p:nvSpPr>
        <p:spPr>
          <a:xfrm>
            <a:off x="1282845" y="48056"/>
            <a:ext cx="6443048" cy="511109"/>
          </a:xfrm>
          <a:prstGeom prst="rect">
            <a:avLst/>
          </a:prstGeom>
        </p:spPr>
        <p:txBody>
          <a:bodyPr vert="horz" lIns="91440" tIns="45720" rIns="91440" bIns="45720" rtlCol="0" anchor="t">
            <a:noAutofit/>
          </a:bodyPr>
          <a:lstStyle>
            <a:lvl1pPr algn="l" defTabSz="457200" rtl="0" eaLnBrk="1" latinLnBrk="0" hangingPunct="1">
              <a:spcBef>
                <a:spcPct val="0"/>
              </a:spcBef>
              <a:buNone/>
              <a:defRPr kumimoji="1" sz="3600" kern="1200">
                <a:solidFill>
                  <a:schemeClr val="tx1">
                    <a:lumMod val="85000"/>
                    <a:lumOff val="15000"/>
                  </a:schemeClr>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pPr algn="ctr"/>
            <a:r>
              <a:rPr lang="en-US" altLang="ja-JP" smtClean="0"/>
              <a:t>【Summary of the Process】</a:t>
            </a:r>
            <a:endParaRPr lang="ja-JP" altLang="en-US" dirty="0"/>
          </a:p>
        </p:txBody>
      </p:sp>
      <p:grpSp>
        <p:nvGrpSpPr>
          <p:cNvPr id="19" name="グループ化 18"/>
          <p:cNvGrpSpPr/>
          <p:nvPr/>
        </p:nvGrpSpPr>
        <p:grpSpPr>
          <a:xfrm>
            <a:off x="4577750" y="3733607"/>
            <a:ext cx="2452778" cy="342181"/>
            <a:chOff x="4577750" y="3733607"/>
            <a:chExt cx="2452778" cy="342181"/>
          </a:xfrm>
        </p:grpSpPr>
        <p:cxnSp>
          <p:nvCxnSpPr>
            <p:cNvPr id="3" name="直線コネクタ 2"/>
            <p:cNvCxnSpPr/>
            <p:nvPr/>
          </p:nvCxnSpPr>
          <p:spPr>
            <a:xfrm flipH="1">
              <a:off x="4787660" y="3733607"/>
              <a:ext cx="2242868" cy="0"/>
            </a:xfrm>
            <a:prstGeom prst="line">
              <a:avLst/>
            </a:prstGeom>
            <a:ln w="10160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18" name="直線コネクタ 17"/>
            <p:cNvCxnSpPr/>
            <p:nvPr/>
          </p:nvCxnSpPr>
          <p:spPr>
            <a:xfrm flipH="1">
              <a:off x="4577750" y="3733607"/>
              <a:ext cx="209910" cy="342181"/>
            </a:xfrm>
            <a:prstGeom prst="line">
              <a:avLst/>
            </a:prstGeom>
            <a:ln w="101600">
              <a:solidFill>
                <a:srgbClr val="0070C0"/>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1229790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1+#ppt_w/2"/>
                                          </p:val>
                                        </p:tav>
                                        <p:tav tm="100000">
                                          <p:val>
                                            <p:strVal val="#ppt_x"/>
                                          </p:val>
                                        </p:tav>
                                      </p:tavLst>
                                    </p:anim>
                                    <p:anim calcmode="lin" valueType="num">
                                      <p:cBhvr additive="base">
                                        <p:cTn id="8" dur="500" fill="hold"/>
                                        <p:tgtEl>
                                          <p:spTgt spid="5"/>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additive="base">
                                        <p:cTn id="13" dur="500" fill="hold"/>
                                        <p:tgtEl>
                                          <p:spTgt spid="7"/>
                                        </p:tgtEl>
                                        <p:attrNameLst>
                                          <p:attrName>ppt_x</p:attrName>
                                        </p:attrNameLst>
                                      </p:cBhvr>
                                      <p:tavLst>
                                        <p:tav tm="0">
                                          <p:val>
                                            <p:strVal val="1+#ppt_w/2"/>
                                          </p:val>
                                        </p:tav>
                                        <p:tav tm="100000">
                                          <p:val>
                                            <p:strVal val="#ppt_x"/>
                                          </p:val>
                                        </p:tav>
                                      </p:tavLst>
                                    </p:anim>
                                    <p:anim calcmode="lin" valueType="num">
                                      <p:cBhvr additive="base">
                                        <p:cTn id="14" dur="500" fill="hold"/>
                                        <p:tgtEl>
                                          <p:spTgt spid="7"/>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2" presetClass="entr" presetSubtype="8" repeatCount="3000"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animEffect transition="in" filter="wipe(left)">
                                      <p:cBhvr>
                                        <p:cTn id="19" dur="1000"/>
                                        <p:tgtEl>
                                          <p:spTgt spid="11"/>
                                        </p:tgtEl>
                                      </p:cBhvr>
                                    </p:animEffect>
                                  </p:childTnLst>
                                </p:cTn>
                              </p:par>
                              <p:par>
                                <p:cTn id="20" presetID="22" presetClass="entr" presetSubtype="8" repeatCount="3000" fill="hold" grpId="0" nodeType="withEffect">
                                  <p:stCondLst>
                                    <p:cond delay="0"/>
                                  </p:stCondLst>
                                  <p:childTnLst>
                                    <p:set>
                                      <p:cBhvr>
                                        <p:cTn id="21" dur="1" fill="hold">
                                          <p:stCondLst>
                                            <p:cond delay="0"/>
                                          </p:stCondLst>
                                        </p:cTn>
                                        <p:tgtEl>
                                          <p:spTgt spid="12"/>
                                        </p:tgtEl>
                                        <p:attrNameLst>
                                          <p:attrName>style.visibility</p:attrName>
                                        </p:attrNameLst>
                                      </p:cBhvr>
                                      <p:to>
                                        <p:strVal val="visible"/>
                                      </p:to>
                                    </p:set>
                                    <p:animEffect transition="in" filter="wipe(left)">
                                      <p:cBhvr>
                                        <p:cTn id="22" dur="1000"/>
                                        <p:tgtEl>
                                          <p:spTgt spid="12"/>
                                        </p:tgtEl>
                                      </p:cBhvr>
                                    </p:animEffect>
                                  </p:childTnLst>
                                </p:cTn>
                              </p:par>
                            </p:childTnLst>
                          </p:cTn>
                        </p:par>
                        <p:par>
                          <p:cTn id="23" fill="hold">
                            <p:stCondLst>
                              <p:cond delay="3000"/>
                            </p:stCondLst>
                            <p:childTnLst>
                              <p:par>
                                <p:cTn id="24" presetID="10" presetClass="exit" presetSubtype="0" fill="hold" grpId="1" nodeType="afterEffect">
                                  <p:stCondLst>
                                    <p:cond delay="0"/>
                                  </p:stCondLst>
                                  <p:childTnLst>
                                    <p:animEffect transition="out" filter="fade">
                                      <p:cBhvr>
                                        <p:cTn id="25" dur="500"/>
                                        <p:tgtEl>
                                          <p:spTgt spid="11"/>
                                        </p:tgtEl>
                                      </p:cBhvr>
                                    </p:animEffect>
                                    <p:set>
                                      <p:cBhvr>
                                        <p:cTn id="26" dur="1" fill="hold">
                                          <p:stCondLst>
                                            <p:cond delay="499"/>
                                          </p:stCondLst>
                                        </p:cTn>
                                        <p:tgtEl>
                                          <p:spTgt spid="11"/>
                                        </p:tgtEl>
                                        <p:attrNameLst>
                                          <p:attrName>style.visibility</p:attrName>
                                        </p:attrNameLst>
                                      </p:cBhvr>
                                      <p:to>
                                        <p:strVal val="hidden"/>
                                      </p:to>
                                    </p:set>
                                  </p:childTnLst>
                                </p:cTn>
                              </p:par>
                              <p:par>
                                <p:cTn id="27" presetID="10" presetClass="exit" presetSubtype="0" fill="hold" grpId="1" nodeType="withEffect">
                                  <p:stCondLst>
                                    <p:cond delay="0"/>
                                  </p:stCondLst>
                                  <p:childTnLst>
                                    <p:animEffect transition="out" filter="fade">
                                      <p:cBhvr>
                                        <p:cTn id="28" dur="500"/>
                                        <p:tgtEl>
                                          <p:spTgt spid="12"/>
                                        </p:tgtEl>
                                      </p:cBhvr>
                                    </p:animEffect>
                                    <p:set>
                                      <p:cBhvr>
                                        <p:cTn id="29" dur="1" fill="hold">
                                          <p:stCondLst>
                                            <p:cond delay="499"/>
                                          </p:stCondLst>
                                        </p:cTn>
                                        <p:tgtEl>
                                          <p:spTgt spid="12"/>
                                        </p:tgtEl>
                                        <p:attrNameLst>
                                          <p:attrName>style.visibility</p:attrName>
                                        </p:attrNameLst>
                                      </p:cBhvr>
                                      <p:to>
                                        <p:strVal val="hidden"/>
                                      </p:to>
                                    </p:set>
                                  </p:childTnLst>
                                </p:cTn>
                              </p:par>
                            </p:childTnLst>
                          </p:cTn>
                        </p:par>
                      </p:childTnLst>
                    </p:cTn>
                  </p:par>
                  <p:par>
                    <p:cTn id="30" fill="hold">
                      <p:stCondLst>
                        <p:cond delay="indefinite"/>
                      </p:stCondLst>
                      <p:childTnLst>
                        <p:par>
                          <p:cTn id="31" fill="hold">
                            <p:stCondLst>
                              <p:cond delay="0"/>
                            </p:stCondLst>
                            <p:childTnLst>
                              <p:par>
                                <p:cTn id="32" presetID="2" presetClass="entr" presetSubtype="2" fill="hold" grpId="0" nodeType="clickEffect">
                                  <p:stCondLst>
                                    <p:cond delay="0"/>
                                  </p:stCondLst>
                                  <p:childTnLst>
                                    <p:set>
                                      <p:cBhvr>
                                        <p:cTn id="33" dur="1" fill="hold">
                                          <p:stCondLst>
                                            <p:cond delay="0"/>
                                          </p:stCondLst>
                                        </p:cTn>
                                        <p:tgtEl>
                                          <p:spTgt spid="16"/>
                                        </p:tgtEl>
                                        <p:attrNameLst>
                                          <p:attrName>style.visibility</p:attrName>
                                        </p:attrNameLst>
                                      </p:cBhvr>
                                      <p:to>
                                        <p:strVal val="visible"/>
                                      </p:to>
                                    </p:set>
                                    <p:anim calcmode="lin" valueType="num">
                                      <p:cBhvr additive="base">
                                        <p:cTn id="34" dur="500" fill="hold"/>
                                        <p:tgtEl>
                                          <p:spTgt spid="16"/>
                                        </p:tgtEl>
                                        <p:attrNameLst>
                                          <p:attrName>ppt_x</p:attrName>
                                        </p:attrNameLst>
                                      </p:cBhvr>
                                      <p:tavLst>
                                        <p:tav tm="0">
                                          <p:val>
                                            <p:strVal val="1+#ppt_w/2"/>
                                          </p:val>
                                        </p:tav>
                                        <p:tav tm="100000">
                                          <p:val>
                                            <p:strVal val="#ppt_x"/>
                                          </p:val>
                                        </p:tav>
                                      </p:tavLst>
                                    </p:anim>
                                    <p:anim calcmode="lin" valueType="num">
                                      <p:cBhvr additive="base">
                                        <p:cTn id="35" dur="500" fill="hold"/>
                                        <p:tgtEl>
                                          <p:spTgt spid="16"/>
                                        </p:tgtEl>
                                        <p:attrNameLst>
                                          <p:attrName>ppt_y</p:attrName>
                                        </p:attrNameLst>
                                      </p:cBhvr>
                                      <p:tavLst>
                                        <p:tav tm="0">
                                          <p:val>
                                            <p:strVal val="#ppt_y"/>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grpId="0" nodeType="clickEffect">
                                  <p:stCondLst>
                                    <p:cond delay="0"/>
                                  </p:stCondLst>
                                  <p:childTnLst>
                                    <p:set>
                                      <p:cBhvr>
                                        <p:cTn id="39" dur="1" fill="hold">
                                          <p:stCondLst>
                                            <p:cond delay="0"/>
                                          </p:stCondLst>
                                        </p:cTn>
                                        <p:tgtEl>
                                          <p:spTgt spid="10"/>
                                        </p:tgtEl>
                                        <p:attrNameLst>
                                          <p:attrName>style.visibility</p:attrName>
                                        </p:attrNameLst>
                                      </p:cBhvr>
                                      <p:to>
                                        <p:strVal val="visible"/>
                                      </p:to>
                                    </p:set>
                                    <p:animEffect transition="in" filter="fade">
                                      <p:cBhvr>
                                        <p:cTn id="40" dur="500"/>
                                        <p:tgtEl>
                                          <p:spTgt spid="10"/>
                                        </p:tgtEl>
                                      </p:cBhvr>
                                    </p:animEffect>
                                  </p:childTnLst>
                                </p:cTn>
                              </p:par>
                            </p:childTnLst>
                          </p:cTn>
                        </p:par>
                        <p:par>
                          <p:cTn id="41" fill="hold">
                            <p:stCondLst>
                              <p:cond delay="500"/>
                            </p:stCondLst>
                            <p:childTnLst>
                              <p:par>
                                <p:cTn id="42" presetID="22" presetClass="entr" presetSubtype="2" repeatCount="3000" fill="hold" nodeType="afterEffect">
                                  <p:stCondLst>
                                    <p:cond delay="0"/>
                                  </p:stCondLst>
                                  <p:childTnLst>
                                    <p:set>
                                      <p:cBhvr>
                                        <p:cTn id="43" dur="1" fill="hold">
                                          <p:stCondLst>
                                            <p:cond delay="0"/>
                                          </p:stCondLst>
                                        </p:cTn>
                                        <p:tgtEl>
                                          <p:spTgt spid="19"/>
                                        </p:tgtEl>
                                        <p:attrNameLst>
                                          <p:attrName>style.visibility</p:attrName>
                                        </p:attrNameLst>
                                      </p:cBhvr>
                                      <p:to>
                                        <p:strVal val="visible"/>
                                      </p:to>
                                    </p:set>
                                    <p:animEffect transition="in" filter="wipe(right)">
                                      <p:cBhvr>
                                        <p:cTn id="44" dur="1000"/>
                                        <p:tgtEl>
                                          <p:spTgt spid="19"/>
                                        </p:tgtEl>
                                      </p:cBhvr>
                                    </p:animEffect>
                                  </p:childTnLst>
                                </p:cTn>
                              </p:par>
                              <p:par>
                                <p:cTn id="45" presetID="22" presetClass="entr" presetSubtype="8" repeatCount="3000" fill="hold" grpId="0" nodeType="withEffect">
                                  <p:stCondLst>
                                    <p:cond delay="0"/>
                                  </p:stCondLst>
                                  <p:childTnLst>
                                    <p:set>
                                      <p:cBhvr>
                                        <p:cTn id="46" dur="1" fill="hold">
                                          <p:stCondLst>
                                            <p:cond delay="0"/>
                                          </p:stCondLst>
                                        </p:cTn>
                                        <p:tgtEl>
                                          <p:spTgt spid="13"/>
                                        </p:tgtEl>
                                        <p:attrNameLst>
                                          <p:attrName>style.visibility</p:attrName>
                                        </p:attrNameLst>
                                      </p:cBhvr>
                                      <p:to>
                                        <p:strVal val="visible"/>
                                      </p:to>
                                    </p:set>
                                    <p:animEffect transition="in" filter="wipe(left)">
                                      <p:cBhvr>
                                        <p:cTn id="47" dur="1000"/>
                                        <p:tgtEl>
                                          <p:spTgt spid="13"/>
                                        </p:tgtEl>
                                      </p:cBhvr>
                                    </p:animEffect>
                                  </p:childTnLst>
                                </p:cTn>
                              </p:par>
                            </p:childTnLst>
                          </p:cTn>
                        </p:par>
                        <p:par>
                          <p:cTn id="48" fill="hold">
                            <p:stCondLst>
                              <p:cond delay="3500"/>
                            </p:stCondLst>
                            <p:childTnLst>
                              <p:par>
                                <p:cTn id="49" presetID="10" presetClass="exit" presetSubtype="0" fill="hold" grpId="1" nodeType="afterEffect">
                                  <p:stCondLst>
                                    <p:cond delay="0"/>
                                  </p:stCondLst>
                                  <p:childTnLst>
                                    <p:animEffect transition="out" filter="fade">
                                      <p:cBhvr>
                                        <p:cTn id="50" dur="500"/>
                                        <p:tgtEl>
                                          <p:spTgt spid="13"/>
                                        </p:tgtEl>
                                      </p:cBhvr>
                                    </p:animEffect>
                                    <p:set>
                                      <p:cBhvr>
                                        <p:cTn id="51" dur="1" fill="hold">
                                          <p:stCondLst>
                                            <p:cond delay="499"/>
                                          </p:stCondLst>
                                        </p:cTn>
                                        <p:tgtEl>
                                          <p:spTgt spid="13"/>
                                        </p:tgtEl>
                                        <p:attrNameLst>
                                          <p:attrName>style.visibility</p:attrName>
                                        </p:attrNameLst>
                                      </p:cBhvr>
                                      <p:to>
                                        <p:strVal val="hidden"/>
                                      </p:to>
                                    </p:set>
                                  </p:childTnLst>
                                </p:cTn>
                              </p:par>
                              <p:par>
                                <p:cTn id="52" presetID="10" presetClass="exit" presetSubtype="0" fill="hold" nodeType="withEffect">
                                  <p:stCondLst>
                                    <p:cond delay="0"/>
                                  </p:stCondLst>
                                  <p:childTnLst>
                                    <p:animEffect transition="out" filter="fade">
                                      <p:cBhvr>
                                        <p:cTn id="53" dur="500"/>
                                        <p:tgtEl>
                                          <p:spTgt spid="19"/>
                                        </p:tgtEl>
                                      </p:cBhvr>
                                    </p:animEffect>
                                    <p:set>
                                      <p:cBhvr>
                                        <p:cTn id="54" dur="1" fill="hold">
                                          <p:stCondLst>
                                            <p:cond delay="499"/>
                                          </p:stCondLst>
                                        </p:cTn>
                                        <p:tgtEl>
                                          <p:spTgt spid="19"/>
                                        </p:tgtEl>
                                        <p:attrNameLst>
                                          <p:attrName>style.visibility</p:attrName>
                                        </p:attrNameLst>
                                      </p:cBhvr>
                                      <p:to>
                                        <p:strVal val="hidden"/>
                                      </p:to>
                                    </p:set>
                                  </p:childTnLst>
                                </p:cTn>
                              </p:par>
                            </p:childTnLst>
                          </p:cTn>
                        </p:par>
                      </p:childTnLst>
                    </p:cTn>
                  </p:par>
                  <p:par>
                    <p:cTn id="55" fill="hold">
                      <p:stCondLst>
                        <p:cond delay="indefinite"/>
                      </p:stCondLst>
                      <p:childTnLst>
                        <p:par>
                          <p:cTn id="56" fill="hold">
                            <p:stCondLst>
                              <p:cond delay="0"/>
                            </p:stCondLst>
                            <p:childTnLst>
                              <p:par>
                                <p:cTn id="57" presetID="10" presetClass="exit" presetSubtype="0" fill="hold" grpId="1" nodeType="clickEffect">
                                  <p:stCondLst>
                                    <p:cond delay="0"/>
                                  </p:stCondLst>
                                  <p:childTnLst>
                                    <p:animEffect transition="out" filter="fade">
                                      <p:cBhvr>
                                        <p:cTn id="58" dur="500"/>
                                        <p:tgtEl>
                                          <p:spTgt spid="10"/>
                                        </p:tgtEl>
                                      </p:cBhvr>
                                    </p:animEffect>
                                    <p:set>
                                      <p:cBhvr>
                                        <p:cTn id="59" dur="1" fill="hold">
                                          <p:stCondLst>
                                            <p:cond delay="499"/>
                                          </p:stCondLst>
                                        </p:cTn>
                                        <p:tgtEl>
                                          <p:spTgt spid="10"/>
                                        </p:tgtEl>
                                        <p:attrNameLst>
                                          <p:attrName>style.visibility</p:attrName>
                                        </p:attrNameLst>
                                      </p:cBhvr>
                                      <p:to>
                                        <p:strVal val="hidden"/>
                                      </p:to>
                                    </p:set>
                                  </p:childTnLst>
                                </p:cTn>
                              </p:par>
                            </p:childTnLst>
                          </p:cTn>
                        </p:par>
                        <p:par>
                          <p:cTn id="60" fill="hold">
                            <p:stCondLst>
                              <p:cond delay="500"/>
                            </p:stCondLst>
                            <p:childTnLst>
                              <p:par>
                                <p:cTn id="61" presetID="2" presetClass="entr" presetSubtype="2" fill="hold" grpId="0" nodeType="afterEffect">
                                  <p:stCondLst>
                                    <p:cond delay="0"/>
                                  </p:stCondLst>
                                  <p:childTnLst>
                                    <p:set>
                                      <p:cBhvr>
                                        <p:cTn id="62" dur="1" fill="hold">
                                          <p:stCondLst>
                                            <p:cond delay="0"/>
                                          </p:stCondLst>
                                        </p:cTn>
                                        <p:tgtEl>
                                          <p:spTgt spid="8"/>
                                        </p:tgtEl>
                                        <p:attrNameLst>
                                          <p:attrName>style.visibility</p:attrName>
                                        </p:attrNameLst>
                                      </p:cBhvr>
                                      <p:to>
                                        <p:strVal val="visible"/>
                                      </p:to>
                                    </p:set>
                                    <p:anim calcmode="lin" valueType="num">
                                      <p:cBhvr additive="base">
                                        <p:cTn id="63" dur="500" fill="hold"/>
                                        <p:tgtEl>
                                          <p:spTgt spid="8"/>
                                        </p:tgtEl>
                                        <p:attrNameLst>
                                          <p:attrName>ppt_x</p:attrName>
                                        </p:attrNameLst>
                                      </p:cBhvr>
                                      <p:tavLst>
                                        <p:tav tm="0">
                                          <p:val>
                                            <p:strVal val="1+#ppt_w/2"/>
                                          </p:val>
                                        </p:tav>
                                        <p:tav tm="100000">
                                          <p:val>
                                            <p:strVal val="#ppt_x"/>
                                          </p:val>
                                        </p:tav>
                                      </p:tavLst>
                                    </p:anim>
                                    <p:anim calcmode="lin" valueType="num">
                                      <p:cBhvr additive="base">
                                        <p:cTn id="64" dur="500" fill="hold"/>
                                        <p:tgtEl>
                                          <p:spTgt spid="8"/>
                                        </p:tgtEl>
                                        <p:attrNameLst>
                                          <p:attrName>ppt_y</p:attrName>
                                        </p:attrNameLst>
                                      </p:cBhvr>
                                      <p:tavLst>
                                        <p:tav tm="0">
                                          <p:val>
                                            <p:strVal val="#ppt_y"/>
                                          </p:val>
                                        </p:tav>
                                        <p:tav tm="100000">
                                          <p:val>
                                            <p:strVal val="#ppt_y"/>
                                          </p:val>
                                        </p:tav>
                                      </p:tavLst>
                                    </p:anim>
                                  </p:childTnLst>
                                </p:cTn>
                              </p:par>
                            </p:childTnLst>
                          </p:cTn>
                        </p:par>
                      </p:childTnLst>
                    </p:cTn>
                  </p:par>
                  <p:par>
                    <p:cTn id="65" fill="hold">
                      <p:stCondLst>
                        <p:cond delay="indefinite"/>
                      </p:stCondLst>
                      <p:childTnLst>
                        <p:par>
                          <p:cTn id="66" fill="hold">
                            <p:stCondLst>
                              <p:cond delay="0"/>
                            </p:stCondLst>
                            <p:childTnLst>
                              <p:par>
                                <p:cTn id="67" presetID="22" presetClass="entr" presetSubtype="8" repeatCount="3000" fill="hold" grpId="0" nodeType="clickEffect">
                                  <p:stCondLst>
                                    <p:cond delay="0"/>
                                  </p:stCondLst>
                                  <p:childTnLst>
                                    <p:set>
                                      <p:cBhvr>
                                        <p:cTn id="68" dur="1" fill="hold">
                                          <p:stCondLst>
                                            <p:cond delay="0"/>
                                          </p:stCondLst>
                                        </p:cTn>
                                        <p:tgtEl>
                                          <p:spTgt spid="14"/>
                                        </p:tgtEl>
                                        <p:attrNameLst>
                                          <p:attrName>style.visibility</p:attrName>
                                        </p:attrNameLst>
                                      </p:cBhvr>
                                      <p:to>
                                        <p:strVal val="visible"/>
                                      </p:to>
                                    </p:set>
                                    <p:animEffect transition="in" filter="wipe(left)">
                                      <p:cBhvr>
                                        <p:cTn id="69" dur="1000"/>
                                        <p:tgtEl>
                                          <p:spTgt spid="14"/>
                                        </p:tgtEl>
                                      </p:cBhvr>
                                    </p:animEffect>
                                  </p:childTnLst>
                                </p:cTn>
                              </p:par>
                              <p:par>
                                <p:cTn id="70" presetID="22" presetClass="entr" presetSubtype="8" repeatCount="3000" fill="hold" grpId="0" nodeType="withEffect">
                                  <p:stCondLst>
                                    <p:cond delay="0"/>
                                  </p:stCondLst>
                                  <p:childTnLst>
                                    <p:set>
                                      <p:cBhvr>
                                        <p:cTn id="71" dur="1" fill="hold">
                                          <p:stCondLst>
                                            <p:cond delay="0"/>
                                          </p:stCondLst>
                                        </p:cTn>
                                        <p:tgtEl>
                                          <p:spTgt spid="15"/>
                                        </p:tgtEl>
                                        <p:attrNameLst>
                                          <p:attrName>style.visibility</p:attrName>
                                        </p:attrNameLst>
                                      </p:cBhvr>
                                      <p:to>
                                        <p:strVal val="visible"/>
                                      </p:to>
                                    </p:set>
                                    <p:animEffect transition="in" filter="wipe(left)">
                                      <p:cBhvr>
                                        <p:cTn id="72" dur="1000"/>
                                        <p:tgtEl>
                                          <p:spTgt spid="15"/>
                                        </p:tgtEl>
                                      </p:cBhvr>
                                    </p:animEffect>
                                  </p:childTnLst>
                                </p:cTn>
                              </p:par>
                            </p:childTnLst>
                          </p:cTn>
                        </p:par>
                        <p:par>
                          <p:cTn id="73" fill="hold">
                            <p:stCondLst>
                              <p:cond delay="3000"/>
                            </p:stCondLst>
                            <p:childTnLst>
                              <p:par>
                                <p:cTn id="74" presetID="10" presetClass="exit" presetSubtype="0" fill="hold" grpId="1" nodeType="afterEffect">
                                  <p:stCondLst>
                                    <p:cond delay="0"/>
                                  </p:stCondLst>
                                  <p:childTnLst>
                                    <p:animEffect transition="out" filter="fade">
                                      <p:cBhvr>
                                        <p:cTn id="75" dur="500"/>
                                        <p:tgtEl>
                                          <p:spTgt spid="14"/>
                                        </p:tgtEl>
                                      </p:cBhvr>
                                    </p:animEffect>
                                    <p:set>
                                      <p:cBhvr>
                                        <p:cTn id="76" dur="1" fill="hold">
                                          <p:stCondLst>
                                            <p:cond delay="499"/>
                                          </p:stCondLst>
                                        </p:cTn>
                                        <p:tgtEl>
                                          <p:spTgt spid="14"/>
                                        </p:tgtEl>
                                        <p:attrNameLst>
                                          <p:attrName>style.visibility</p:attrName>
                                        </p:attrNameLst>
                                      </p:cBhvr>
                                      <p:to>
                                        <p:strVal val="hidden"/>
                                      </p:to>
                                    </p:set>
                                  </p:childTnLst>
                                </p:cTn>
                              </p:par>
                              <p:par>
                                <p:cTn id="77" presetID="10" presetClass="exit" presetSubtype="0" fill="hold" grpId="1" nodeType="withEffect">
                                  <p:stCondLst>
                                    <p:cond delay="0"/>
                                  </p:stCondLst>
                                  <p:childTnLst>
                                    <p:animEffect transition="out" filter="fade">
                                      <p:cBhvr>
                                        <p:cTn id="78" dur="500"/>
                                        <p:tgtEl>
                                          <p:spTgt spid="15"/>
                                        </p:tgtEl>
                                      </p:cBhvr>
                                    </p:animEffect>
                                    <p:set>
                                      <p:cBhvr>
                                        <p:cTn id="79" dur="1" fill="hold">
                                          <p:stCondLst>
                                            <p:cond delay="499"/>
                                          </p:stCondLst>
                                        </p:cTn>
                                        <p:tgtEl>
                                          <p:spTgt spid="1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animBg="1"/>
      <p:bldP spid="10" grpId="0" animBg="1"/>
      <p:bldP spid="10" grpId="1" animBg="1"/>
      <p:bldP spid="11" grpId="0" animBg="1"/>
      <p:bldP spid="11" grpId="1" uiExpand="1" animBg="1"/>
      <p:bldP spid="12" grpId="0" uiExpand="1" animBg="1"/>
      <p:bldP spid="12" grpId="1" animBg="1"/>
      <p:bldP spid="13" grpId="0" uiExpand="1" animBg="1"/>
      <p:bldP spid="13" grpId="1" animBg="1"/>
      <p:bldP spid="14" grpId="0" animBg="1"/>
      <p:bldP spid="14" grpId="1" animBg="1"/>
      <p:bldP spid="15" grpId="0" animBg="1"/>
      <p:bldP spid="15" grpId="1" animBg="1"/>
      <p:bldP spid="16" grpId="0" animBg="1"/>
      <p:bldP spid="8" grpId="0" animBg="1"/>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907494" y="254778"/>
            <a:ext cx="5351145" cy="868466"/>
          </a:xfrm>
        </p:spPr>
        <p:txBody>
          <a:bodyPr>
            <a:normAutofit fontScale="90000"/>
          </a:bodyPr>
          <a:lstStyle/>
          <a:p>
            <a:r>
              <a:rPr lang="en-US" altLang="ja-JP" sz="2400" dirty="0"/>
              <a:t>Table 6 Examples of defects related to equipment/devices</a:t>
            </a:r>
            <a:br>
              <a:rPr lang="en-US" altLang="ja-JP" sz="2400" dirty="0"/>
            </a:br>
            <a:r>
              <a:rPr lang="en-US" altLang="ja-JP" sz="2400" dirty="0" smtClean="0"/>
              <a:t>(</a:t>
            </a:r>
            <a:r>
              <a:rPr lang="en-US" altLang="ja-JP" sz="2400" dirty="0"/>
              <a:t>c) Loss of utility</a:t>
            </a:r>
            <a:endParaRPr kumimoji="1" lang="ja-JP" altLang="en-US" sz="2400" dirty="0"/>
          </a:p>
        </p:txBody>
      </p:sp>
      <p:graphicFrame>
        <p:nvGraphicFramePr>
          <p:cNvPr id="4" name="コンテンツ プレースホルダー 3"/>
          <p:cNvGraphicFramePr>
            <a:graphicFrameLocks noGrp="1"/>
          </p:cNvGraphicFramePr>
          <p:nvPr>
            <p:ph idx="1"/>
            <p:extLst>
              <p:ext uri="{D42A27DB-BD31-4B8C-83A1-F6EECF244321}">
                <p14:modId xmlns:p14="http://schemas.microsoft.com/office/powerpoint/2010/main" val="1280914686"/>
              </p:ext>
            </p:extLst>
          </p:nvPr>
        </p:nvGraphicFramePr>
        <p:xfrm>
          <a:off x="311084" y="1351174"/>
          <a:ext cx="8682087" cy="5052060"/>
        </p:xfrm>
        <a:graphic>
          <a:graphicData uri="http://schemas.openxmlformats.org/drawingml/2006/table">
            <a:tbl>
              <a:tblPr>
                <a:tableStyleId>{5C22544A-7EE6-4342-B048-85BDC9FD1C3A}</a:tableStyleId>
              </a:tblPr>
              <a:tblGrid>
                <a:gridCol w="820132"/>
                <a:gridCol w="2658359"/>
                <a:gridCol w="5203596"/>
              </a:tblGrid>
              <a:tr h="115599">
                <a:tc>
                  <a:txBody>
                    <a:bodyPr/>
                    <a:lstStyle/>
                    <a:p>
                      <a:pPr marL="36000" algn="ctr" fontAlgn="ctr"/>
                      <a:r>
                        <a:rPr lang="en-US" altLang="ja-JP" sz="1400" b="0" i="0" u="none" strike="noStrike" dirty="0" smtClean="0">
                          <a:solidFill>
                            <a:srgbClr val="000000"/>
                          </a:solidFill>
                          <a:effectLst/>
                          <a:latin typeface="+mn-ea"/>
                          <a:ea typeface="+mn-ea"/>
                        </a:rPr>
                        <a:t>Utility</a:t>
                      </a:r>
                      <a:endParaRPr lang="ja-JP" altLang="en-US" sz="1400" b="0" i="0" u="none" strike="noStrike" dirty="0">
                        <a:solidFill>
                          <a:srgbClr val="000000"/>
                        </a:solidFill>
                        <a:effectLst/>
                        <a:latin typeface="+mn-ea"/>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36000" algn="ctr" fontAlgn="ctr"/>
                      <a:r>
                        <a:rPr lang="en-US" altLang="ja-JP" sz="1400" b="0" i="0" u="none" strike="noStrike" dirty="0" smtClean="0">
                          <a:solidFill>
                            <a:srgbClr val="000000"/>
                          </a:solidFill>
                          <a:effectLst/>
                          <a:latin typeface="+mn-ea"/>
                          <a:ea typeface="+mn-ea"/>
                        </a:rPr>
                        <a:t>Description</a:t>
                      </a:r>
                      <a:endParaRPr lang="ja-JP" altLang="en-US" sz="1400" b="0" i="0" u="none" strike="noStrike" dirty="0">
                        <a:solidFill>
                          <a:srgbClr val="000000"/>
                        </a:solidFill>
                        <a:effectLst/>
                        <a:latin typeface="+mn-ea"/>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36000" algn="ctr" fontAlgn="ctr"/>
                      <a:r>
                        <a:rPr lang="en-US" altLang="ja-JP" sz="1400" b="0" i="0" u="none" strike="noStrike" dirty="0" smtClean="0">
                          <a:solidFill>
                            <a:srgbClr val="000000"/>
                          </a:solidFill>
                          <a:effectLst/>
                          <a:latin typeface="+mn-ea"/>
                          <a:ea typeface="+mn-ea"/>
                        </a:rPr>
                        <a:t>Examples of defects and process divergence that they cause</a:t>
                      </a:r>
                      <a:endParaRPr lang="ja-JP" altLang="en-US" sz="1400" b="0" i="0" u="none" strike="noStrike" dirty="0">
                        <a:solidFill>
                          <a:srgbClr val="000000"/>
                        </a:solidFill>
                        <a:effectLst/>
                        <a:latin typeface="+mn-ea"/>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444142">
                <a:tc>
                  <a:txBody>
                    <a:bodyPr/>
                    <a:lstStyle/>
                    <a:p>
                      <a:pPr marL="36000" algn="just" fontAlgn="ctr">
                        <a:lnSpc>
                          <a:spcPts val="1500"/>
                        </a:lnSpc>
                      </a:pPr>
                      <a:r>
                        <a:rPr lang="en-US" altLang="ja-JP" sz="1400" b="0" i="0" u="none" strike="noStrike" dirty="0" smtClean="0">
                          <a:solidFill>
                            <a:srgbClr val="000000"/>
                          </a:solidFill>
                          <a:effectLst/>
                          <a:latin typeface="+mn-ea"/>
                          <a:ea typeface="+mn-ea"/>
                        </a:rPr>
                        <a:t>Electricity</a:t>
                      </a:r>
                      <a:endParaRPr lang="ja-JP" altLang="en-US" sz="1400" b="0" i="0" u="none" strike="noStrike" dirty="0">
                        <a:solidFill>
                          <a:srgbClr val="000000"/>
                        </a:solidFill>
                        <a:effectLst/>
                        <a:latin typeface="+mn-ea"/>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36000" algn="just" fontAlgn="ctr">
                        <a:lnSpc>
                          <a:spcPts val="1500"/>
                        </a:lnSpc>
                      </a:pPr>
                      <a:r>
                        <a:rPr lang="en-US" altLang="ja-JP" sz="1400" b="0" i="0" u="none" strike="noStrike" dirty="0" smtClean="0">
                          <a:solidFill>
                            <a:srgbClr val="000000"/>
                          </a:solidFill>
                          <a:effectLst/>
                          <a:latin typeface="+mn-ea"/>
                          <a:ea typeface="+mn-ea"/>
                        </a:rPr>
                        <a:t>Wide range of use including control, power, lighting and heating</a:t>
                      </a:r>
                      <a:endParaRPr lang="ja-JP" altLang="en-US" sz="1400" b="0" i="0" u="none" strike="noStrike" dirty="0">
                        <a:solidFill>
                          <a:srgbClr val="000000"/>
                        </a:solidFill>
                        <a:effectLst/>
                        <a:latin typeface="+mn-ea"/>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36000" algn="just" fontAlgn="ctr">
                        <a:lnSpc>
                          <a:spcPts val="1500"/>
                        </a:lnSpc>
                      </a:pPr>
                      <a:r>
                        <a:rPr lang="en-US" altLang="ja-JP" sz="1400" b="0" i="0" u="none" strike="noStrike" dirty="0" smtClean="0">
                          <a:solidFill>
                            <a:srgbClr val="000000"/>
                          </a:solidFill>
                          <a:effectLst/>
                          <a:latin typeface="+mn-ea"/>
                          <a:ea typeface="+mn-ea"/>
                        </a:rPr>
                        <a:t>Just after a power outage, all electrical equipment including rotating equipment will stop or decrease functions. Use of back-up power source can avoid loss but hours of back-up are limited.</a:t>
                      </a:r>
                      <a:endParaRPr lang="ja-JP" altLang="en-US" sz="1400" b="0" i="0" u="none" strike="noStrike" dirty="0">
                        <a:solidFill>
                          <a:srgbClr val="000000"/>
                        </a:solidFill>
                        <a:effectLst/>
                        <a:latin typeface="+mn-ea"/>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663171">
                <a:tc>
                  <a:txBody>
                    <a:bodyPr/>
                    <a:lstStyle/>
                    <a:p>
                      <a:pPr marL="36000" algn="just" fontAlgn="ctr">
                        <a:lnSpc>
                          <a:spcPts val="1500"/>
                        </a:lnSpc>
                      </a:pPr>
                      <a:r>
                        <a:rPr lang="en-US" altLang="ja-JP" sz="1400" b="0" i="0" u="none" strike="noStrike" dirty="0" smtClean="0">
                          <a:solidFill>
                            <a:srgbClr val="000000"/>
                          </a:solidFill>
                          <a:effectLst/>
                          <a:latin typeface="+mn-ea"/>
                          <a:ea typeface="+mn-ea"/>
                        </a:rPr>
                        <a:t>Nitrogen</a:t>
                      </a:r>
                      <a:endParaRPr lang="ja-JP" altLang="en-US" sz="1400" b="0" i="0" u="none" strike="noStrike" dirty="0">
                        <a:solidFill>
                          <a:srgbClr val="000000"/>
                        </a:solidFill>
                        <a:effectLst/>
                        <a:latin typeface="+mn-ea"/>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36000" algn="just" fontAlgn="ctr">
                        <a:lnSpc>
                          <a:spcPts val="1500"/>
                        </a:lnSpc>
                      </a:pPr>
                      <a:r>
                        <a:rPr lang="en-US" altLang="ja-JP" sz="1400" b="0" i="0" u="none" strike="noStrike" dirty="0" smtClean="0">
                          <a:solidFill>
                            <a:srgbClr val="000000"/>
                          </a:solidFill>
                          <a:effectLst/>
                          <a:latin typeface="+mn-ea"/>
                          <a:ea typeface="+mn-ea"/>
                        </a:rPr>
                        <a:t>Used for inert gas atmosphere and regulation of oxygen concentration. Liquid nitrogen is sometimes used to keep very low temperature.</a:t>
                      </a:r>
                      <a:endParaRPr lang="ja-JP" altLang="en-US" sz="1400" b="0" i="0" u="none" strike="noStrike" dirty="0">
                        <a:solidFill>
                          <a:srgbClr val="000000"/>
                        </a:solidFill>
                        <a:effectLst/>
                        <a:latin typeface="+mn-ea"/>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36000" algn="just" fontAlgn="ctr">
                        <a:lnSpc>
                          <a:spcPts val="1500"/>
                        </a:lnSpc>
                      </a:pPr>
                      <a:r>
                        <a:rPr lang="en-US" altLang="ja-JP" sz="1400" b="0" i="0" u="none" strike="noStrike" dirty="0" smtClean="0">
                          <a:solidFill>
                            <a:srgbClr val="000000"/>
                          </a:solidFill>
                          <a:effectLst/>
                          <a:latin typeface="+mn-ea"/>
                          <a:ea typeface="+mn-ea"/>
                        </a:rPr>
                        <a:t>Immediate effect of supply stop is limited but the inert gas environment and the space with regulated oxygen concentration are disturbed. If liquid nitrogen is used to maintain very low temperature, the temperature is not maintained.</a:t>
                      </a:r>
                      <a:endParaRPr lang="ja-JP" altLang="en-US" sz="1400" b="0" i="0" u="none" strike="noStrike" dirty="0">
                        <a:solidFill>
                          <a:srgbClr val="000000"/>
                        </a:solidFill>
                        <a:effectLst/>
                        <a:latin typeface="+mn-ea"/>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553657">
                <a:tc>
                  <a:txBody>
                    <a:bodyPr/>
                    <a:lstStyle/>
                    <a:p>
                      <a:pPr marL="36000" algn="just" fontAlgn="ctr">
                        <a:lnSpc>
                          <a:spcPts val="1500"/>
                        </a:lnSpc>
                      </a:pPr>
                      <a:r>
                        <a:rPr lang="en-US" altLang="ja-JP" sz="1400" b="0" i="0" u="none" strike="noStrike" dirty="0" smtClean="0">
                          <a:solidFill>
                            <a:srgbClr val="000000"/>
                          </a:solidFill>
                          <a:effectLst/>
                          <a:latin typeface="+mn-ea"/>
                          <a:ea typeface="+mn-ea"/>
                        </a:rPr>
                        <a:t>Water</a:t>
                      </a:r>
                      <a:endParaRPr lang="ja-JP" altLang="en-US" sz="1400" b="0" i="0" u="none" strike="noStrike" dirty="0">
                        <a:solidFill>
                          <a:srgbClr val="000000"/>
                        </a:solidFill>
                        <a:effectLst/>
                        <a:latin typeface="+mn-ea"/>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36000" algn="just" fontAlgn="ctr">
                        <a:lnSpc>
                          <a:spcPts val="1500"/>
                        </a:lnSpc>
                      </a:pPr>
                      <a:r>
                        <a:rPr lang="en-US" altLang="ja-JP" sz="1400" b="0" i="0" u="none" strike="noStrike" dirty="0" smtClean="0">
                          <a:solidFill>
                            <a:srgbClr val="000000"/>
                          </a:solidFill>
                          <a:effectLst/>
                          <a:latin typeface="+mn-ea"/>
                          <a:ea typeface="+mn-ea"/>
                        </a:rPr>
                        <a:t>There is cold water, water at room temperature and warm water based on the temperature. Water is sometimes used as power source.</a:t>
                      </a:r>
                      <a:endParaRPr lang="ja-JP" altLang="en-US" sz="1400" b="0" i="0" u="none" strike="noStrike" dirty="0">
                        <a:solidFill>
                          <a:srgbClr val="000000"/>
                        </a:solidFill>
                        <a:effectLst/>
                        <a:latin typeface="+mn-ea"/>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36000" algn="just" fontAlgn="ctr">
                        <a:lnSpc>
                          <a:spcPts val="1500"/>
                        </a:lnSpc>
                      </a:pPr>
                      <a:r>
                        <a:rPr lang="en-US" altLang="ja-JP" sz="1400" b="0" i="0" u="none" strike="noStrike" dirty="0" smtClean="0">
                          <a:solidFill>
                            <a:srgbClr val="000000"/>
                          </a:solidFill>
                          <a:effectLst/>
                          <a:latin typeface="+mn-ea"/>
                          <a:ea typeface="+mn-ea"/>
                        </a:rPr>
                        <a:t>Divergence from the target temperature in the case where water is used for heating or cooling. In the case where water is used for dilution, there may be divergence from the designed concentration of the substance. When water is used as power source, supply stop may cause nonfunctioning or malfunctioning of the equipment.</a:t>
                      </a:r>
                      <a:endParaRPr lang="ja-JP" altLang="en-US" sz="1400" b="0" i="0" u="none" strike="noStrike" dirty="0">
                        <a:solidFill>
                          <a:srgbClr val="000000"/>
                        </a:solidFill>
                        <a:effectLst/>
                        <a:latin typeface="+mn-ea"/>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34628">
                <a:tc>
                  <a:txBody>
                    <a:bodyPr/>
                    <a:lstStyle/>
                    <a:p>
                      <a:pPr marL="36000" algn="just" fontAlgn="ctr">
                        <a:lnSpc>
                          <a:spcPts val="1500"/>
                        </a:lnSpc>
                      </a:pPr>
                      <a:r>
                        <a:rPr lang="en-US" altLang="ja-JP" sz="1400" b="0" i="0" u="none" strike="noStrike" dirty="0" smtClean="0">
                          <a:solidFill>
                            <a:srgbClr val="000000"/>
                          </a:solidFill>
                          <a:effectLst/>
                          <a:latin typeface="+mn-ea"/>
                          <a:ea typeface="+mn-ea"/>
                        </a:rPr>
                        <a:t>Cooling /heat media</a:t>
                      </a:r>
                      <a:endParaRPr lang="ja-JP" altLang="en-US" sz="1400" b="0" i="0" u="none" strike="noStrike" dirty="0">
                        <a:solidFill>
                          <a:srgbClr val="000000"/>
                        </a:solidFill>
                        <a:effectLst/>
                        <a:latin typeface="+mn-ea"/>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36000" algn="just" fontAlgn="ctr">
                        <a:lnSpc>
                          <a:spcPts val="1500"/>
                        </a:lnSpc>
                      </a:pPr>
                      <a:r>
                        <a:rPr lang="en-US" altLang="ja-JP" sz="1400" b="0" i="0" u="none" strike="noStrike" dirty="0" smtClean="0">
                          <a:solidFill>
                            <a:srgbClr val="000000"/>
                          </a:solidFill>
                          <a:effectLst/>
                          <a:latin typeface="+mn-ea"/>
                          <a:ea typeface="+mn-ea"/>
                        </a:rPr>
                        <a:t>Media for heat transfer. Used for heat pump.</a:t>
                      </a:r>
                      <a:endParaRPr lang="ja-JP" altLang="en-US" sz="1400" b="0" i="0" u="none" strike="noStrike" dirty="0">
                        <a:solidFill>
                          <a:srgbClr val="000000"/>
                        </a:solidFill>
                        <a:effectLst/>
                        <a:latin typeface="+mn-ea"/>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36000" algn="just" fontAlgn="ctr">
                        <a:lnSpc>
                          <a:spcPts val="1500"/>
                        </a:lnSpc>
                      </a:pPr>
                      <a:r>
                        <a:rPr lang="en-US" altLang="ja-JP" sz="1400" b="0" i="0" u="none" strike="noStrike" dirty="0" smtClean="0">
                          <a:solidFill>
                            <a:srgbClr val="000000"/>
                          </a:solidFill>
                          <a:effectLst/>
                          <a:latin typeface="+mn-ea"/>
                          <a:ea typeface="+mn-ea"/>
                        </a:rPr>
                        <a:t>Divergence from the target temperature for cooling or heating at the supply destination.</a:t>
                      </a:r>
                      <a:endParaRPr lang="ja-JP" altLang="en-US" sz="1400" b="0" i="0" u="none" strike="noStrike" dirty="0">
                        <a:solidFill>
                          <a:srgbClr val="000000"/>
                        </a:solidFill>
                        <a:effectLst/>
                        <a:latin typeface="+mn-ea"/>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444142">
                <a:tc>
                  <a:txBody>
                    <a:bodyPr/>
                    <a:lstStyle/>
                    <a:p>
                      <a:pPr marL="36000" algn="just" fontAlgn="ctr">
                        <a:lnSpc>
                          <a:spcPts val="1500"/>
                        </a:lnSpc>
                      </a:pPr>
                      <a:r>
                        <a:rPr lang="en-US" altLang="ja-JP" sz="1400" b="0" i="0" u="none" strike="noStrike" dirty="0" smtClean="0">
                          <a:solidFill>
                            <a:srgbClr val="000000"/>
                          </a:solidFill>
                          <a:effectLst/>
                          <a:latin typeface="+mn-ea"/>
                          <a:ea typeface="+mn-ea"/>
                        </a:rPr>
                        <a:t>Air</a:t>
                      </a:r>
                      <a:endParaRPr lang="ja-JP" altLang="en-US" sz="1400" b="0" i="0" u="none" strike="noStrike" dirty="0">
                        <a:solidFill>
                          <a:srgbClr val="000000"/>
                        </a:solidFill>
                        <a:effectLst/>
                        <a:latin typeface="+mn-ea"/>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36000" algn="just" fontAlgn="ctr">
                        <a:lnSpc>
                          <a:spcPts val="1500"/>
                        </a:lnSpc>
                      </a:pPr>
                      <a:r>
                        <a:rPr lang="en-US" altLang="ja-JP" sz="1400" b="0" i="0" u="none" strike="noStrike" dirty="0" smtClean="0">
                          <a:solidFill>
                            <a:srgbClr val="000000"/>
                          </a:solidFill>
                          <a:effectLst/>
                          <a:latin typeface="+mn-ea"/>
                          <a:ea typeface="+mn-ea"/>
                        </a:rPr>
                        <a:t>Used for dilution, combustion, power, cooling, drying and other purposes.</a:t>
                      </a:r>
                      <a:endParaRPr lang="ja-JP" altLang="en-US" sz="1400" b="0" i="0" u="none" strike="noStrike" dirty="0">
                        <a:solidFill>
                          <a:srgbClr val="000000"/>
                        </a:solidFill>
                        <a:effectLst/>
                        <a:latin typeface="+mn-ea"/>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36000" algn="just" fontAlgn="ctr">
                        <a:lnSpc>
                          <a:spcPts val="1500"/>
                        </a:lnSpc>
                      </a:pPr>
                      <a:r>
                        <a:rPr lang="en-US" altLang="ja-JP" sz="1400" b="0" i="0" u="none" strike="noStrike" dirty="0" smtClean="0">
                          <a:solidFill>
                            <a:srgbClr val="000000"/>
                          </a:solidFill>
                          <a:effectLst/>
                          <a:latin typeface="+mn-ea"/>
                          <a:ea typeface="+mn-ea"/>
                        </a:rPr>
                        <a:t>Shortage of air may cause unwanted variance in the concentration of the substance, or defects in combustion. There may be incomplete drying or cooling defects. When air is used as power source, loss will cause stoppage or malfunction of the equipment.</a:t>
                      </a:r>
                      <a:endParaRPr lang="ja-JP" altLang="en-US" sz="1400" b="0" i="0" u="none" strike="noStrike" dirty="0">
                        <a:solidFill>
                          <a:srgbClr val="000000"/>
                        </a:solidFill>
                        <a:effectLst/>
                        <a:latin typeface="+mn-ea"/>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34628">
                <a:tc>
                  <a:txBody>
                    <a:bodyPr/>
                    <a:lstStyle/>
                    <a:p>
                      <a:pPr marL="36000" algn="just" fontAlgn="ctr">
                        <a:lnSpc>
                          <a:spcPts val="1500"/>
                        </a:lnSpc>
                      </a:pPr>
                      <a:r>
                        <a:rPr lang="en-US" altLang="ja-JP" sz="1400" b="0" i="0" u="none" strike="noStrike" dirty="0" smtClean="0">
                          <a:solidFill>
                            <a:srgbClr val="000000"/>
                          </a:solidFill>
                          <a:effectLst/>
                          <a:latin typeface="+mn-ea"/>
                          <a:ea typeface="+mn-ea"/>
                        </a:rPr>
                        <a:t>Ventilation</a:t>
                      </a:r>
                      <a:endParaRPr lang="ja-JP" altLang="en-US" sz="1400" b="0" i="0" u="none" strike="noStrike" dirty="0">
                        <a:solidFill>
                          <a:srgbClr val="000000"/>
                        </a:solidFill>
                        <a:effectLst/>
                        <a:latin typeface="+mn-ea"/>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36000" algn="just" fontAlgn="ctr">
                        <a:lnSpc>
                          <a:spcPts val="1500"/>
                        </a:lnSpc>
                      </a:pPr>
                      <a:r>
                        <a:rPr lang="en-US" altLang="ja-JP" sz="1400" b="0" i="0" u="none" strike="noStrike" dirty="0" smtClean="0">
                          <a:solidFill>
                            <a:srgbClr val="000000"/>
                          </a:solidFill>
                          <a:effectLst/>
                          <a:latin typeface="+mn-ea"/>
                          <a:ea typeface="+mn-ea"/>
                        </a:rPr>
                        <a:t>Used for moving out harmful substances, dust or the like, or replenishing consumed air.</a:t>
                      </a:r>
                      <a:endParaRPr lang="ja-JP" altLang="en-US" sz="1400" b="0" i="0" u="none" strike="noStrike" dirty="0">
                        <a:solidFill>
                          <a:srgbClr val="000000"/>
                        </a:solidFill>
                        <a:effectLst/>
                        <a:latin typeface="+mn-ea"/>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36000" algn="just" fontAlgn="ctr">
                        <a:lnSpc>
                          <a:spcPts val="1500"/>
                        </a:lnSpc>
                      </a:pPr>
                      <a:r>
                        <a:rPr lang="en-US" altLang="ja-JP" sz="1400" b="0" i="0" u="none" strike="noStrike" dirty="0" smtClean="0">
                          <a:solidFill>
                            <a:srgbClr val="000000"/>
                          </a:solidFill>
                          <a:effectLst/>
                          <a:latin typeface="+mn-ea"/>
                          <a:ea typeface="+mn-ea"/>
                        </a:rPr>
                        <a:t>Increased concentration of harmful substances, mixing of impurities, increase in dust concentration, deterioration of work environment, defects in combustion or accidents due to lack of oxygen.</a:t>
                      </a:r>
                      <a:endParaRPr lang="ja-JP" altLang="en-US" sz="1400" b="0" i="0" u="none" strike="noStrike" dirty="0">
                        <a:solidFill>
                          <a:srgbClr val="000000"/>
                        </a:solidFill>
                        <a:effectLst/>
                        <a:latin typeface="+mn-ea"/>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34628">
                <a:tc>
                  <a:txBody>
                    <a:bodyPr/>
                    <a:lstStyle/>
                    <a:p>
                      <a:pPr marL="36000" algn="just" fontAlgn="ctr">
                        <a:lnSpc>
                          <a:spcPts val="1500"/>
                        </a:lnSpc>
                      </a:pPr>
                      <a:r>
                        <a:rPr lang="en-US" altLang="ja-JP" sz="1400" b="0" i="0" u="none" strike="noStrike" dirty="0" smtClean="0">
                          <a:solidFill>
                            <a:srgbClr val="000000"/>
                          </a:solidFill>
                          <a:effectLst/>
                          <a:latin typeface="+mn-ea"/>
                          <a:ea typeface="+mn-ea"/>
                        </a:rPr>
                        <a:t>Steam</a:t>
                      </a:r>
                      <a:endParaRPr lang="ja-JP" altLang="en-US" sz="1400" b="0" i="0" u="none" strike="noStrike" dirty="0">
                        <a:solidFill>
                          <a:srgbClr val="000000"/>
                        </a:solidFill>
                        <a:effectLst/>
                        <a:latin typeface="+mn-ea"/>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36000" algn="just" fontAlgn="ctr">
                        <a:lnSpc>
                          <a:spcPts val="1500"/>
                        </a:lnSpc>
                      </a:pPr>
                      <a:r>
                        <a:rPr lang="en-US" altLang="ja-JP" sz="1400" b="0" i="0" u="none" strike="noStrike" dirty="0" smtClean="0">
                          <a:solidFill>
                            <a:srgbClr val="000000"/>
                          </a:solidFill>
                          <a:effectLst/>
                          <a:latin typeface="+mn-ea"/>
                          <a:ea typeface="+mn-ea"/>
                        </a:rPr>
                        <a:t>Steam is often used as heat medium/source but sometimes used for power.</a:t>
                      </a:r>
                      <a:endParaRPr lang="ja-JP" altLang="en-US" sz="1400" b="0" i="0" u="none" strike="noStrike" dirty="0">
                        <a:solidFill>
                          <a:srgbClr val="000000"/>
                        </a:solidFill>
                        <a:effectLst/>
                        <a:latin typeface="+mn-ea"/>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36000" algn="just" fontAlgn="ctr">
                        <a:lnSpc>
                          <a:spcPts val="1500"/>
                        </a:lnSpc>
                      </a:pPr>
                      <a:r>
                        <a:rPr lang="en-US" altLang="ja-JP" sz="1400" b="0" i="0" u="none" strike="noStrike" dirty="0" smtClean="0">
                          <a:solidFill>
                            <a:srgbClr val="000000"/>
                          </a:solidFill>
                          <a:effectLst/>
                          <a:latin typeface="+mn-ea"/>
                          <a:ea typeface="+mn-ea"/>
                        </a:rPr>
                        <a:t>Similar to heat medium. Condensed water is prone to cause troubles (e.g. blocking, corrosion.)</a:t>
                      </a:r>
                      <a:endParaRPr lang="ja-JP" altLang="en-US" sz="1400" b="0" i="0" u="none" strike="noStrike" dirty="0">
                        <a:solidFill>
                          <a:srgbClr val="000000"/>
                        </a:solidFill>
                        <a:effectLst/>
                        <a:latin typeface="+mn-ea"/>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6" name="テキスト ボックス 5"/>
          <p:cNvSpPr txBox="1"/>
          <p:nvPr/>
        </p:nvSpPr>
        <p:spPr>
          <a:xfrm>
            <a:off x="8144910" y="50062"/>
            <a:ext cx="877163" cy="369332"/>
          </a:xfrm>
          <a:prstGeom prst="rect">
            <a:avLst/>
          </a:prstGeom>
          <a:solidFill>
            <a:schemeClr val="accent2">
              <a:lumMod val="20000"/>
              <a:lumOff val="80000"/>
            </a:schemeClr>
          </a:solidFill>
          <a:ln w="19050">
            <a:solidFill>
              <a:schemeClr val="tx1"/>
            </a:solidFill>
          </a:ln>
        </p:spPr>
        <p:txBody>
          <a:bodyPr wrap="none" rtlCol="0">
            <a:spAutoFit/>
          </a:bodyPr>
          <a:lstStyle/>
          <a:p>
            <a:r>
              <a:rPr kumimoji="1" lang="en-US" altLang="ja-JP" dirty="0" smtClean="0">
                <a:hlinkClick r:id="" action="ppaction://hlinkshowjump?jump=lastslideviewed"/>
              </a:rPr>
              <a:t>Return</a:t>
            </a:r>
            <a:endParaRPr kumimoji="1" lang="ja-JP" altLang="en-US" dirty="0"/>
          </a:p>
        </p:txBody>
      </p:sp>
    </p:spTree>
    <p:extLst>
      <p:ext uri="{BB962C8B-B14F-4D97-AF65-F5344CB8AC3E}">
        <p14:creationId xmlns:p14="http://schemas.microsoft.com/office/powerpoint/2010/main" val="1768921364"/>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058254" y="254778"/>
            <a:ext cx="4747830" cy="573094"/>
          </a:xfrm>
        </p:spPr>
        <p:txBody>
          <a:bodyPr>
            <a:normAutofit fontScale="90000"/>
          </a:bodyPr>
          <a:lstStyle/>
          <a:p>
            <a:r>
              <a:rPr lang="en-US" altLang="ja-JP" sz="2400" dirty="0" smtClean="0"/>
              <a:t>Table </a:t>
            </a:r>
            <a:r>
              <a:rPr lang="en-US" altLang="ja-JP" sz="2400" dirty="0"/>
              <a:t>7 Examples of external factors</a:t>
            </a:r>
            <a:endParaRPr kumimoji="1" lang="ja-JP" altLang="en-US" sz="2400" dirty="0"/>
          </a:p>
        </p:txBody>
      </p:sp>
      <p:graphicFrame>
        <p:nvGraphicFramePr>
          <p:cNvPr id="4" name="コンテンツ プレースホルダー 3"/>
          <p:cNvGraphicFramePr>
            <a:graphicFrameLocks noGrp="1"/>
          </p:cNvGraphicFramePr>
          <p:nvPr>
            <p:ph idx="1"/>
            <p:extLst>
              <p:ext uri="{D42A27DB-BD31-4B8C-83A1-F6EECF244321}">
                <p14:modId xmlns:p14="http://schemas.microsoft.com/office/powerpoint/2010/main" val="91102417"/>
              </p:ext>
            </p:extLst>
          </p:nvPr>
        </p:nvGraphicFramePr>
        <p:xfrm>
          <a:off x="739371" y="1301508"/>
          <a:ext cx="8204462" cy="4881118"/>
        </p:xfrm>
        <a:graphic>
          <a:graphicData uri="http://schemas.openxmlformats.org/drawingml/2006/table">
            <a:tbl>
              <a:tblPr>
                <a:tableStyleId>{5C22544A-7EE6-4342-B048-85BDC9FD1C3A}</a:tableStyleId>
              </a:tblPr>
              <a:tblGrid>
                <a:gridCol w="1934385"/>
                <a:gridCol w="6270077"/>
              </a:tblGrid>
              <a:tr h="115599">
                <a:tc>
                  <a:txBody>
                    <a:bodyPr/>
                    <a:lstStyle/>
                    <a:p>
                      <a:pPr marL="36000" algn="ctr" fontAlgn="ctr"/>
                      <a:r>
                        <a:rPr lang="en-US" altLang="ja-JP" sz="1600" b="0" i="0" u="none" strike="noStrike" dirty="0" smtClean="0">
                          <a:solidFill>
                            <a:srgbClr val="000000"/>
                          </a:solidFill>
                          <a:effectLst/>
                          <a:latin typeface="+mn-ea"/>
                          <a:ea typeface="+mn-ea"/>
                        </a:rPr>
                        <a:t>Examples of external factors</a:t>
                      </a:r>
                      <a:endParaRPr lang="ja-JP" altLang="en-US" sz="1600" b="0" i="0" u="none" strike="noStrike" dirty="0">
                        <a:solidFill>
                          <a:srgbClr val="000000"/>
                        </a:solidFill>
                        <a:effectLst/>
                        <a:latin typeface="+mn-ea"/>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36000" algn="ctr" fontAlgn="ctr"/>
                      <a:r>
                        <a:rPr lang="en-US" altLang="ja-JP" sz="1600" b="0" i="0" u="none" strike="noStrike" dirty="0" smtClean="0">
                          <a:solidFill>
                            <a:srgbClr val="000000"/>
                          </a:solidFill>
                          <a:effectLst/>
                          <a:latin typeface="+mn-ea"/>
                          <a:ea typeface="+mn-ea"/>
                        </a:rPr>
                        <a:t>Examples of defects and process variances that they cause</a:t>
                      </a:r>
                      <a:endParaRPr lang="ja-JP" altLang="en-US" sz="1600" b="0" i="0" u="none" strike="noStrike" dirty="0">
                        <a:solidFill>
                          <a:srgbClr val="000000"/>
                        </a:solidFill>
                        <a:effectLst/>
                        <a:latin typeface="+mn-ea"/>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444142">
                <a:tc>
                  <a:txBody>
                    <a:bodyPr/>
                    <a:lstStyle/>
                    <a:p>
                      <a:pPr marL="36000" algn="just" fontAlgn="ctr">
                        <a:lnSpc>
                          <a:spcPts val="1500"/>
                        </a:lnSpc>
                      </a:pPr>
                      <a:r>
                        <a:rPr lang="en-US" altLang="ja-JP" sz="1600" b="0" i="0" u="none" strike="noStrike" dirty="0" smtClean="0">
                          <a:solidFill>
                            <a:srgbClr val="000000"/>
                          </a:solidFill>
                          <a:effectLst/>
                          <a:latin typeface="+mn-ea"/>
                          <a:ea typeface="+mn-ea"/>
                        </a:rPr>
                        <a:t>Power outage</a:t>
                      </a:r>
                      <a:endParaRPr lang="ja-JP" altLang="en-US" sz="1600" b="0" i="0" u="none" strike="noStrike" dirty="0">
                        <a:solidFill>
                          <a:srgbClr val="000000"/>
                        </a:solidFill>
                        <a:effectLst/>
                        <a:latin typeface="+mn-ea"/>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36000" algn="just" fontAlgn="ctr">
                        <a:lnSpc>
                          <a:spcPts val="1500"/>
                        </a:lnSpc>
                      </a:pPr>
                      <a:r>
                        <a:rPr lang="en-US" altLang="ja-JP" sz="1600" b="0" i="0" u="none" strike="noStrike" dirty="0" smtClean="0">
                          <a:solidFill>
                            <a:srgbClr val="000000"/>
                          </a:solidFill>
                          <a:effectLst/>
                          <a:latin typeface="+mn-ea"/>
                          <a:ea typeface="+mn-ea"/>
                        </a:rPr>
                        <a:t>Defects accompanying stoppage of all electrical equipment/facilities.</a:t>
                      </a:r>
                      <a:endParaRPr lang="ja-JP" altLang="en-US" sz="1600" b="0" i="0" u="none" strike="noStrike" dirty="0">
                        <a:solidFill>
                          <a:srgbClr val="000000"/>
                        </a:solidFill>
                        <a:effectLst/>
                        <a:latin typeface="+mn-ea"/>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663171">
                <a:tc>
                  <a:txBody>
                    <a:bodyPr/>
                    <a:lstStyle/>
                    <a:p>
                      <a:pPr marL="36000" algn="just" fontAlgn="ctr">
                        <a:lnSpc>
                          <a:spcPts val="1500"/>
                        </a:lnSpc>
                      </a:pPr>
                      <a:r>
                        <a:rPr lang="en-US" altLang="ja-JP" sz="1600" b="0" i="0" u="none" strike="noStrike" dirty="0" smtClean="0">
                          <a:solidFill>
                            <a:srgbClr val="000000"/>
                          </a:solidFill>
                          <a:effectLst/>
                          <a:latin typeface="+mn-ea"/>
                          <a:ea typeface="+mn-ea"/>
                        </a:rPr>
                        <a:t>Extreme weather</a:t>
                      </a:r>
                      <a:endParaRPr lang="ja-JP" altLang="en-US" sz="1600" b="0" i="0" u="none" strike="noStrike" dirty="0">
                        <a:solidFill>
                          <a:srgbClr val="000000"/>
                        </a:solidFill>
                        <a:effectLst/>
                        <a:latin typeface="+mn-ea"/>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36000" algn="just" fontAlgn="ctr">
                        <a:lnSpc>
                          <a:spcPts val="1500"/>
                        </a:lnSpc>
                      </a:pPr>
                      <a:r>
                        <a:rPr lang="en-US" altLang="ja-JP" sz="1600" b="0" i="0" u="none" strike="noStrike" dirty="0" smtClean="0">
                          <a:solidFill>
                            <a:srgbClr val="000000"/>
                          </a:solidFill>
                          <a:effectLst/>
                          <a:latin typeface="+mn-ea"/>
                          <a:ea typeface="+mn-ea"/>
                        </a:rPr>
                        <a:t>Heavy rain, floods, tidal waves, snow, low/high temperature damage, lightening strokes, thunder damage, gust, tornadoes, hail, typhoons, changes in barometric pressure, dew condensation, etc.</a:t>
                      </a:r>
                      <a:endParaRPr lang="ja-JP" altLang="en-US" sz="1600" b="0" i="0" u="none" strike="noStrike" dirty="0">
                        <a:solidFill>
                          <a:srgbClr val="000000"/>
                        </a:solidFill>
                        <a:effectLst/>
                        <a:latin typeface="+mn-ea"/>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553657">
                <a:tc>
                  <a:txBody>
                    <a:bodyPr/>
                    <a:lstStyle/>
                    <a:p>
                      <a:pPr marL="36000" algn="just" fontAlgn="ctr">
                        <a:lnSpc>
                          <a:spcPts val="1500"/>
                        </a:lnSpc>
                      </a:pPr>
                      <a:r>
                        <a:rPr lang="en-US" altLang="ja-JP" sz="1600" b="0" i="0" u="none" strike="noStrike" dirty="0" smtClean="0">
                          <a:solidFill>
                            <a:srgbClr val="000000"/>
                          </a:solidFill>
                          <a:effectLst/>
                          <a:latin typeface="+mn-ea"/>
                          <a:ea typeface="+mn-ea"/>
                        </a:rPr>
                        <a:t>Large-scale natural disaster (earthquakes, tsunamis, cracks in the ground, ground uplift/ subsidence, soil avalanches, landslides, avalanches, eruptions, etc.)</a:t>
                      </a:r>
                      <a:endParaRPr lang="ja-JP" altLang="en-US" sz="1600" b="0" i="0" u="none" strike="noStrike" dirty="0">
                        <a:solidFill>
                          <a:srgbClr val="000000"/>
                        </a:solidFill>
                        <a:effectLst/>
                        <a:latin typeface="+mn-ea"/>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36000" algn="just" fontAlgn="ctr">
                        <a:lnSpc>
                          <a:spcPts val="1500"/>
                        </a:lnSpc>
                      </a:pPr>
                      <a:r>
                        <a:rPr lang="en-US" altLang="ja-JP" sz="1600" b="0" i="0" u="none" strike="noStrike" dirty="0" smtClean="0">
                          <a:solidFill>
                            <a:srgbClr val="000000"/>
                          </a:solidFill>
                          <a:effectLst/>
                          <a:latin typeface="+mn-ea"/>
                          <a:ea typeface="+mn-ea"/>
                        </a:rPr>
                        <a:t>Stock yards require fall prevention measures. The process includes off-site operations. Earthquakes and other natural disasters can trigger multiple factors simultaneously – destruction of equipment and loss of power/water, for example. In addition, disaster prevention/firefighting facilities may become unusable.</a:t>
                      </a:r>
                      <a:endParaRPr lang="ja-JP" altLang="en-US" sz="1600" b="0" i="0" u="none" strike="noStrike" dirty="0">
                        <a:solidFill>
                          <a:srgbClr val="000000"/>
                        </a:solidFill>
                        <a:effectLst/>
                        <a:latin typeface="+mn-ea"/>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34628">
                <a:tc>
                  <a:txBody>
                    <a:bodyPr/>
                    <a:lstStyle/>
                    <a:p>
                      <a:pPr marL="36000" algn="just" fontAlgn="ctr">
                        <a:lnSpc>
                          <a:spcPts val="1500"/>
                        </a:lnSpc>
                      </a:pPr>
                      <a:r>
                        <a:rPr lang="en-US" altLang="ja-JP" sz="1600" b="0" i="0" u="none" strike="noStrike" dirty="0" smtClean="0">
                          <a:solidFill>
                            <a:srgbClr val="000000"/>
                          </a:solidFill>
                          <a:effectLst/>
                          <a:latin typeface="+mn-ea"/>
                          <a:ea typeface="+mn-ea"/>
                        </a:rPr>
                        <a:t>Effect of an accident in the neighborhood</a:t>
                      </a:r>
                      <a:endParaRPr lang="ja-JP" altLang="en-US" sz="1600" b="0" i="0" u="none" strike="noStrike" dirty="0">
                        <a:solidFill>
                          <a:srgbClr val="000000"/>
                        </a:solidFill>
                        <a:effectLst/>
                        <a:latin typeface="+mn-ea"/>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36000" algn="just" fontAlgn="ctr">
                        <a:lnSpc>
                          <a:spcPts val="1500"/>
                        </a:lnSpc>
                      </a:pPr>
                      <a:r>
                        <a:rPr lang="en-US" altLang="ja-JP" sz="1600" b="0" i="0" u="none" strike="noStrike" dirty="0" smtClean="0">
                          <a:solidFill>
                            <a:srgbClr val="000000"/>
                          </a:solidFill>
                          <a:effectLst/>
                          <a:latin typeface="+mn-ea"/>
                          <a:ea typeface="+mn-ea"/>
                        </a:rPr>
                        <a:t>Spread of fire, incoming flying objects, blast wave, power outage, stoppage of common utilities, combustible gas, flammable liquid, inflow of toxic substances, etc.</a:t>
                      </a:r>
                      <a:endParaRPr lang="ja-JP" altLang="en-US" sz="1600" b="0" i="0" u="none" strike="noStrike" dirty="0">
                        <a:solidFill>
                          <a:srgbClr val="000000"/>
                        </a:solidFill>
                        <a:effectLst/>
                        <a:latin typeface="+mn-ea"/>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444142">
                <a:tc>
                  <a:txBody>
                    <a:bodyPr/>
                    <a:lstStyle/>
                    <a:p>
                      <a:pPr marL="36000" algn="just" fontAlgn="ctr">
                        <a:lnSpc>
                          <a:spcPts val="1500"/>
                        </a:lnSpc>
                      </a:pPr>
                      <a:r>
                        <a:rPr lang="en-US" altLang="ja-JP" sz="1600" b="0" i="0" u="none" strike="noStrike" dirty="0" smtClean="0">
                          <a:solidFill>
                            <a:srgbClr val="000000"/>
                          </a:solidFill>
                          <a:effectLst/>
                          <a:latin typeface="+mn-ea"/>
                          <a:ea typeface="+mn-ea"/>
                        </a:rPr>
                        <a:t>Vehicular collision</a:t>
                      </a:r>
                      <a:endParaRPr lang="ja-JP" altLang="en-US" sz="1600" b="0" i="0" u="none" strike="noStrike" dirty="0">
                        <a:solidFill>
                          <a:srgbClr val="000000"/>
                        </a:solidFill>
                        <a:effectLst/>
                        <a:latin typeface="+mn-ea"/>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36000" algn="just" fontAlgn="ctr">
                        <a:lnSpc>
                          <a:spcPts val="1500"/>
                        </a:lnSpc>
                      </a:pPr>
                      <a:r>
                        <a:rPr lang="en-US" altLang="ja-JP" sz="1600" b="0" i="0" u="none" strike="noStrike" dirty="0" smtClean="0">
                          <a:solidFill>
                            <a:srgbClr val="000000"/>
                          </a:solidFill>
                          <a:effectLst/>
                          <a:latin typeface="+mn-ea"/>
                          <a:ea typeface="+mn-ea"/>
                        </a:rPr>
                        <a:t>Collision between vehicles involves danger of vehicle fuel and chemical substances loaded on the vehicles. Collision between a vehicle and a facility involves danger intrinsic to the facility according to the level of the impact, in addition to the danger of vehicle fuel.</a:t>
                      </a:r>
                      <a:endParaRPr lang="ja-JP" altLang="en-US" sz="1600" b="0" i="0" u="none" strike="noStrike" dirty="0">
                        <a:solidFill>
                          <a:srgbClr val="000000"/>
                        </a:solidFill>
                        <a:effectLst/>
                        <a:latin typeface="+mn-ea"/>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34628">
                <a:tc>
                  <a:txBody>
                    <a:bodyPr/>
                    <a:lstStyle/>
                    <a:p>
                      <a:pPr marL="36000" algn="just" fontAlgn="ctr">
                        <a:lnSpc>
                          <a:spcPts val="1500"/>
                        </a:lnSpc>
                      </a:pPr>
                      <a:r>
                        <a:rPr lang="en-US" altLang="zh-TW" sz="1600" b="0" i="0" u="none" strike="noStrike"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Vandalism/sabotage</a:t>
                      </a:r>
                      <a:endParaRPr lang="zh-TW" altLang="en-US" sz="16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36000" algn="just" fontAlgn="ctr">
                        <a:lnSpc>
                          <a:spcPts val="1500"/>
                        </a:lnSpc>
                      </a:pPr>
                      <a:r>
                        <a:rPr lang="en-US" altLang="ja-JP" sz="1600" b="0" i="0" u="none" strike="noStrike" dirty="0" smtClean="0">
                          <a:solidFill>
                            <a:srgbClr val="000000"/>
                          </a:solidFill>
                          <a:effectLst/>
                          <a:latin typeface="+mn-ea"/>
                          <a:ea typeface="+mn-ea"/>
                        </a:rPr>
                        <a:t>Defects of any equipment/facility in an area vulnerable to intrusion</a:t>
                      </a:r>
                      <a:endParaRPr lang="ja-JP" altLang="en-US" sz="1600" b="0" i="0" u="none" strike="noStrike" dirty="0">
                        <a:solidFill>
                          <a:srgbClr val="000000"/>
                        </a:solidFill>
                        <a:effectLst/>
                        <a:latin typeface="+mn-ea"/>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6" name="テキスト ボックス 5"/>
          <p:cNvSpPr txBox="1"/>
          <p:nvPr/>
        </p:nvSpPr>
        <p:spPr>
          <a:xfrm>
            <a:off x="8157607" y="70112"/>
            <a:ext cx="877163" cy="369332"/>
          </a:xfrm>
          <a:prstGeom prst="rect">
            <a:avLst/>
          </a:prstGeom>
          <a:solidFill>
            <a:schemeClr val="accent2">
              <a:lumMod val="20000"/>
              <a:lumOff val="80000"/>
            </a:schemeClr>
          </a:solidFill>
          <a:ln w="19050">
            <a:solidFill>
              <a:schemeClr val="tx1"/>
            </a:solidFill>
          </a:ln>
        </p:spPr>
        <p:txBody>
          <a:bodyPr wrap="none" rtlCol="0">
            <a:spAutoFit/>
          </a:bodyPr>
          <a:lstStyle/>
          <a:p>
            <a:r>
              <a:rPr kumimoji="1" lang="en-US" altLang="ja-JP" dirty="0" smtClean="0">
                <a:hlinkClick r:id="" action="ppaction://hlinkshowjump?jump=lastslideviewed"/>
              </a:rPr>
              <a:t>Return</a:t>
            </a:r>
            <a:endParaRPr kumimoji="1" lang="ja-JP" altLang="en-US" dirty="0"/>
          </a:p>
        </p:txBody>
      </p:sp>
    </p:spTree>
    <p:extLst>
      <p:ext uri="{BB962C8B-B14F-4D97-AF65-F5344CB8AC3E}">
        <p14:creationId xmlns:p14="http://schemas.microsoft.com/office/powerpoint/2010/main" val="230652098"/>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058254" y="254777"/>
            <a:ext cx="4747830" cy="734437"/>
          </a:xfrm>
        </p:spPr>
        <p:txBody>
          <a:bodyPr>
            <a:normAutofit fontScale="90000"/>
          </a:bodyPr>
          <a:lstStyle/>
          <a:p>
            <a:r>
              <a:rPr lang="en-US" altLang="ja-JP" sz="2400" dirty="0" smtClean="0"/>
              <a:t>Table </a:t>
            </a:r>
            <a:r>
              <a:rPr lang="en-US" altLang="ja-JP" sz="2400" dirty="0"/>
              <a:t>11 Criteria for risk estimation</a:t>
            </a:r>
            <a:br>
              <a:rPr lang="en-US" altLang="ja-JP" sz="2400" dirty="0"/>
            </a:br>
            <a:r>
              <a:rPr lang="en-US" altLang="ja-JP" sz="2400" dirty="0"/>
              <a:t>(a) Severity of hazard</a:t>
            </a:r>
            <a:endParaRPr kumimoji="1" lang="ja-JP" altLang="en-US" sz="2400" dirty="0"/>
          </a:p>
        </p:txBody>
      </p:sp>
      <p:graphicFrame>
        <p:nvGraphicFramePr>
          <p:cNvPr id="4" name="コンテンツ プレースホルダー 3"/>
          <p:cNvGraphicFramePr>
            <a:graphicFrameLocks noGrp="1"/>
          </p:cNvGraphicFramePr>
          <p:nvPr>
            <p:ph idx="1"/>
            <p:extLst>
              <p:ext uri="{D42A27DB-BD31-4B8C-83A1-F6EECF244321}">
                <p14:modId xmlns:p14="http://schemas.microsoft.com/office/powerpoint/2010/main" val="1651684685"/>
              </p:ext>
            </p:extLst>
          </p:nvPr>
        </p:nvGraphicFramePr>
        <p:xfrm>
          <a:off x="329938" y="1492576"/>
          <a:ext cx="8204462" cy="3939540"/>
        </p:xfrm>
        <a:graphic>
          <a:graphicData uri="http://schemas.openxmlformats.org/drawingml/2006/table">
            <a:tbl>
              <a:tblPr>
                <a:tableStyleId>{5C22544A-7EE6-4342-B048-85BDC9FD1C3A}</a:tableStyleId>
              </a:tblPr>
              <a:tblGrid>
                <a:gridCol w="1897873"/>
                <a:gridCol w="6306589"/>
              </a:tblGrid>
              <a:tr h="115599">
                <a:tc>
                  <a:txBody>
                    <a:bodyPr/>
                    <a:lstStyle/>
                    <a:p>
                      <a:pPr marL="36000" algn="ctr" fontAlgn="ctr"/>
                      <a:r>
                        <a:rPr lang="en-US" altLang="ja-JP" sz="1600" b="0" i="0" u="none" strike="noStrike" dirty="0" smtClean="0">
                          <a:solidFill>
                            <a:srgbClr val="000000"/>
                          </a:solidFill>
                          <a:effectLst/>
                          <a:latin typeface="+mn-ea"/>
                          <a:ea typeface="+mn-ea"/>
                        </a:rPr>
                        <a:t>Severity</a:t>
                      </a:r>
                    </a:p>
                    <a:p>
                      <a:pPr marL="36000" algn="ctr" fontAlgn="ctr"/>
                      <a:r>
                        <a:rPr lang="en-US" altLang="ja-JP" sz="1600" b="0" i="0" u="none" strike="noStrike" dirty="0" smtClean="0">
                          <a:solidFill>
                            <a:srgbClr val="000000"/>
                          </a:solidFill>
                          <a:effectLst/>
                          <a:latin typeface="+mn-ea"/>
                          <a:ea typeface="+mn-ea"/>
                        </a:rPr>
                        <a:t>(degree of accident)</a:t>
                      </a:r>
                      <a:endParaRPr lang="ja-JP" altLang="en-US" sz="1600" b="0" i="0" u="none" strike="noStrike" dirty="0">
                        <a:solidFill>
                          <a:srgbClr val="000000"/>
                        </a:solidFill>
                        <a:effectLst/>
                        <a:latin typeface="+mn-ea"/>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36000" algn="ctr" fontAlgn="ctr"/>
                      <a:r>
                        <a:rPr lang="en-US" altLang="ja-JP" sz="1600" b="0" i="0" u="none" strike="noStrike" dirty="0" smtClean="0">
                          <a:solidFill>
                            <a:srgbClr val="000000"/>
                          </a:solidFill>
                          <a:effectLst/>
                          <a:latin typeface="+mn-ea"/>
                          <a:ea typeface="+mn-ea"/>
                        </a:rPr>
                        <a:t>Degree/indication of accident</a:t>
                      </a:r>
                      <a:endParaRPr lang="ja-JP" altLang="en-US" sz="1600" b="0" i="0" u="none" strike="noStrike" dirty="0">
                        <a:solidFill>
                          <a:srgbClr val="000000"/>
                        </a:solidFill>
                        <a:effectLst/>
                        <a:latin typeface="+mn-ea"/>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444142">
                <a:tc>
                  <a:txBody>
                    <a:bodyPr/>
                    <a:lstStyle/>
                    <a:p>
                      <a:pPr marL="36000" algn="just" fontAlgn="ctr"/>
                      <a:r>
                        <a:rPr lang="en-US" altLang="ja-JP" sz="1600" b="0" i="0" u="none" strike="noStrike" dirty="0" smtClean="0">
                          <a:solidFill>
                            <a:srgbClr val="000000"/>
                          </a:solidFill>
                          <a:effectLst/>
                          <a:latin typeface="+mn-ea"/>
                          <a:ea typeface="+mn-ea"/>
                        </a:rPr>
                        <a:t>Fatal/serious (×)</a:t>
                      </a:r>
                      <a:endParaRPr lang="ja-JP" altLang="en-US" sz="1600" b="0" i="0" u="none" strike="noStrike" dirty="0">
                        <a:solidFill>
                          <a:srgbClr val="000000"/>
                        </a:solidFill>
                        <a:effectLst/>
                        <a:latin typeface="+mn-ea"/>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36000" algn="just" fontAlgn="ctr"/>
                      <a:r>
                        <a:rPr lang="ja-JP" altLang="en-US" sz="1600" b="0" i="0" u="none" strike="noStrike" dirty="0" smtClean="0">
                          <a:solidFill>
                            <a:srgbClr val="000000"/>
                          </a:solidFill>
                          <a:effectLst/>
                          <a:latin typeface="+mn-ea"/>
                          <a:ea typeface="+mn-ea"/>
                        </a:rPr>
                        <a:t>・</a:t>
                      </a:r>
                      <a:r>
                        <a:rPr lang="en-US" altLang="ja-JP" sz="1600" b="0" i="0" u="none" strike="noStrike" dirty="0" smtClean="0">
                          <a:solidFill>
                            <a:srgbClr val="000000"/>
                          </a:solidFill>
                          <a:effectLst/>
                          <a:latin typeface="+mn-ea"/>
                          <a:ea typeface="+mn-ea"/>
                        </a:rPr>
                        <a:t>Fatal accidents or those resulting in permanent damage to a body part</a:t>
                      </a:r>
                    </a:p>
                    <a:p>
                      <a:pPr marL="36000" algn="just" fontAlgn="ctr"/>
                      <a:r>
                        <a:rPr lang="ja-JP" altLang="en-US" sz="1600" b="0" i="0" u="none" strike="noStrike" dirty="0" smtClean="0">
                          <a:solidFill>
                            <a:srgbClr val="000000"/>
                          </a:solidFill>
                          <a:effectLst/>
                          <a:latin typeface="+mn-ea"/>
                          <a:ea typeface="+mn-ea"/>
                        </a:rPr>
                        <a:t>・</a:t>
                      </a:r>
                      <a:r>
                        <a:rPr lang="en-US" altLang="ja-JP" sz="1600" b="0" i="0" u="none" strike="noStrike" dirty="0" smtClean="0">
                          <a:solidFill>
                            <a:srgbClr val="000000"/>
                          </a:solidFill>
                          <a:effectLst/>
                          <a:latin typeface="+mn-ea"/>
                          <a:ea typeface="+mn-ea"/>
                        </a:rPr>
                        <a:t>Accidents causing absence from work (one month or longer,) those resulting in a large number of victims at one time</a:t>
                      </a:r>
                    </a:p>
                    <a:p>
                      <a:pPr marL="36000" algn="just" fontAlgn="ctr"/>
                      <a:r>
                        <a:rPr lang="ja-JP" altLang="en-US" sz="1600" b="0" i="0" u="none" strike="noStrike" dirty="0" smtClean="0">
                          <a:solidFill>
                            <a:srgbClr val="000000"/>
                          </a:solidFill>
                          <a:effectLst/>
                          <a:latin typeface="+mn-ea"/>
                          <a:ea typeface="+mn-ea"/>
                        </a:rPr>
                        <a:t>・</a:t>
                      </a:r>
                      <a:r>
                        <a:rPr lang="en-US" altLang="ja-JP" sz="1600" b="0" i="0" u="none" strike="noStrike" dirty="0" smtClean="0">
                          <a:solidFill>
                            <a:srgbClr val="000000"/>
                          </a:solidFill>
                          <a:effectLst/>
                          <a:latin typeface="+mn-ea"/>
                          <a:ea typeface="+mn-ea"/>
                        </a:rPr>
                        <a:t>Accidents inflicting catastrophic damage to facilities in and out of the plant and production (example: restoration takes more than a year)</a:t>
                      </a:r>
                      <a:endParaRPr lang="ja-JP" altLang="en-US" sz="1600" b="0" i="0" u="none" strike="noStrike" dirty="0" smtClean="0">
                        <a:solidFill>
                          <a:srgbClr val="000000"/>
                        </a:solidFill>
                        <a:effectLst/>
                        <a:latin typeface="+mn-ea"/>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663171">
                <a:tc>
                  <a:txBody>
                    <a:bodyPr/>
                    <a:lstStyle/>
                    <a:p>
                      <a:pPr marL="36000" algn="just" fontAlgn="ctr"/>
                      <a:r>
                        <a:rPr lang="en-US" altLang="ja-JP" sz="1600" b="0" i="0" u="none" strike="noStrike" dirty="0" smtClean="0">
                          <a:solidFill>
                            <a:srgbClr val="000000"/>
                          </a:solidFill>
                          <a:effectLst/>
                          <a:latin typeface="+mn-ea"/>
                          <a:ea typeface="+mn-ea"/>
                        </a:rPr>
                        <a:t>Moderate (△)</a:t>
                      </a:r>
                      <a:endParaRPr lang="ja-JP" altLang="en-US" sz="1600" b="0" i="0" u="none" strike="noStrike" dirty="0">
                        <a:solidFill>
                          <a:srgbClr val="000000"/>
                        </a:solidFill>
                        <a:effectLst/>
                        <a:latin typeface="+mn-ea"/>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36000" algn="just" fontAlgn="ctr"/>
                      <a:r>
                        <a:rPr lang="ja-JP" altLang="en-US" sz="1600" b="0" i="0" u="none" strike="noStrike" dirty="0" smtClean="0">
                          <a:solidFill>
                            <a:srgbClr val="000000"/>
                          </a:solidFill>
                          <a:effectLst/>
                          <a:latin typeface="+mn-ea"/>
                          <a:ea typeface="+mn-ea"/>
                        </a:rPr>
                        <a:t>・</a:t>
                      </a:r>
                      <a:r>
                        <a:rPr lang="en-US" altLang="ja-JP" sz="1600" b="0" i="0" u="none" strike="noStrike" dirty="0" smtClean="0">
                          <a:solidFill>
                            <a:srgbClr val="000000"/>
                          </a:solidFill>
                          <a:effectLst/>
                          <a:latin typeface="+mn-ea"/>
                          <a:ea typeface="+mn-ea"/>
                        </a:rPr>
                        <a:t>Accidents causing absence from work (less than one month,) those resulting in multiple victims at one time.</a:t>
                      </a:r>
                    </a:p>
                    <a:p>
                      <a:pPr marL="36000" algn="just" fontAlgn="ctr"/>
                      <a:r>
                        <a:rPr lang="ja-JP" altLang="en-US" sz="1600" b="0" i="0" u="none" strike="noStrike" dirty="0" smtClean="0">
                          <a:solidFill>
                            <a:srgbClr val="000000"/>
                          </a:solidFill>
                          <a:effectLst/>
                          <a:latin typeface="+mn-ea"/>
                          <a:ea typeface="+mn-ea"/>
                        </a:rPr>
                        <a:t>・</a:t>
                      </a:r>
                      <a:r>
                        <a:rPr lang="en-US" altLang="ja-JP" sz="1600" b="0" i="0" u="none" strike="noStrike" dirty="0" smtClean="0">
                          <a:solidFill>
                            <a:srgbClr val="000000"/>
                          </a:solidFill>
                          <a:effectLst/>
                          <a:latin typeface="+mn-ea"/>
                          <a:ea typeface="+mn-ea"/>
                        </a:rPr>
                        <a:t>Accidents inflicting heavy damage to facilities in the plant and a part of production and requires a long period of time for restoration.</a:t>
                      </a:r>
                    </a:p>
                    <a:p>
                      <a:pPr marL="36000" algn="just" fontAlgn="ctr"/>
                      <a:r>
                        <a:rPr lang="en-US" altLang="ja-JP" sz="1600" b="0" i="0" u="none" strike="noStrike" dirty="0" smtClean="0">
                          <a:solidFill>
                            <a:srgbClr val="000000"/>
                          </a:solidFill>
                          <a:effectLst/>
                          <a:latin typeface="+mn-ea"/>
                          <a:ea typeface="+mn-ea"/>
                        </a:rPr>
                        <a:t>  (example: restoration takes about a six months)</a:t>
                      </a:r>
                      <a:endParaRPr lang="ja-JP" altLang="en-US" sz="1600" b="0" i="0" u="none" strike="noStrike" dirty="0" smtClean="0">
                        <a:solidFill>
                          <a:srgbClr val="000000"/>
                        </a:solidFill>
                        <a:effectLst/>
                        <a:latin typeface="+mn-ea"/>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553657">
                <a:tc>
                  <a:txBody>
                    <a:bodyPr/>
                    <a:lstStyle/>
                    <a:p>
                      <a:pPr marL="36000" algn="just" fontAlgn="ctr"/>
                      <a:r>
                        <a:rPr lang="en-US" altLang="ja-JP" sz="1600" b="0" i="0" u="none" strike="noStrike" dirty="0" smtClean="0">
                          <a:solidFill>
                            <a:srgbClr val="000000"/>
                          </a:solidFill>
                          <a:effectLst/>
                          <a:latin typeface="+mn-ea"/>
                          <a:ea typeface="+mn-ea"/>
                        </a:rPr>
                        <a:t>Slight (○)</a:t>
                      </a:r>
                      <a:endParaRPr lang="ja-JP" altLang="en-US" sz="1600" b="0" i="0" u="none" strike="noStrike" dirty="0">
                        <a:solidFill>
                          <a:srgbClr val="000000"/>
                        </a:solidFill>
                        <a:effectLst/>
                        <a:latin typeface="+mn-ea"/>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36000" algn="just" fontAlgn="ctr"/>
                      <a:r>
                        <a:rPr lang="ja-JP" altLang="en-US" sz="1600" b="0" i="0" u="none" strike="noStrike" dirty="0" smtClean="0">
                          <a:solidFill>
                            <a:srgbClr val="000000"/>
                          </a:solidFill>
                          <a:effectLst/>
                          <a:latin typeface="+mn-ea"/>
                          <a:ea typeface="+mn-ea"/>
                        </a:rPr>
                        <a:t>・</a:t>
                      </a:r>
                      <a:r>
                        <a:rPr lang="en-US" altLang="ja-JP" sz="1600" b="0" i="0" u="none" strike="noStrike" dirty="0" smtClean="0">
                          <a:solidFill>
                            <a:srgbClr val="000000"/>
                          </a:solidFill>
                          <a:effectLst/>
                          <a:latin typeface="+mn-ea"/>
                          <a:ea typeface="+mn-ea"/>
                        </a:rPr>
                        <a:t>Accidents without lost days, those involving slight wounds.</a:t>
                      </a:r>
                    </a:p>
                    <a:p>
                      <a:pPr marL="36000" algn="just" fontAlgn="ctr"/>
                      <a:r>
                        <a:rPr lang="ja-JP" altLang="en-US" sz="1600" b="0" i="0" u="none" strike="noStrike" dirty="0" smtClean="0">
                          <a:solidFill>
                            <a:srgbClr val="000000"/>
                          </a:solidFill>
                          <a:effectLst/>
                          <a:latin typeface="+mn-ea"/>
                          <a:ea typeface="+mn-ea"/>
                        </a:rPr>
                        <a:t>・</a:t>
                      </a:r>
                      <a:r>
                        <a:rPr lang="en-US" altLang="ja-JP" sz="1600" b="0" i="0" u="none" strike="noStrike" dirty="0" smtClean="0">
                          <a:solidFill>
                            <a:srgbClr val="000000"/>
                          </a:solidFill>
                          <a:effectLst/>
                          <a:latin typeface="+mn-ea"/>
                          <a:ea typeface="+mn-ea"/>
                        </a:rPr>
                        <a:t>Accidents inflicting a small damage to facilities in the plant and a part of production</a:t>
                      </a:r>
                    </a:p>
                    <a:p>
                      <a:pPr marL="36000" algn="just" fontAlgn="ctr"/>
                      <a:r>
                        <a:rPr lang="en-US" altLang="ja-JP" sz="1600" b="0" i="0" u="none" strike="noStrike" dirty="0" smtClean="0">
                          <a:solidFill>
                            <a:srgbClr val="000000"/>
                          </a:solidFill>
                          <a:effectLst/>
                          <a:latin typeface="+mn-ea"/>
                          <a:ea typeface="+mn-ea"/>
                        </a:rPr>
                        <a:t>  (example: restoration takes about one month)</a:t>
                      </a:r>
                      <a:endParaRPr lang="ja-JP" altLang="en-US" sz="1600" b="0" i="0" u="none" strike="noStrike" dirty="0">
                        <a:solidFill>
                          <a:srgbClr val="000000"/>
                        </a:solidFill>
                        <a:effectLst/>
                        <a:latin typeface="+mn-ea"/>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6" name="テキスト ボックス 5"/>
          <p:cNvSpPr txBox="1"/>
          <p:nvPr/>
        </p:nvSpPr>
        <p:spPr>
          <a:xfrm>
            <a:off x="8242297" y="70112"/>
            <a:ext cx="877163" cy="369332"/>
          </a:xfrm>
          <a:prstGeom prst="rect">
            <a:avLst/>
          </a:prstGeom>
          <a:solidFill>
            <a:schemeClr val="accent2">
              <a:lumMod val="20000"/>
              <a:lumOff val="80000"/>
            </a:schemeClr>
          </a:solidFill>
          <a:ln w="19050">
            <a:solidFill>
              <a:schemeClr val="tx1"/>
            </a:solidFill>
          </a:ln>
        </p:spPr>
        <p:txBody>
          <a:bodyPr wrap="none" rtlCol="0">
            <a:spAutoFit/>
          </a:bodyPr>
          <a:lstStyle/>
          <a:p>
            <a:r>
              <a:rPr kumimoji="1" lang="en-US" altLang="ja-JP" dirty="0" smtClean="0">
                <a:hlinkClick r:id="" action="ppaction://hlinkshowjump?jump=lastslideviewed"/>
              </a:rPr>
              <a:t>Return</a:t>
            </a:r>
            <a:endParaRPr kumimoji="1" lang="ja-JP" altLang="en-US" dirty="0"/>
          </a:p>
        </p:txBody>
      </p:sp>
    </p:spTree>
    <p:extLst>
      <p:ext uri="{BB962C8B-B14F-4D97-AF65-F5344CB8AC3E}">
        <p14:creationId xmlns:p14="http://schemas.microsoft.com/office/powerpoint/2010/main" val="572674092"/>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058254" y="254777"/>
            <a:ext cx="4747830" cy="734437"/>
          </a:xfrm>
        </p:spPr>
        <p:txBody>
          <a:bodyPr>
            <a:normAutofit fontScale="90000"/>
          </a:bodyPr>
          <a:lstStyle/>
          <a:p>
            <a:r>
              <a:rPr lang="en-US" altLang="ja-JP" sz="2400" dirty="0"/>
              <a:t>Table 11 Criteria for risk estimation</a:t>
            </a:r>
            <a:r>
              <a:rPr lang="ja-JP" altLang="en-US" sz="2400" dirty="0" smtClean="0"/>
              <a:t/>
            </a:r>
            <a:br>
              <a:rPr lang="ja-JP" altLang="en-US" sz="2400" dirty="0" smtClean="0"/>
            </a:br>
            <a:r>
              <a:rPr lang="en-US" altLang="ja-JP" sz="2400" dirty="0" smtClean="0"/>
              <a:t>(b) Occurrence </a:t>
            </a:r>
            <a:r>
              <a:rPr lang="en-US" altLang="ja-JP" sz="2400" dirty="0"/>
              <a:t>frequency of hazard (likelihood)</a:t>
            </a:r>
            <a:endParaRPr kumimoji="1" lang="ja-JP" altLang="en-US" sz="2400" dirty="0"/>
          </a:p>
        </p:txBody>
      </p:sp>
      <p:graphicFrame>
        <p:nvGraphicFramePr>
          <p:cNvPr id="4" name="コンテンツ プレースホルダー 3"/>
          <p:cNvGraphicFramePr>
            <a:graphicFrameLocks noGrp="1"/>
          </p:cNvGraphicFramePr>
          <p:nvPr>
            <p:ph idx="1"/>
            <p:extLst>
              <p:ext uri="{D42A27DB-BD31-4B8C-83A1-F6EECF244321}">
                <p14:modId xmlns:p14="http://schemas.microsoft.com/office/powerpoint/2010/main" val="1002995692"/>
              </p:ext>
            </p:extLst>
          </p:nvPr>
        </p:nvGraphicFramePr>
        <p:xfrm>
          <a:off x="941695" y="1547167"/>
          <a:ext cx="7942997" cy="3170565"/>
        </p:xfrm>
        <a:graphic>
          <a:graphicData uri="http://schemas.openxmlformats.org/drawingml/2006/table">
            <a:tbl>
              <a:tblPr>
                <a:tableStyleId>{5C22544A-7EE6-4342-B048-85BDC9FD1C3A}</a:tableStyleId>
              </a:tblPr>
              <a:tblGrid>
                <a:gridCol w="1837390"/>
                <a:gridCol w="6105607"/>
              </a:tblGrid>
              <a:tr h="460655">
                <a:tc>
                  <a:txBody>
                    <a:bodyPr/>
                    <a:lstStyle/>
                    <a:p>
                      <a:pPr marL="36000" algn="ctr" fontAlgn="ctr"/>
                      <a:r>
                        <a:rPr lang="en-US" altLang="ja-JP" sz="1600" b="0" i="0" u="none" strike="noStrike" dirty="0" smtClean="0">
                          <a:solidFill>
                            <a:srgbClr val="000000"/>
                          </a:solidFill>
                          <a:effectLst/>
                          <a:latin typeface="+mn-lt"/>
                          <a:ea typeface="+mn-ea"/>
                        </a:rPr>
                        <a:t>Occurrence frequency</a:t>
                      </a:r>
                      <a:endParaRPr lang="ja-JP" altLang="en-US" sz="1600" b="0" i="0" u="none" strike="noStrike" dirty="0">
                        <a:solidFill>
                          <a:srgbClr val="000000"/>
                        </a:solidFill>
                        <a:effectLst/>
                        <a:latin typeface="+mn-lt"/>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36000" algn="ctr" fontAlgn="ctr"/>
                      <a:r>
                        <a:rPr lang="en-US" altLang="ja-JP" sz="1600" b="0" i="0" u="none" strike="noStrike" dirty="0" smtClean="0">
                          <a:solidFill>
                            <a:srgbClr val="000000"/>
                          </a:solidFill>
                          <a:effectLst/>
                          <a:latin typeface="+mn-lt"/>
                          <a:ea typeface="+mn-ea"/>
                        </a:rPr>
                        <a:t>Degree/indication</a:t>
                      </a:r>
                      <a:endParaRPr lang="ja-JP" altLang="en-US" sz="1600" b="0" i="0" u="none" strike="noStrike" dirty="0">
                        <a:solidFill>
                          <a:srgbClr val="000000"/>
                        </a:solidFill>
                        <a:effectLst/>
                        <a:latin typeface="+mn-lt"/>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710680">
                <a:tc>
                  <a:txBody>
                    <a:bodyPr/>
                    <a:lstStyle/>
                    <a:p>
                      <a:pPr marL="36000" algn="just" fontAlgn="ctr"/>
                      <a:r>
                        <a:rPr lang="en-US" altLang="ja-JP" sz="1600" b="0" i="0" u="none" strike="noStrike" dirty="0" smtClean="0">
                          <a:solidFill>
                            <a:srgbClr val="000000"/>
                          </a:solidFill>
                          <a:effectLst/>
                          <a:latin typeface="+mn-lt"/>
                          <a:ea typeface="+mn-ea"/>
                        </a:rPr>
                        <a:t>High or relatively high (×)</a:t>
                      </a:r>
                      <a:endParaRPr lang="ja-JP" altLang="en-US" sz="1600" b="0" i="0" u="none" strike="noStrike" dirty="0">
                        <a:solidFill>
                          <a:srgbClr val="000000"/>
                        </a:solidFill>
                        <a:effectLst/>
                        <a:latin typeface="+mn-lt"/>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36000" algn="just" fontAlgn="ctr"/>
                      <a:r>
                        <a:rPr lang="ja-JP" altLang="en-US" sz="1600" b="0" i="0" u="none" strike="noStrike" dirty="0" smtClean="0">
                          <a:solidFill>
                            <a:srgbClr val="000000"/>
                          </a:solidFill>
                          <a:effectLst/>
                          <a:latin typeface="+mn-lt"/>
                          <a:ea typeface="+mn-ea"/>
                        </a:rPr>
                        <a:t>・</a:t>
                      </a:r>
                      <a:r>
                        <a:rPr lang="en-US" altLang="ja-JP" sz="1600" b="0" i="0" u="none" strike="noStrike" dirty="0" smtClean="0">
                          <a:solidFill>
                            <a:srgbClr val="000000"/>
                          </a:solidFill>
                          <a:effectLst/>
                          <a:latin typeface="+mn-lt"/>
                          <a:ea typeface="+mn-ea"/>
                        </a:rPr>
                        <a:t>The hazard is likely to occur.</a:t>
                      </a:r>
                    </a:p>
                    <a:p>
                      <a:pPr marL="36000" algn="just" fontAlgn="ctr"/>
                      <a:r>
                        <a:rPr lang="en-US" altLang="ja-JP" sz="1600" b="0" i="0" u="none" strike="noStrike" dirty="0" smtClean="0">
                          <a:solidFill>
                            <a:srgbClr val="000000"/>
                          </a:solidFill>
                          <a:effectLst/>
                          <a:latin typeface="+mn-lt"/>
                          <a:ea typeface="+mn-ea"/>
                        </a:rPr>
                        <a:t>(example: about once a year)</a:t>
                      </a:r>
                      <a:endParaRPr lang="ja-JP" altLang="en-US" sz="1600" b="0" i="0" u="none" strike="noStrike" dirty="0" smtClean="0">
                        <a:solidFill>
                          <a:srgbClr val="000000"/>
                        </a:solidFill>
                        <a:effectLst/>
                        <a:latin typeface="+mn-lt"/>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872471">
                <a:tc>
                  <a:txBody>
                    <a:bodyPr/>
                    <a:lstStyle/>
                    <a:p>
                      <a:pPr marL="36000" algn="just" fontAlgn="ctr"/>
                      <a:r>
                        <a:rPr lang="en-US" altLang="ja-JP" sz="1600" b="0" i="0" u="none" strike="noStrike" dirty="0" smtClean="0">
                          <a:solidFill>
                            <a:srgbClr val="000000"/>
                          </a:solidFill>
                          <a:effectLst/>
                          <a:latin typeface="+mn-lt"/>
                          <a:ea typeface="+mn-ea"/>
                        </a:rPr>
                        <a:t>Moderate (△)</a:t>
                      </a:r>
                      <a:endParaRPr lang="ja-JP" altLang="en-US" sz="1600" b="0" i="0" u="none" strike="noStrike" dirty="0">
                        <a:solidFill>
                          <a:srgbClr val="000000"/>
                        </a:solidFill>
                        <a:effectLst/>
                        <a:latin typeface="+mn-lt"/>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36000" algn="just" fontAlgn="ctr"/>
                      <a:r>
                        <a:rPr lang="ja-JP" altLang="en-US" sz="1600" b="0" i="0" u="none" strike="noStrike" dirty="0" smtClean="0">
                          <a:solidFill>
                            <a:srgbClr val="000000"/>
                          </a:solidFill>
                          <a:effectLst/>
                          <a:latin typeface="+mn-lt"/>
                          <a:ea typeface="+mn-ea"/>
                        </a:rPr>
                        <a:t>・</a:t>
                      </a:r>
                      <a:r>
                        <a:rPr lang="en-US" altLang="ja-JP" sz="1600" b="0" i="0" u="none" strike="noStrike" dirty="0" smtClean="0">
                          <a:solidFill>
                            <a:srgbClr val="000000"/>
                          </a:solidFill>
                          <a:effectLst/>
                          <a:latin typeface="+mn-lt"/>
                          <a:ea typeface="+mn-ea"/>
                        </a:rPr>
                        <a:t>The hazard can occur.</a:t>
                      </a:r>
                      <a:endParaRPr lang="ja-JP" altLang="en-US" sz="1600" b="0" i="0" u="none" strike="noStrike" dirty="0" smtClean="0">
                        <a:solidFill>
                          <a:srgbClr val="000000"/>
                        </a:solidFill>
                        <a:effectLst/>
                        <a:latin typeface="+mn-lt"/>
                        <a:ea typeface="+mn-ea"/>
                      </a:endParaRPr>
                    </a:p>
                    <a:p>
                      <a:pPr marL="36000" algn="just" fontAlgn="ctr"/>
                      <a:r>
                        <a:rPr lang="en-US" altLang="ja-JP" sz="1600" b="0" i="0" u="none" strike="noStrike" dirty="0" smtClean="0">
                          <a:solidFill>
                            <a:srgbClr val="000000"/>
                          </a:solidFill>
                          <a:effectLst/>
                          <a:latin typeface="+mn-lt"/>
                          <a:ea typeface="+mn-ea"/>
                        </a:rPr>
                        <a:t>(example: about once in the lifetime of the plant/facility (30 to 40 years)</a:t>
                      </a:r>
                      <a:endParaRPr lang="ja-JP" altLang="en-US" sz="1600" b="0" i="0" u="none" strike="noStrike" dirty="0" smtClean="0">
                        <a:solidFill>
                          <a:srgbClr val="000000"/>
                        </a:solidFill>
                        <a:effectLst/>
                        <a:latin typeface="+mn-lt"/>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090209">
                <a:tc>
                  <a:txBody>
                    <a:bodyPr/>
                    <a:lstStyle/>
                    <a:p>
                      <a:pPr marL="36000" algn="just" fontAlgn="ctr"/>
                      <a:r>
                        <a:rPr lang="en-US" altLang="ja-JP" sz="1600" b="0" i="0" u="none" strike="noStrike" dirty="0" smtClean="0">
                          <a:solidFill>
                            <a:srgbClr val="000000"/>
                          </a:solidFill>
                          <a:effectLst/>
                          <a:latin typeface="+mn-lt"/>
                          <a:ea typeface="+mn-ea"/>
                        </a:rPr>
                        <a:t>Rare (</a:t>
                      </a:r>
                      <a:r>
                        <a:rPr lang="ja-JP" altLang="en-US" sz="1600" b="0" i="0" u="none" strike="noStrike" dirty="0" smtClean="0">
                          <a:solidFill>
                            <a:srgbClr val="000000"/>
                          </a:solidFill>
                          <a:effectLst/>
                          <a:latin typeface="+mn-lt"/>
                          <a:ea typeface="+mn-ea"/>
                        </a:rPr>
                        <a:t>〇</a:t>
                      </a:r>
                      <a:r>
                        <a:rPr lang="en-US" altLang="ja-JP" sz="1600" b="0" i="0" u="none" strike="noStrike" dirty="0" smtClean="0">
                          <a:solidFill>
                            <a:srgbClr val="000000"/>
                          </a:solidFill>
                          <a:effectLst/>
                          <a:latin typeface="+mn-lt"/>
                          <a:ea typeface="+mn-ea"/>
                        </a:rPr>
                        <a:t>)</a:t>
                      </a:r>
                      <a:endParaRPr lang="ja-JP" altLang="en-US" sz="1600" b="0" i="0" u="none" strike="noStrike" dirty="0">
                        <a:solidFill>
                          <a:srgbClr val="000000"/>
                        </a:solidFill>
                        <a:effectLst/>
                        <a:latin typeface="+mn-lt"/>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36000" algn="just" fontAlgn="ctr"/>
                      <a:r>
                        <a:rPr lang="ja-JP" altLang="en-US" sz="1600" b="0" i="0" u="none" strike="noStrike" dirty="0" smtClean="0">
                          <a:solidFill>
                            <a:srgbClr val="000000"/>
                          </a:solidFill>
                          <a:effectLst/>
                          <a:latin typeface="+mn-lt"/>
                          <a:ea typeface="+mn-ea"/>
                        </a:rPr>
                        <a:t>・</a:t>
                      </a:r>
                      <a:r>
                        <a:rPr lang="en-US" altLang="ja-JP" sz="1600" b="0" i="0" u="none" strike="noStrike" dirty="0" smtClean="0">
                          <a:solidFill>
                            <a:srgbClr val="000000"/>
                          </a:solidFill>
                          <a:effectLst/>
                          <a:latin typeface="+mn-lt"/>
                          <a:ea typeface="+mn-ea"/>
                        </a:rPr>
                        <a:t>The hazard will be rare.</a:t>
                      </a:r>
                    </a:p>
                    <a:p>
                      <a:pPr marL="36000" algn="just" fontAlgn="ctr"/>
                      <a:r>
                        <a:rPr lang="en-US" altLang="ja-JP" sz="1600" b="0" i="0" u="none" strike="noStrike" dirty="0" smtClean="0">
                          <a:solidFill>
                            <a:srgbClr val="000000"/>
                          </a:solidFill>
                          <a:effectLst/>
                          <a:latin typeface="+mn-lt"/>
                          <a:ea typeface="+mn-ea"/>
                        </a:rPr>
                        <a:t>(example: once in 100 years)</a:t>
                      </a:r>
                      <a:endParaRPr lang="ja-JP" altLang="en-US" sz="1600" b="0" i="0" u="none" strike="noStrike" dirty="0">
                        <a:solidFill>
                          <a:srgbClr val="000000"/>
                        </a:solidFill>
                        <a:effectLst/>
                        <a:latin typeface="+mn-lt"/>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6" name="テキスト ボックス 5"/>
          <p:cNvSpPr txBox="1"/>
          <p:nvPr/>
        </p:nvSpPr>
        <p:spPr>
          <a:xfrm>
            <a:off x="8144916" y="77354"/>
            <a:ext cx="877163" cy="369332"/>
          </a:xfrm>
          <a:prstGeom prst="rect">
            <a:avLst/>
          </a:prstGeom>
          <a:solidFill>
            <a:schemeClr val="accent2">
              <a:lumMod val="20000"/>
              <a:lumOff val="80000"/>
            </a:schemeClr>
          </a:solidFill>
          <a:ln w="19050">
            <a:solidFill>
              <a:schemeClr val="tx1"/>
            </a:solidFill>
          </a:ln>
        </p:spPr>
        <p:txBody>
          <a:bodyPr wrap="none" rtlCol="0">
            <a:spAutoFit/>
          </a:bodyPr>
          <a:lstStyle/>
          <a:p>
            <a:r>
              <a:rPr kumimoji="1" lang="en-US" altLang="ja-JP" dirty="0" smtClean="0">
                <a:hlinkClick r:id="" action="ppaction://hlinkshowjump?jump=lastslideviewed"/>
              </a:rPr>
              <a:t>Return</a:t>
            </a:r>
            <a:endParaRPr kumimoji="1" lang="ja-JP" altLang="en-US" dirty="0"/>
          </a:p>
        </p:txBody>
      </p:sp>
    </p:spTree>
    <p:extLst>
      <p:ext uri="{BB962C8B-B14F-4D97-AF65-F5344CB8AC3E}">
        <p14:creationId xmlns:p14="http://schemas.microsoft.com/office/powerpoint/2010/main" val="637052779"/>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058254" y="254777"/>
            <a:ext cx="4747830" cy="734437"/>
          </a:xfrm>
        </p:spPr>
        <p:txBody>
          <a:bodyPr>
            <a:normAutofit fontScale="90000"/>
          </a:bodyPr>
          <a:lstStyle/>
          <a:p>
            <a:r>
              <a:rPr lang="en-US" altLang="ja-JP" sz="2400" dirty="0"/>
              <a:t>Table 11 Criteria for risk estimation</a:t>
            </a:r>
            <a:r>
              <a:rPr lang="ja-JP" altLang="en-US" sz="2400" dirty="0" smtClean="0"/>
              <a:t/>
            </a:r>
            <a:br>
              <a:rPr lang="ja-JP" altLang="en-US" sz="2400" dirty="0" smtClean="0"/>
            </a:br>
            <a:r>
              <a:rPr lang="en-US" altLang="ja-JP" sz="2400" dirty="0"/>
              <a:t>(c) Risk level</a:t>
            </a:r>
            <a:endParaRPr kumimoji="1" lang="ja-JP" altLang="en-US" sz="2400" dirty="0"/>
          </a:p>
        </p:txBody>
      </p:sp>
      <p:graphicFrame>
        <p:nvGraphicFramePr>
          <p:cNvPr id="4" name="コンテンツ プレースホルダー 3"/>
          <p:cNvGraphicFramePr>
            <a:graphicFrameLocks noGrp="1"/>
          </p:cNvGraphicFramePr>
          <p:nvPr>
            <p:ph idx="1"/>
            <p:extLst>
              <p:ext uri="{D42A27DB-BD31-4B8C-83A1-F6EECF244321}">
                <p14:modId xmlns:p14="http://schemas.microsoft.com/office/powerpoint/2010/main" val="3855163263"/>
              </p:ext>
            </p:extLst>
          </p:nvPr>
        </p:nvGraphicFramePr>
        <p:xfrm>
          <a:off x="329938" y="1476664"/>
          <a:ext cx="8204463" cy="1867407"/>
        </p:xfrm>
        <a:graphic>
          <a:graphicData uri="http://schemas.openxmlformats.org/drawingml/2006/table">
            <a:tbl>
              <a:tblPr>
                <a:tableStyleId>{5C22544A-7EE6-4342-B048-85BDC9FD1C3A}</a:tableStyleId>
              </a:tblPr>
              <a:tblGrid>
                <a:gridCol w="717466"/>
                <a:gridCol w="2460567"/>
                <a:gridCol w="1978429"/>
                <a:gridCol w="1479665"/>
                <a:gridCol w="1568336"/>
              </a:tblGrid>
              <a:tr h="126683">
                <a:tc rowSpan="2" gridSpan="2">
                  <a:txBody>
                    <a:bodyPr/>
                    <a:lstStyle/>
                    <a:p>
                      <a:pPr marL="36000" algn="ctr" fontAlgn="ctr"/>
                      <a:endParaRPr lang="ja-JP" altLang="en-US" sz="1600" b="0" i="0" u="none" strike="noStrike" dirty="0">
                        <a:solidFill>
                          <a:srgbClr val="000000"/>
                        </a:solidFill>
                        <a:effectLst/>
                        <a:latin typeface="+mj-lt"/>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2" hMerge="1">
                  <a:txBody>
                    <a:bodyPr/>
                    <a:lstStyle/>
                    <a:p>
                      <a:endParaRPr kumimoji="1" lang="ja-JP" altLang="en-US"/>
                    </a:p>
                  </a:txBody>
                  <a:tcPr/>
                </a:tc>
                <a:tc gridSpan="3">
                  <a:txBody>
                    <a:bodyPr/>
                    <a:lstStyle/>
                    <a:p>
                      <a:pPr marL="36000" algn="ctr" fontAlgn="ctr"/>
                      <a:r>
                        <a:rPr lang="en-US" altLang="ja-JP" sz="1600" b="0" i="0" u="none" strike="noStrike" dirty="0" smtClean="0">
                          <a:solidFill>
                            <a:srgbClr val="000000"/>
                          </a:solidFill>
                          <a:effectLst/>
                          <a:latin typeface="+mj-lt"/>
                          <a:ea typeface="+mn-ea"/>
                        </a:rPr>
                        <a:t>Severity of hazard</a:t>
                      </a:r>
                      <a:endParaRPr lang="ja-JP" altLang="en-US" sz="1600" b="0" i="0" u="none" strike="noStrike" dirty="0">
                        <a:solidFill>
                          <a:srgbClr val="000000"/>
                        </a:solidFill>
                        <a:effectLst/>
                        <a:latin typeface="+mj-lt"/>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tc hMerge="1">
                  <a:txBody>
                    <a:bodyPr/>
                    <a:lstStyle/>
                    <a:p>
                      <a:endParaRPr kumimoji="1" lang="ja-JP" altLang="en-US"/>
                    </a:p>
                  </a:txBody>
                  <a:tcPr/>
                </a:tc>
              </a:tr>
              <a:tr h="126683">
                <a:tc gridSpan="2" vMerge="1">
                  <a:txBody>
                    <a:bodyPr/>
                    <a:lstStyle/>
                    <a:p>
                      <a:endParaRPr kumimoji="1" lang="ja-JP" altLang="en-US"/>
                    </a:p>
                  </a:txBody>
                  <a:tcPr/>
                </a:tc>
                <a:tc hMerge="1" vMerge="1">
                  <a:txBody>
                    <a:bodyPr/>
                    <a:lstStyle/>
                    <a:p>
                      <a:endParaRPr kumimoji="1" lang="ja-JP" altLang="en-US"/>
                    </a:p>
                  </a:txBody>
                  <a:tcPr/>
                </a:tc>
                <a:tc>
                  <a:txBody>
                    <a:bodyPr/>
                    <a:lstStyle/>
                    <a:p>
                      <a:pPr marL="36000" algn="ctr" fontAlgn="ctr"/>
                      <a:r>
                        <a:rPr lang="en-US" altLang="ja-JP" sz="1600" b="0" i="0" u="none" strike="noStrike" dirty="0" smtClean="0">
                          <a:solidFill>
                            <a:srgbClr val="000000"/>
                          </a:solidFill>
                          <a:effectLst/>
                          <a:latin typeface="+mj-lt"/>
                          <a:ea typeface="+mn-ea"/>
                        </a:rPr>
                        <a:t>Fatal/serious</a:t>
                      </a:r>
                      <a:r>
                        <a:rPr lang="ja-JP" altLang="en-US" sz="1600" b="0" i="0" u="none" strike="noStrike" dirty="0" smtClean="0">
                          <a:solidFill>
                            <a:srgbClr val="000000"/>
                          </a:solidFill>
                          <a:effectLst/>
                          <a:latin typeface="+mj-lt"/>
                          <a:ea typeface="+mn-ea"/>
                        </a:rPr>
                        <a:t>（</a:t>
                      </a:r>
                      <a:r>
                        <a:rPr lang="en-US" altLang="ja-JP" sz="1600" b="0" i="0" u="none" strike="noStrike" dirty="0" smtClean="0">
                          <a:solidFill>
                            <a:srgbClr val="000000"/>
                          </a:solidFill>
                          <a:effectLst/>
                          <a:latin typeface="+mj-lt"/>
                          <a:ea typeface="+mn-ea"/>
                        </a:rPr>
                        <a:t>×</a:t>
                      </a:r>
                      <a:r>
                        <a:rPr lang="ja-JP" altLang="en-US" sz="1600" b="0" i="0" u="none" strike="noStrike" dirty="0" smtClean="0">
                          <a:solidFill>
                            <a:srgbClr val="000000"/>
                          </a:solidFill>
                          <a:effectLst/>
                          <a:latin typeface="+mj-lt"/>
                          <a:ea typeface="+mn-ea"/>
                        </a:rPr>
                        <a:t>）</a:t>
                      </a:r>
                      <a:endParaRPr lang="ja-JP" altLang="en-US" sz="1600" b="0" i="0" u="none" strike="noStrike" dirty="0">
                        <a:solidFill>
                          <a:srgbClr val="000000"/>
                        </a:solidFill>
                        <a:effectLst/>
                        <a:latin typeface="+mj-lt"/>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36000" marR="0" indent="0" algn="ctr" defTabSz="457200" rtl="0" eaLnBrk="1" fontAlgn="ctr" latinLnBrk="0" hangingPunct="1">
                        <a:lnSpc>
                          <a:spcPct val="100000"/>
                        </a:lnSpc>
                        <a:spcBef>
                          <a:spcPts val="0"/>
                        </a:spcBef>
                        <a:spcAft>
                          <a:spcPts val="0"/>
                        </a:spcAft>
                        <a:buClrTx/>
                        <a:buSzTx/>
                        <a:buFontTx/>
                        <a:buNone/>
                        <a:tabLst/>
                        <a:defRPr/>
                      </a:pPr>
                      <a:r>
                        <a:rPr lang="en-US" altLang="ja-JP" sz="1600" b="0" i="0" u="none" strike="noStrike" dirty="0" smtClean="0">
                          <a:solidFill>
                            <a:srgbClr val="000000"/>
                          </a:solidFill>
                          <a:effectLst/>
                          <a:latin typeface="+mj-lt"/>
                          <a:ea typeface="+mn-ea"/>
                        </a:rPr>
                        <a:t>Moderate</a:t>
                      </a:r>
                      <a:r>
                        <a:rPr lang="ja-JP" altLang="en-US" sz="1600" b="0" i="0" u="none" strike="noStrike" dirty="0" smtClean="0">
                          <a:solidFill>
                            <a:srgbClr val="000000"/>
                          </a:solidFill>
                          <a:effectLst/>
                          <a:latin typeface="+mj-lt"/>
                          <a:ea typeface="+mn-ea"/>
                        </a:rPr>
                        <a:t>（△）</a:t>
                      </a:r>
                      <a:endParaRPr lang="ja-JP" altLang="en-US" sz="1600" b="0" i="0" u="none" strike="noStrike" dirty="0">
                        <a:solidFill>
                          <a:srgbClr val="000000"/>
                        </a:solidFill>
                        <a:effectLst/>
                        <a:latin typeface="+mj-lt"/>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36000" marR="0" indent="0" algn="ctr" defTabSz="457200" rtl="0" eaLnBrk="1" fontAlgn="ctr" latinLnBrk="0" hangingPunct="1">
                        <a:lnSpc>
                          <a:spcPct val="100000"/>
                        </a:lnSpc>
                        <a:spcBef>
                          <a:spcPts val="0"/>
                        </a:spcBef>
                        <a:spcAft>
                          <a:spcPts val="0"/>
                        </a:spcAft>
                        <a:buClrTx/>
                        <a:buSzTx/>
                        <a:buFontTx/>
                        <a:buNone/>
                        <a:tabLst/>
                        <a:defRPr/>
                      </a:pPr>
                      <a:r>
                        <a:rPr lang="en-US" altLang="ja-JP" sz="1600" b="0" i="0" u="none" strike="noStrike" dirty="0" smtClean="0">
                          <a:solidFill>
                            <a:srgbClr val="000000"/>
                          </a:solidFill>
                          <a:effectLst/>
                          <a:latin typeface="+mj-lt"/>
                          <a:ea typeface="+mn-ea"/>
                        </a:rPr>
                        <a:t>Slight</a:t>
                      </a:r>
                      <a:r>
                        <a:rPr lang="ja-JP" altLang="en-US" sz="1600" b="0" i="0" u="none" strike="noStrike" dirty="0" smtClean="0">
                          <a:solidFill>
                            <a:srgbClr val="000000"/>
                          </a:solidFill>
                          <a:effectLst/>
                          <a:latin typeface="+mj-lt"/>
                          <a:ea typeface="+mn-ea"/>
                        </a:rPr>
                        <a:t>（○）</a:t>
                      </a:r>
                      <a:endParaRPr lang="ja-JP" altLang="en-US" sz="1600" b="0" i="0" u="none" strike="noStrike" dirty="0">
                        <a:solidFill>
                          <a:srgbClr val="000000"/>
                        </a:solidFill>
                        <a:effectLst/>
                        <a:latin typeface="+mj-lt"/>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453559">
                <a:tc rowSpan="3">
                  <a:txBody>
                    <a:bodyPr/>
                    <a:lstStyle/>
                    <a:p>
                      <a:pPr marL="36000" algn="ctr" fontAlgn="ctr"/>
                      <a:r>
                        <a:rPr lang="en-US" altLang="ja-JP" sz="1600" b="0" i="0" u="none" strike="noStrike" dirty="0" smtClean="0">
                          <a:solidFill>
                            <a:srgbClr val="000000"/>
                          </a:solidFill>
                          <a:effectLst/>
                          <a:latin typeface="+mj-lt"/>
                          <a:ea typeface="+mn-ea"/>
                        </a:rPr>
                        <a:t>frequency</a:t>
                      </a:r>
                      <a:endParaRPr lang="ja-JP" altLang="en-US" sz="1600" b="0" i="0" u="none" strike="noStrike" dirty="0">
                        <a:solidFill>
                          <a:srgbClr val="000000"/>
                        </a:solidFill>
                        <a:effectLst/>
                        <a:latin typeface="+mj-lt"/>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36000" algn="ctr" fontAlgn="ctr"/>
                      <a:r>
                        <a:rPr lang="en-US" altLang="ja-JP" sz="1600" b="0" i="0" u="none" strike="noStrike" dirty="0" smtClean="0">
                          <a:solidFill>
                            <a:srgbClr val="000000"/>
                          </a:solidFill>
                          <a:effectLst/>
                          <a:latin typeface="+mj-lt"/>
                          <a:ea typeface="+mn-ea"/>
                        </a:rPr>
                        <a:t>High or relatively high (×)</a:t>
                      </a:r>
                      <a:endParaRPr lang="ja-JP" altLang="en-US" sz="1600" b="0" i="0" u="none" strike="noStrike" dirty="0">
                        <a:solidFill>
                          <a:srgbClr val="000000"/>
                        </a:solidFill>
                        <a:effectLst/>
                        <a:latin typeface="+mj-lt"/>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36000" algn="ctr" fontAlgn="ctr"/>
                      <a:r>
                        <a:rPr lang="en-US" altLang="ja-JP" sz="1600" b="0" i="0" u="none" strike="noStrike" dirty="0" smtClean="0">
                          <a:solidFill>
                            <a:srgbClr val="000000"/>
                          </a:solidFill>
                          <a:effectLst/>
                          <a:latin typeface="+mn-ea"/>
                          <a:ea typeface="+mn-ea"/>
                        </a:rPr>
                        <a:t>Ⅲ</a:t>
                      </a:r>
                      <a:endParaRPr lang="ja-JP" altLang="en-US" sz="1600" b="0" i="0" u="none" strike="noStrike" dirty="0" smtClean="0">
                        <a:solidFill>
                          <a:srgbClr val="000000"/>
                        </a:solidFill>
                        <a:effectLst/>
                        <a:latin typeface="+mn-ea"/>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36000" algn="ctr" fontAlgn="ctr"/>
                      <a:r>
                        <a:rPr lang="en-US" altLang="ja-JP" sz="1600" b="0" i="0" u="none" strike="noStrike" dirty="0" smtClean="0">
                          <a:solidFill>
                            <a:srgbClr val="000000"/>
                          </a:solidFill>
                          <a:effectLst/>
                          <a:latin typeface="+mn-ea"/>
                          <a:ea typeface="+mn-ea"/>
                        </a:rPr>
                        <a:t>Ⅲ</a:t>
                      </a:r>
                      <a:endParaRPr lang="ja-JP" altLang="en-US" sz="1600" b="0" i="0" u="none" strike="noStrike" dirty="0" smtClean="0">
                        <a:solidFill>
                          <a:srgbClr val="000000"/>
                        </a:solidFill>
                        <a:effectLst/>
                        <a:latin typeface="+mn-ea"/>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36000" algn="ctr" fontAlgn="ctr"/>
                      <a:r>
                        <a:rPr lang="en-US" altLang="ja-JP" sz="1600" b="0" i="0" u="none" strike="noStrike" dirty="0" smtClean="0">
                          <a:solidFill>
                            <a:srgbClr val="000000"/>
                          </a:solidFill>
                          <a:effectLst/>
                          <a:latin typeface="+mn-ea"/>
                          <a:ea typeface="+mn-ea"/>
                        </a:rPr>
                        <a:t>Ⅱ</a:t>
                      </a:r>
                      <a:endParaRPr lang="ja-JP" altLang="en-US" sz="1600" b="0" i="0" u="none" strike="noStrike" dirty="0" smtClean="0">
                        <a:solidFill>
                          <a:srgbClr val="000000"/>
                        </a:solidFill>
                        <a:effectLst/>
                        <a:latin typeface="+mn-ea"/>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453559">
                <a:tc vMerge="1">
                  <a:txBody>
                    <a:bodyPr/>
                    <a:lstStyle/>
                    <a:p>
                      <a:pPr marL="36000" algn="just" fontAlgn="ctr"/>
                      <a:endParaRPr lang="ja-JP" altLang="en-US" sz="1600" b="0" i="0" u="none" strike="noStrike" dirty="0">
                        <a:solidFill>
                          <a:srgbClr val="000000"/>
                        </a:solidFill>
                        <a:effectLst/>
                        <a:latin typeface="+mn-ea"/>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36000" algn="ctr" fontAlgn="ctr"/>
                      <a:r>
                        <a:rPr lang="en-US" altLang="ja-JP" sz="1600" b="0" i="0" u="none" strike="noStrike" dirty="0" smtClean="0">
                          <a:solidFill>
                            <a:srgbClr val="000000"/>
                          </a:solidFill>
                          <a:effectLst/>
                          <a:latin typeface="+mj-lt"/>
                          <a:ea typeface="+mn-ea"/>
                        </a:rPr>
                        <a:t>Moderate (△)</a:t>
                      </a:r>
                      <a:endParaRPr lang="ja-JP" altLang="en-US" sz="1600" b="0" i="0" u="none" strike="noStrike" dirty="0">
                        <a:solidFill>
                          <a:srgbClr val="000000"/>
                        </a:solidFill>
                        <a:effectLst/>
                        <a:latin typeface="+mj-lt"/>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36000" algn="ctr" fontAlgn="ctr"/>
                      <a:r>
                        <a:rPr lang="en-US" altLang="ja-JP" sz="1600" b="0" i="0" u="none" strike="noStrike" dirty="0" smtClean="0">
                          <a:solidFill>
                            <a:srgbClr val="000000"/>
                          </a:solidFill>
                          <a:effectLst/>
                          <a:latin typeface="+mn-ea"/>
                          <a:ea typeface="+mn-ea"/>
                        </a:rPr>
                        <a:t>Ⅲ</a:t>
                      </a:r>
                      <a:endParaRPr lang="ja-JP" altLang="en-US" sz="1600" b="0" i="0" u="none" strike="noStrike" dirty="0" smtClean="0">
                        <a:solidFill>
                          <a:srgbClr val="000000"/>
                        </a:solidFill>
                        <a:effectLst/>
                        <a:latin typeface="+mn-ea"/>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36000" algn="ctr" fontAlgn="ctr"/>
                      <a:r>
                        <a:rPr lang="en-US" altLang="ja-JP" sz="1600" b="0" i="0" u="none" strike="noStrike" dirty="0" smtClean="0">
                          <a:solidFill>
                            <a:srgbClr val="000000"/>
                          </a:solidFill>
                          <a:effectLst/>
                          <a:latin typeface="+mn-ea"/>
                          <a:ea typeface="+mn-ea"/>
                        </a:rPr>
                        <a:t>Ⅱ</a:t>
                      </a:r>
                      <a:endParaRPr lang="ja-JP" altLang="en-US" sz="1600" b="0" i="0" u="none" strike="noStrike" dirty="0" smtClean="0">
                        <a:solidFill>
                          <a:srgbClr val="000000"/>
                        </a:solidFill>
                        <a:effectLst/>
                        <a:latin typeface="+mn-ea"/>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36000" algn="ctr" fontAlgn="ctr"/>
                      <a:r>
                        <a:rPr lang="en-US" altLang="ja-JP" sz="1600" b="0" i="0" u="none" strike="noStrike" dirty="0" smtClean="0">
                          <a:solidFill>
                            <a:srgbClr val="000000"/>
                          </a:solidFill>
                          <a:effectLst/>
                          <a:latin typeface="+mn-ea"/>
                          <a:ea typeface="+mn-ea"/>
                        </a:rPr>
                        <a:t>Ⅰ</a:t>
                      </a:r>
                      <a:endParaRPr lang="ja-JP" altLang="en-US" sz="1600" b="0" i="0" u="none" strike="noStrike" dirty="0" smtClean="0">
                        <a:solidFill>
                          <a:srgbClr val="000000"/>
                        </a:solidFill>
                        <a:effectLst/>
                        <a:latin typeface="+mn-ea"/>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453559">
                <a:tc vMerge="1">
                  <a:txBody>
                    <a:bodyPr/>
                    <a:lstStyle/>
                    <a:p>
                      <a:pPr marL="36000" algn="just" fontAlgn="ctr"/>
                      <a:endParaRPr lang="ja-JP" altLang="en-US" sz="1600" b="0" i="0" u="none" strike="noStrike" dirty="0">
                        <a:solidFill>
                          <a:srgbClr val="000000"/>
                        </a:solidFill>
                        <a:effectLst/>
                        <a:latin typeface="+mn-ea"/>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36000" algn="ctr" fontAlgn="ctr"/>
                      <a:r>
                        <a:rPr lang="en-US" altLang="ja-JP" sz="1600" b="0" i="0" u="none" strike="noStrike" dirty="0" smtClean="0">
                          <a:solidFill>
                            <a:srgbClr val="000000"/>
                          </a:solidFill>
                          <a:effectLst/>
                          <a:latin typeface="+mj-lt"/>
                          <a:ea typeface="+mn-ea"/>
                        </a:rPr>
                        <a:t>Rare (</a:t>
                      </a:r>
                      <a:r>
                        <a:rPr lang="ja-JP" altLang="en-US" sz="1600" b="0" i="0" u="none" strike="noStrike" dirty="0" smtClean="0">
                          <a:solidFill>
                            <a:srgbClr val="000000"/>
                          </a:solidFill>
                          <a:effectLst/>
                          <a:latin typeface="+mj-lt"/>
                          <a:ea typeface="+mn-ea"/>
                        </a:rPr>
                        <a:t>〇</a:t>
                      </a:r>
                      <a:r>
                        <a:rPr lang="en-US" altLang="ja-JP" sz="1600" b="0" i="0" u="none" strike="noStrike" dirty="0" smtClean="0">
                          <a:solidFill>
                            <a:srgbClr val="000000"/>
                          </a:solidFill>
                          <a:effectLst/>
                          <a:latin typeface="+mj-lt"/>
                          <a:ea typeface="+mn-ea"/>
                        </a:rPr>
                        <a:t>)</a:t>
                      </a:r>
                      <a:endParaRPr lang="ja-JP" altLang="en-US" sz="1600" b="0" i="0" u="none" strike="noStrike" dirty="0">
                        <a:solidFill>
                          <a:srgbClr val="000000"/>
                        </a:solidFill>
                        <a:effectLst/>
                        <a:latin typeface="+mj-lt"/>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36000" algn="ctr" fontAlgn="ctr"/>
                      <a:r>
                        <a:rPr lang="en-US" altLang="ja-JP" sz="1600" b="0" i="0" u="none" strike="noStrike" dirty="0" smtClean="0">
                          <a:solidFill>
                            <a:srgbClr val="000000"/>
                          </a:solidFill>
                          <a:effectLst/>
                          <a:latin typeface="+mn-ea"/>
                          <a:ea typeface="+mn-ea"/>
                        </a:rPr>
                        <a:t>Ⅱ</a:t>
                      </a:r>
                      <a:endParaRPr lang="ja-JP" altLang="en-US" sz="1600" b="0" i="0" u="none" strike="noStrike" dirty="0">
                        <a:solidFill>
                          <a:srgbClr val="000000"/>
                        </a:solidFill>
                        <a:effectLst/>
                        <a:latin typeface="+mn-ea"/>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36000" algn="ctr" fontAlgn="ctr"/>
                      <a:r>
                        <a:rPr lang="en-US" altLang="ja-JP" sz="1600" b="0" i="0" u="none" strike="noStrike" dirty="0" smtClean="0">
                          <a:solidFill>
                            <a:srgbClr val="000000"/>
                          </a:solidFill>
                          <a:effectLst/>
                          <a:latin typeface="+mn-ea"/>
                          <a:ea typeface="+mn-ea"/>
                        </a:rPr>
                        <a:t>Ⅰ</a:t>
                      </a:r>
                      <a:endParaRPr lang="ja-JP" altLang="en-US" sz="1600" b="0" i="0" u="none" strike="noStrike" dirty="0">
                        <a:solidFill>
                          <a:srgbClr val="000000"/>
                        </a:solidFill>
                        <a:effectLst/>
                        <a:latin typeface="+mn-ea"/>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36000" algn="ctr" fontAlgn="ctr"/>
                      <a:r>
                        <a:rPr lang="en-US" altLang="ja-JP" sz="1600" b="0" i="0" u="none" strike="noStrike" dirty="0" smtClean="0">
                          <a:solidFill>
                            <a:srgbClr val="000000"/>
                          </a:solidFill>
                          <a:effectLst/>
                          <a:latin typeface="+mn-ea"/>
                          <a:ea typeface="+mn-ea"/>
                        </a:rPr>
                        <a:t>Ⅰ</a:t>
                      </a:r>
                      <a:endParaRPr lang="ja-JP" altLang="en-US" sz="1600" b="0" i="0" u="none" strike="noStrike" dirty="0">
                        <a:solidFill>
                          <a:srgbClr val="000000"/>
                        </a:solidFill>
                        <a:effectLst/>
                        <a:latin typeface="+mn-ea"/>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6" name="テキスト ボックス 5"/>
          <p:cNvSpPr txBox="1"/>
          <p:nvPr/>
        </p:nvSpPr>
        <p:spPr>
          <a:xfrm>
            <a:off x="8144910" y="36414"/>
            <a:ext cx="877163" cy="369332"/>
          </a:xfrm>
          <a:prstGeom prst="rect">
            <a:avLst/>
          </a:prstGeom>
          <a:solidFill>
            <a:schemeClr val="accent2">
              <a:lumMod val="20000"/>
              <a:lumOff val="80000"/>
            </a:schemeClr>
          </a:solidFill>
          <a:ln w="19050">
            <a:solidFill>
              <a:schemeClr val="tx1"/>
            </a:solidFill>
          </a:ln>
        </p:spPr>
        <p:txBody>
          <a:bodyPr wrap="none" rtlCol="0">
            <a:spAutoFit/>
          </a:bodyPr>
          <a:lstStyle/>
          <a:p>
            <a:r>
              <a:rPr lang="en-US" altLang="ja-JP" dirty="0" smtClean="0">
                <a:hlinkClick r:id="" action="ppaction://hlinkshowjump?jump=lastslideviewed"/>
              </a:rPr>
              <a:t>Return</a:t>
            </a:r>
            <a:endParaRPr kumimoji="1" lang="ja-JP" altLang="en-US" dirty="0"/>
          </a:p>
        </p:txBody>
      </p:sp>
      <p:graphicFrame>
        <p:nvGraphicFramePr>
          <p:cNvPr id="5" name="コンテンツ プレースホルダー 3"/>
          <p:cNvGraphicFramePr>
            <a:graphicFrameLocks/>
          </p:cNvGraphicFramePr>
          <p:nvPr>
            <p:extLst>
              <p:ext uri="{D42A27DB-BD31-4B8C-83A1-F6EECF244321}">
                <p14:modId xmlns:p14="http://schemas.microsoft.com/office/powerpoint/2010/main" val="2831211702"/>
              </p:ext>
            </p:extLst>
          </p:nvPr>
        </p:nvGraphicFramePr>
        <p:xfrm>
          <a:off x="357648" y="4089631"/>
          <a:ext cx="8204463" cy="2476501"/>
        </p:xfrm>
        <a:graphic>
          <a:graphicData uri="http://schemas.openxmlformats.org/drawingml/2006/table">
            <a:tbl>
              <a:tblPr>
                <a:tableStyleId>{5C22544A-7EE6-4342-B048-85BDC9FD1C3A}</a:tableStyleId>
              </a:tblPr>
              <a:tblGrid>
                <a:gridCol w="1130330"/>
                <a:gridCol w="2859579"/>
                <a:gridCol w="4214554"/>
              </a:tblGrid>
              <a:tr h="253366">
                <a:tc>
                  <a:txBody>
                    <a:bodyPr/>
                    <a:lstStyle/>
                    <a:p>
                      <a:pPr marL="36000" algn="ctr" fontAlgn="ctr"/>
                      <a:r>
                        <a:rPr lang="en-US" altLang="ja-JP" sz="1600" b="0" i="0" u="none" strike="noStrike" dirty="0" smtClean="0">
                          <a:solidFill>
                            <a:srgbClr val="000000"/>
                          </a:solidFill>
                          <a:effectLst/>
                          <a:latin typeface="+mn-lt"/>
                          <a:ea typeface="+mn-ea"/>
                        </a:rPr>
                        <a:t>Risk level</a:t>
                      </a:r>
                      <a:endParaRPr lang="ja-JP" altLang="en-US" sz="1600" b="0" i="0" u="none" strike="noStrike" dirty="0">
                        <a:solidFill>
                          <a:srgbClr val="000000"/>
                        </a:solidFill>
                        <a:effectLst/>
                        <a:latin typeface="+mn-lt"/>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36000" algn="ctr" fontAlgn="ctr"/>
                      <a:r>
                        <a:rPr lang="en-US" altLang="ja-JP" sz="1600" b="0" i="0" u="none" strike="noStrike" dirty="0" smtClean="0">
                          <a:solidFill>
                            <a:srgbClr val="000000"/>
                          </a:solidFill>
                          <a:effectLst/>
                          <a:latin typeface="+mn-lt"/>
                          <a:ea typeface="+mn-ea"/>
                        </a:rPr>
                        <a:t>Priority</a:t>
                      </a:r>
                      <a:endParaRPr lang="ja-JP" altLang="en-US" sz="1600" b="0" i="0" u="none" strike="noStrike" dirty="0">
                        <a:solidFill>
                          <a:srgbClr val="000000"/>
                        </a:solidFill>
                        <a:effectLst/>
                        <a:latin typeface="+mn-lt"/>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altLang="ja-JP" sz="1600" b="0" i="0" u="none" strike="noStrike" dirty="0" smtClean="0">
                          <a:solidFill>
                            <a:srgbClr val="000000"/>
                          </a:solidFill>
                          <a:effectLst/>
                          <a:latin typeface="+mn-lt"/>
                          <a:ea typeface="+mn-ea"/>
                        </a:rPr>
                        <a:t>Cautions concerning production start</a:t>
                      </a:r>
                      <a:endParaRPr lang="ja-JP" altLang="en-US" sz="1600" b="0" i="0" u="none" strike="noStrike" dirty="0" smtClean="0">
                        <a:solidFill>
                          <a:srgbClr val="000000"/>
                        </a:solidFill>
                        <a:effectLst/>
                        <a:latin typeface="+mn-lt"/>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453559">
                <a:tc>
                  <a:txBody>
                    <a:bodyPr/>
                    <a:lstStyle/>
                    <a:p>
                      <a:pPr marL="36000" marR="0" indent="0" algn="ctr" defTabSz="457200" rtl="0" eaLnBrk="1" fontAlgn="ctr" latinLnBrk="0" hangingPunct="1">
                        <a:lnSpc>
                          <a:spcPct val="100000"/>
                        </a:lnSpc>
                        <a:spcBef>
                          <a:spcPts val="0"/>
                        </a:spcBef>
                        <a:spcAft>
                          <a:spcPts val="0"/>
                        </a:spcAft>
                        <a:buClrTx/>
                        <a:buSzTx/>
                        <a:buFontTx/>
                        <a:buNone/>
                        <a:tabLst/>
                        <a:defRPr/>
                      </a:pPr>
                      <a:r>
                        <a:rPr lang="en-US" altLang="ja-JP" sz="1600" b="0" i="0" u="none" strike="noStrike" dirty="0" smtClean="0">
                          <a:solidFill>
                            <a:srgbClr val="000000"/>
                          </a:solidFill>
                          <a:effectLst/>
                          <a:latin typeface="+mn-lt"/>
                          <a:ea typeface="+mn-ea"/>
                        </a:rPr>
                        <a:t>Ⅲ</a:t>
                      </a:r>
                      <a:endParaRPr lang="ja-JP" altLang="en-US" sz="1600" b="0" i="0" u="none" strike="noStrike" dirty="0">
                        <a:solidFill>
                          <a:srgbClr val="000000"/>
                        </a:solidFill>
                        <a:effectLst/>
                        <a:latin typeface="+mn-lt"/>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36000" algn="l" fontAlgn="ctr"/>
                      <a:r>
                        <a:rPr lang="en-US" altLang="ja-JP" sz="1600" b="0" i="0" u="none" strike="noStrike" dirty="0" smtClean="0">
                          <a:solidFill>
                            <a:srgbClr val="000000"/>
                          </a:solidFill>
                          <a:effectLst/>
                          <a:latin typeface="+mn-lt"/>
                          <a:ea typeface="+mn-ea"/>
                        </a:rPr>
                        <a:t>There is a risk that should be eliminated immediately or a serious risk.</a:t>
                      </a:r>
                      <a:endParaRPr lang="ja-JP" altLang="en-US" sz="1600" b="0" i="0" u="none" strike="noStrike" dirty="0" smtClean="0">
                        <a:solidFill>
                          <a:srgbClr val="000000"/>
                        </a:solidFill>
                        <a:effectLst/>
                        <a:latin typeface="+mn-lt"/>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36000" algn="l" fontAlgn="ctr"/>
                      <a:r>
                        <a:rPr lang="en-US" altLang="ja-JP" sz="1600" b="0" i="0" u="none" strike="noStrike" dirty="0" smtClean="0">
                          <a:solidFill>
                            <a:srgbClr val="000000"/>
                          </a:solidFill>
                          <a:effectLst/>
                          <a:latin typeface="+mn-lt"/>
                          <a:ea typeface="+mn-ea"/>
                        </a:rPr>
                        <a:t>Don’t start production before taking necessary measures. It is necessary to invest sufficient management resources (money and labor)</a:t>
                      </a:r>
                      <a:endParaRPr lang="ja-JP" altLang="en-US" sz="1600" b="0" i="0" u="none" strike="noStrike" dirty="0" smtClean="0">
                        <a:solidFill>
                          <a:srgbClr val="000000"/>
                        </a:solidFill>
                        <a:effectLst/>
                        <a:latin typeface="+mn-lt"/>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453559">
                <a:tc>
                  <a:txBody>
                    <a:bodyPr/>
                    <a:lstStyle/>
                    <a:p>
                      <a:pPr marL="36000" marR="0" indent="0" algn="ctr" defTabSz="457200" rtl="0" eaLnBrk="1" fontAlgn="ctr" latinLnBrk="0" hangingPunct="1">
                        <a:lnSpc>
                          <a:spcPct val="100000"/>
                        </a:lnSpc>
                        <a:spcBef>
                          <a:spcPts val="0"/>
                        </a:spcBef>
                        <a:spcAft>
                          <a:spcPts val="0"/>
                        </a:spcAft>
                        <a:buClrTx/>
                        <a:buSzTx/>
                        <a:buFontTx/>
                        <a:buNone/>
                        <a:tabLst/>
                        <a:defRPr/>
                      </a:pPr>
                      <a:r>
                        <a:rPr lang="en-US" altLang="ja-JP" sz="1600" b="0" i="0" u="none" strike="noStrike" dirty="0" smtClean="0">
                          <a:solidFill>
                            <a:srgbClr val="000000"/>
                          </a:solidFill>
                          <a:effectLst/>
                          <a:latin typeface="+mn-lt"/>
                          <a:ea typeface="+mn-ea"/>
                        </a:rPr>
                        <a:t>Ⅱ</a:t>
                      </a:r>
                      <a:endParaRPr lang="ja-JP" altLang="en-US" sz="1600" b="0" i="0" u="none" strike="noStrike" dirty="0">
                        <a:solidFill>
                          <a:srgbClr val="000000"/>
                        </a:solidFill>
                        <a:effectLst/>
                        <a:latin typeface="+mn-lt"/>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36000" algn="l" fontAlgn="ctr"/>
                      <a:r>
                        <a:rPr lang="en-US" altLang="ja-JP" sz="1600" b="0" i="0" u="none" strike="noStrike" dirty="0" smtClean="0">
                          <a:solidFill>
                            <a:srgbClr val="000000"/>
                          </a:solidFill>
                          <a:effectLst/>
                          <a:latin typeface="+mn-lt"/>
                          <a:ea typeface="+mn-ea"/>
                        </a:rPr>
                        <a:t>There is a risk that requires prompt reduction measures.</a:t>
                      </a:r>
                      <a:endParaRPr lang="ja-JP" altLang="en-US" sz="1600" b="0" i="0" u="none" strike="noStrike" dirty="0" smtClean="0">
                        <a:solidFill>
                          <a:srgbClr val="000000"/>
                        </a:solidFill>
                        <a:effectLst/>
                        <a:latin typeface="+mn-lt"/>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36000" algn="l" fontAlgn="ctr"/>
                      <a:r>
                        <a:rPr lang="en-US" altLang="ja-JP" sz="1600" b="0" i="0" u="none" strike="noStrike" dirty="0" smtClean="0">
                          <a:solidFill>
                            <a:srgbClr val="000000"/>
                          </a:solidFill>
                          <a:effectLst/>
                          <a:latin typeface="+mn-lt"/>
                          <a:ea typeface="+mn-ea"/>
                        </a:rPr>
                        <a:t>It is desirable not to start production before taking measures. It is necessary to invest management resources (money and labor) on a priority basis.</a:t>
                      </a:r>
                      <a:endParaRPr lang="ja-JP" altLang="en-US" sz="1600" b="0" i="0" u="none" strike="noStrike" dirty="0" smtClean="0">
                        <a:solidFill>
                          <a:srgbClr val="000000"/>
                        </a:solidFill>
                        <a:effectLst/>
                        <a:latin typeface="+mn-lt"/>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453559">
                <a:tc>
                  <a:txBody>
                    <a:bodyPr/>
                    <a:lstStyle/>
                    <a:p>
                      <a:pPr marL="36000" marR="0" indent="0" algn="ctr" defTabSz="457200" rtl="0" eaLnBrk="1" fontAlgn="ctr" latinLnBrk="0" hangingPunct="1">
                        <a:lnSpc>
                          <a:spcPct val="100000"/>
                        </a:lnSpc>
                        <a:spcBef>
                          <a:spcPts val="0"/>
                        </a:spcBef>
                        <a:spcAft>
                          <a:spcPts val="0"/>
                        </a:spcAft>
                        <a:buClrTx/>
                        <a:buSzTx/>
                        <a:buFontTx/>
                        <a:buNone/>
                        <a:tabLst/>
                        <a:defRPr/>
                      </a:pPr>
                      <a:r>
                        <a:rPr lang="en-US" altLang="ja-JP" sz="1600" b="0" i="0" u="none" strike="noStrike" dirty="0" smtClean="0">
                          <a:solidFill>
                            <a:srgbClr val="000000"/>
                          </a:solidFill>
                          <a:effectLst/>
                          <a:latin typeface="+mn-lt"/>
                          <a:ea typeface="+mn-ea"/>
                        </a:rPr>
                        <a:t>Ⅰ</a:t>
                      </a:r>
                      <a:endParaRPr lang="ja-JP" altLang="en-US" sz="1600" b="0" i="0" u="none" strike="noStrike" dirty="0">
                        <a:solidFill>
                          <a:srgbClr val="000000"/>
                        </a:solidFill>
                        <a:effectLst/>
                        <a:latin typeface="+mn-lt"/>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36000" algn="l" fontAlgn="ctr"/>
                      <a:r>
                        <a:rPr lang="en-US" altLang="ja-JP" sz="1600" b="0" i="0" u="none" strike="noStrike" dirty="0" smtClean="0">
                          <a:solidFill>
                            <a:srgbClr val="000000"/>
                          </a:solidFill>
                          <a:effectLst/>
                          <a:latin typeface="+mn-lt"/>
                          <a:ea typeface="+mn-ea"/>
                        </a:rPr>
                        <a:t>There is a risk that requires reduction measures as needed.</a:t>
                      </a:r>
                      <a:endParaRPr lang="ja-JP" altLang="en-US" sz="1600" b="0" i="0" u="none" strike="noStrike" dirty="0">
                        <a:solidFill>
                          <a:srgbClr val="000000"/>
                        </a:solidFill>
                        <a:effectLst/>
                        <a:latin typeface="+mn-lt"/>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36000" algn="l" fontAlgn="ctr"/>
                      <a:r>
                        <a:rPr lang="en-US" altLang="ja-JP" sz="1600" b="0" i="0" u="none" strike="noStrike" dirty="0" smtClean="0">
                          <a:solidFill>
                            <a:srgbClr val="000000"/>
                          </a:solidFill>
                          <a:effectLst/>
                          <a:latin typeface="+mn-lt"/>
                          <a:ea typeface="+mn-ea"/>
                        </a:rPr>
                        <a:t>Implement risk reduction measures as needed.</a:t>
                      </a:r>
                      <a:endParaRPr lang="ja-JP" altLang="en-US" sz="1600" b="0" i="0" u="none" strike="noStrike" dirty="0">
                        <a:solidFill>
                          <a:srgbClr val="000000"/>
                        </a:solidFill>
                        <a:effectLst/>
                        <a:latin typeface="+mn-lt"/>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7" name="タイトル 1"/>
          <p:cNvSpPr txBox="1">
            <a:spLocks/>
          </p:cNvSpPr>
          <p:nvPr/>
        </p:nvSpPr>
        <p:spPr>
          <a:xfrm>
            <a:off x="2235593" y="3553617"/>
            <a:ext cx="4747830" cy="507223"/>
          </a:xfrm>
          <a:prstGeom prst="rect">
            <a:avLst/>
          </a:prstGeom>
        </p:spPr>
        <p:txBody>
          <a:bodyPr vert="horz" lIns="91440" tIns="45720" rIns="91440" bIns="45720" rtlCol="0" anchor="t">
            <a:normAutofit fontScale="97500"/>
          </a:bodyPr>
          <a:lstStyle>
            <a:lvl1pPr algn="l" defTabSz="457200" rtl="0" eaLnBrk="1" latinLnBrk="0" hangingPunct="1">
              <a:spcBef>
                <a:spcPct val="0"/>
              </a:spcBef>
              <a:buNone/>
              <a:defRPr kumimoji="1" sz="3600" kern="1200">
                <a:solidFill>
                  <a:schemeClr val="tx1">
                    <a:lumMod val="85000"/>
                    <a:lumOff val="15000"/>
                  </a:schemeClr>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r>
              <a:rPr lang="en-US" altLang="ja-JP" sz="2400" dirty="0" smtClean="0"/>
              <a:t>(</a:t>
            </a:r>
            <a:r>
              <a:rPr lang="en-US" altLang="ja-JP" sz="2400" dirty="0"/>
              <a:t>d) Description of the risk levels</a:t>
            </a:r>
            <a:endParaRPr lang="ja-JP" altLang="en-US" sz="2400" dirty="0"/>
          </a:p>
        </p:txBody>
      </p:sp>
    </p:spTree>
    <p:extLst>
      <p:ext uri="{BB962C8B-B14F-4D97-AF65-F5344CB8AC3E}">
        <p14:creationId xmlns:p14="http://schemas.microsoft.com/office/powerpoint/2010/main" val="334875389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352551" y="624110"/>
            <a:ext cx="7181850" cy="785590"/>
          </a:xfrm>
        </p:spPr>
        <p:txBody>
          <a:bodyPr>
            <a:normAutofit/>
          </a:bodyPr>
          <a:lstStyle/>
          <a:p>
            <a:r>
              <a:rPr kumimoji="1" lang="en-US" altLang="ja-JP" dirty="0" smtClean="0"/>
              <a:t>【</a:t>
            </a:r>
            <a:r>
              <a:rPr kumimoji="1" lang="en-US" altLang="ja-JP" dirty="0" smtClean="0">
                <a:latin typeface="Arial" panose="020B0604020202020204" pitchFamily="34" charset="0"/>
                <a:cs typeface="Arial" panose="020B0604020202020204" pitchFamily="34" charset="0"/>
              </a:rPr>
              <a:t>Target Operation</a:t>
            </a:r>
            <a:r>
              <a:rPr lang="en-US" altLang="ja-JP" dirty="0" smtClean="0"/>
              <a:t>】</a:t>
            </a:r>
            <a:endParaRPr kumimoji="1" lang="ja-JP" altLang="en-US" dirty="0"/>
          </a:p>
        </p:txBody>
      </p:sp>
      <p:sp>
        <p:nvSpPr>
          <p:cNvPr id="3" name="コンテンツ プレースホルダー 2"/>
          <p:cNvSpPr>
            <a:spLocks noGrp="1"/>
          </p:cNvSpPr>
          <p:nvPr>
            <p:ph idx="1"/>
          </p:nvPr>
        </p:nvSpPr>
        <p:spPr>
          <a:xfrm>
            <a:off x="1352551" y="1485900"/>
            <a:ext cx="7181850" cy="1276350"/>
          </a:xfrm>
        </p:spPr>
        <p:txBody>
          <a:bodyPr>
            <a:normAutofit/>
          </a:bodyPr>
          <a:lstStyle/>
          <a:p>
            <a:r>
              <a:rPr lang="en-US" altLang="ja-JP" sz="2400" dirty="0" smtClean="0">
                <a:latin typeface="Arial" panose="020B0604020202020204" pitchFamily="34" charset="0"/>
                <a:cs typeface="Arial" panose="020B0604020202020204" pitchFamily="34" charset="0"/>
              </a:rPr>
              <a:t>Let‘s </a:t>
            </a:r>
            <a:r>
              <a:rPr lang="en-US" altLang="ja-JP" sz="2400" dirty="0">
                <a:latin typeface="Arial" panose="020B0604020202020204" pitchFamily="34" charset="0"/>
                <a:cs typeface="Arial" panose="020B0604020202020204" pitchFamily="34" charset="0"/>
              </a:rPr>
              <a:t>carry out </a:t>
            </a:r>
            <a:r>
              <a:rPr lang="en-US" altLang="ja-JP" sz="2400" dirty="0" smtClean="0">
                <a:latin typeface="Arial" panose="020B0604020202020204" pitchFamily="34" charset="0"/>
                <a:cs typeface="Arial" panose="020B0604020202020204" pitchFamily="34" charset="0"/>
              </a:rPr>
              <a:t>risk </a:t>
            </a:r>
            <a:r>
              <a:rPr lang="en-US" altLang="ja-JP" sz="2400" dirty="0">
                <a:latin typeface="Arial" panose="020B0604020202020204" pitchFamily="34" charset="0"/>
                <a:cs typeface="Arial" panose="020B0604020202020204" pitchFamily="34" charset="0"/>
              </a:rPr>
              <a:t>assessment about </a:t>
            </a:r>
            <a:r>
              <a:rPr lang="ja-JP" altLang="en-US" sz="2400" dirty="0" smtClean="0">
                <a:latin typeface="Arial" panose="020B0604020202020204" pitchFamily="34" charset="0"/>
                <a:cs typeface="Arial" panose="020B0604020202020204" pitchFamily="34" charset="0"/>
              </a:rPr>
              <a:t>			　　</a:t>
            </a:r>
            <a:r>
              <a:rPr lang="en-US" altLang="ja-JP" sz="2400" dirty="0" smtClean="0">
                <a:solidFill>
                  <a:srgbClr val="FF0000"/>
                </a:solidFill>
                <a:latin typeface="Arial" panose="020B0604020202020204" pitchFamily="34" charset="0"/>
                <a:cs typeface="Arial" panose="020B0604020202020204" pitchFamily="34" charset="0"/>
              </a:rPr>
              <a:t>“2. Operation” – “</a:t>
            </a:r>
            <a:r>
              <a:rPr lang="ja-JP" altLang="en-US" sz="2400" dirty="0" smtClean="0">
                <a:solidFill>
                  <a:srgbClr val="FF0000"/>
                </a:solidFill>
                <a:latin typeface="Arial" panose="020B0604020202020204" pitchFamily="34" charset="0"/>
                <a:cs typeface="Arial" panose="020B0604020202020204" pitchFamily="34" charset="0"/>
              </a:rPr>
              <a:t>①</a:t>
            </a:r>
            <a:r>
              <a:rPr lang="en-US" altLang="ja-JP" sz="2400" dirty="0" smtClean="0">
                <a:solidFill>
                  <a:srgbClr val="FF0000"/>
                </a:solidFill>
                <a:latin typeface="Arial" panose="020B0604020202020204" pitchFamily="34" charset="0"/>
                <a:cs typeface="Arial" panose="020B0604020202020204" pitchFamily="34" charset="0"/>
              </a:rPr>
              <a:t>Loading of Main material”</a:t>
            </a:r>
            <a:r>
              <a:rPr lang="ja-JP" altLang="en-US" sz="2400" dirty="0" smtClean="0">
                <a:latin typeface="Arial" panose="020B0604020202020204" pitchFamily="34" charset="0"/>
                <a:cs typeface="Arial" panose="020B0604020202020204" pitchFamily="34" charset="0"/>
              </a:rPr>
              <a:t>　</a:t>
            </a:r>
            <a:r>
              <a:rPr lang="en-US" altLang="ja-JP" sz="2400" dirty="0" smtClean="0">
                <a:latin typeface="Arial" panose="020B0604020202020204" pitchFamily="34" charset="0"/>
                <a:cs typeface="Arial" panose="020B0604020202020204" pitchFamily="34" charset="0"/>
              </a:rPr>
              <a:t> </a:t>
            </a:r>
            <a:r>
              <a:rPr lang="en-US" altLang="ja-JP" sz="2400" dirty="0">
                <a:latin typeface="Arial" panose="020B0604020202020204" pitchFamily="34" charset="0"/>
                <a:cs typeface="Arial" panose="020B0604020202020204" pitchFamily="34" charset="0"/>
              </a:rPr>
              <a:t>out of these processes</a:t>
            </a:r>
            <a:r>
              <a:rPr lang="en-US" altLang="ja-JP" sz="2400" dirty="0" smtClean="0">
                <a:latin typeface="Arial" panose="020B0604020202020204" pitchFamily="34" charset="0"/>
                <a:cs typeface="Arial" panose="020B0604020202020204" pitchFamily="34" charset="0"/>
              </a:rPr>
              <a:t>.</a:t>
            </a:r>
            <a:endParaRPr lang="ja-JP" altLang="en-US" dirty="0">
              <a:latin typeface="Arial" panose="020B0604020202020204" pitchFamily="34" charset="0"/>
              <a:cs typeface="Arial" panose="020B0604020202020204" pitchFamily="34" charset="0"/>
            </a:endParaRPr>
          </a:p>
        </p:txBody>
      </p:sp>
      <p:sp>
        <p:nvSpPr>
          <p:cNvPr id="4" name="コンテンツ プレースホルダー 2"/>
          <p:cNvSpPr txBox="1">
            <a:spLocks/>
          </p:cNvSpPr>
          <p:nvPr/>
        </p:nvSpPr>
        <p:spPr>
          <a:xfrm>
            <a:off x="1494785" y="2938462"/>
            <a:ext cx="4024264" cy="3790950"/>
          </a:xfrm>
          <a:prstGeom prst="rect">
            <a:avLst/>
          </a:prstGeom>
        </p:spPr>
        <p:txBody>
          <a:bodyPr vert="horz" lIns="91440" tIns="45720" rIns="91440" bIns="45720" rtlCol="0">
            <a:normAutofit fontScale="92500" lnSpcReduction="10000"/>
          </a:bodyPr>
          <a:lstStyle>
            <a:lvl1pPr marL="342900" indent="-342900" algn="l" defTabSz="457200" rtl="0" eaLnBrk="1" latinLnBrk="0" hangingPunct="1">
              <a:spcBef>
                <a:spcPts val="1000"/>
              </a:spcBef>
              <a:spcAft>
                <a:spcPts val="0"/>
              </a:spcAft>
              <a:buClr>
                <a:schemeClr val="accent1"/>
              </a:buClr>
              <a:buFont typeface="Wingdings 3" charset="2"/>
              <a:buChar char=""/>
              <a:defRPr kumimoji="1"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kumimoji="1"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kumimoji="1"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9pPr>
          </a:lstStyle>
          <a:p>
            <a:pPr marL="0" indent="0">
              <a:buNone/>
            </a:pPr>
            <a:r>
              <a:rPr lang="en-US" altLang="ja-JP" sz="2800" dirty="0" smtClean="0">
                <a:latin typeface="Arial" panose="020B0604020202020204" pitchFamily="34" charset="0"/>
                <a:cs typeface="Arial" panose="020B0604020202020204" pitchFamily="34" charset="0"/>
              </a:rPr>
              <a:t>1.Preparation</a:t>
            </a:r>
            <a:endParaRPr lang="ja-JP" altLang="en-US" sz="2800" dirty="0" smtClean="0">
              <a:latin typeface="Arial" panose="020B0604020202020204" pitchFamily="34" charset="0"/>
              <a:cs typeface="Arial" panose="020B0604020202020204" pitchFamily="34" charset="0"/>
            </a:endParaRPr>
          </a:p>
          <a:p>
            <a:pPr marL="400050" lvl="1" indent="0">
              <a:buNone/>
            </a:pPr>
            <a:r>
              <a:rPr lang="ja-JP" altLang="en-US" sz="2600" dirty="0" smtClean="0">
                <a:latin typeface="Arial" panose="020B0604020202020204" pitchFamily="34" charset="0"/>
                <a:cs typeface="Arial" panose="020B0604020202020204" pitchFamily="34" charset="0"/>
              </a:rPr>
              <a:t>①</a:t>
            </a:r>
            <a:r>
              <a:rPr lang="en-US" altLang="ja-JP" sz="2600" dirty="0" smtClean="0">
                <a:latin typeface="Arial" panose="020B0604020202020204" pitchFamily="34" charset="0"/>
                <a:cs typeface="Arial" panose="020B0604020202020204" pitchFamily="34" charset="0"/>
              </a:rPr>
              <a:t>Inside confirmation</a:t>
            </a:r>
            <a:endParaRPr lang="ja-JP" altLang="en-US" sz="2600" dirty="0" smtClean="0">
              <a:latin typeface="Arial" panose="020B0604020202020204" pitchFamily="34" charset="0"/>
              <a:cs typeface="Arial" panose="020B0604020202020204" pitchFamily="34" charset="0"/>
            </a:endParaRPr>
          </a:p>
          <a:p>
            <a:pPr marL="400050" lvl="1" indent="0">
              <a:buNone/>
            </a:pPr>
            <a:r>
              <a:rPr lang="ja-JP" altLang="en-US" sz="2600" dirty="0" smtClean="0">
                <a:latin typeface="Arial" panose="020B0604020202020204" pitchFamily="34" charset="0"/>
                <a:cs typeface="Arial" panose="020B0604020202020204" pitchFamily="34" charset="0"/>
              </a:rPr>
              <a:t>②</a:t>
            </a:r>
            <a:r>
              <a:rPr lang="en-US" altLang="ja-JP" sz="2600" dirty="0" smtClean="0">
                <a:latin typeface="Arial" panose="020B0604020202020204" pitchFamily="34" charset="0"/>
                <a:cs typeface="Arial" panose="020B0604020202020204" pitchFamily="34" charset="0"/>
              </a:rPr>
              <a:t>Nitrogen replacement</a:t>
            </a:r>
            <a:endParaRPr lang="ja-JP" altLang="en-US" sz="2600" dirty="0" smtClean="0">
              <a:latin typeface="Arial" panose="020B0604020202020204" pitchFamily="34" charset="0"/>
              <a:cs typeface="Arial" panose="020B0604020202020204" pitchFamily="34" charset="0"/>
            </a:endParaRPr>
          </a:p>
          <a:p>
            <a:pPr marL="432000" indent="-457200">
              <a:buNone/>
            </a:pPr>
            <a:r>
              <a:rPr lang="en-US" altLang="ja-JP" sz="2800" dirty="0" smtClean="0">
                <a:latin typeface="Arial" panose="020B0604020202020204" pitchFamily="34" charset="0"/>
                <a:cs typeface="Arial" panose="020B0604020202020204" pitchFamily="34" charset="0"/>
              </a:rPr>
              <a:t>2.Operation (Loading, Mixing, Unloading)</a:t>
            </a:r>
            <a:endParaRPr lang="ja-JP" altLang="en-US" sz="2800" dirty="0" smtClean="0">
              <a:latin typeface="Arial" panose="020B0604020202020204" pitchFamily="34" charset="0"/>
              <a:cs typeface="Arial" panose="020B0604020202020204" pitchFamily="34" charset="0"/>
            </a:endParaRPr>
          </a:p>
          <a:p>
            <a:pPr marL="400050" lvl="1" indent="0">
              <a:buNone/>
            </a:pPr>
            <a:r>
              <a:rPr lang="ja-JP" altLang="en-US" sz="2600" dirty="0" smtClean="0">
                <a:latin typeface="Arial" panose="020B0604020202020204" pitchFamily="34" charset="0"/>
                <a:cs typeface="Arial" panose="020B0604020202020204" pitchFamily="34" charset="0"/>
              </a:rPr>
              <a:t>①</a:t>
            </a:r>
            <a:r>
              <a:rPr lang="en-US" altLang="ja-JP" sz="2600" dirty="0" smtClean="0">
                <a:latin typeface="Arial" panose="020B0604020202020204" pitchFamily="34" charset="0"/>
                <a:cs typeface="Arial" panose="020B0604020202020204" pitchFamily="34" charset="0"/>
              </a:rPr>
              <a:t>Loading of Main material</a:t>
            </a:r>
            <a:endParaRPr lang="ja-JP" altLang="en-US" sz="2600" dirty="0" smtClean="0">
              <a:latin typeface="Arial" panose="020B0604020202020204" pitchFamily="34" charset="0"/>
              <a:cs typeface="Arial" panose="020B0604020202020204" pitchFamily="34" charset="0"/>
            </a:endParaRPr>
          </a:p>
          <a:p>
            <a:pPr marL="400050" lvl="1" indent="0">
              <a:buNone/>
            </a:pPr>
            <a:r>
              <a:rPr lang="ja-JP" altLang="en-US" sz="2600" dirty="0" smtClean="0">
                <a:latin typeface="Arial" panose="020B0604020202020204" pitchFamily="34" charset="0"/>
                <a:cs typeface="Arial" panose="020B0604020202020204" pitchFamily="34" charset="0"/>
              </a:rPr>
              <a:t>②</a:t>
            </a:r>
            <a:r>
              <a:rPr lang="en-US" altLang="ja-JP" sz="2600" dirty="0" smtClean="0">
                <a:latin typeface="Arial" panose="020B0604020202020204" pitchFamily="34" charset="0"/>
                <a:cs typeface="Arial" panose="020B0604020202020204" pitchFamily="34" charset="0"/>
              </a:rPr>
              <a:t>Loading of Auxiliary material</a:t>
            </a:r>
            <a:endParaRPr lang="ja-JP" altLang="en-US" sz="2600" dirty="0" smtClean="0">
              <a:latin typeface="Arial" panose="020B0604020202020204" pitchFamily="34" charset="0"/>
              <a:cs typeface="Arial" panose="020B0604020202020204" pitchFamily="34" charset="0"/>
            </a:endParaRPr>
          </a:p>
        </p:txBody>
      </p:sp>
      <p:sp>
        <p:nvSpPr>
          <p:cNvPr id="5" name="コンテンツ プレースホルダー 2"/>
          <p:cNvSpPr txBox="1">
            <a:spLocks/>
          </p:cNvSpPr>
          <p:nvPr/>
        </p:nvSpPr>
        <p:spPr>
          <a:xfrm>
            <a:off x="5355771" y="2938462"/>
            <a:ext cx="3639737" cy="2905125"/>
          </a:xfrm>
          <a:prstGeom prst="rect">
            <a:avLst/>
          </a:prstGeom>
        </p:spPr>
        <p:txBody>
          <a:bodyPr vert="horz" lIns="91440" tIns="45720" rIns="91440" bIns="45720" rtlCol="0">
            <a:normAutofit fontScale="92500" lnSpcReduction="20000"/>
          </a:bodyPr>
          <a:lstStyle>
            <a:lvl1pPr marL="342900" indent="-342900" algn="l" defTabSz="457200" rtl="0" eaLnBrk="1" latinLnBrk="0" hangingPunct="1">
              <a:spcBef>
                <a:spcPts val="1000"/>
              </a:spcBef>
              <a:spcAft>
                <a:spcPts val="0"/>
              </a:spcAft>
              <a:buClr>
                <a:schemeClr val="accent1"/>
              </a:buClr>
              <a:buFont typeface="Wingdings 3" charset="2"/>
              <a:buChar char=""/>
              <a:defRPr kumimoji="1"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kumimoji="1"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kumimoji="1"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9pPr>
          </a:lstStyle>
          <a:p>
            <a:pPr marL="400050" lvl="2" indent="0">
              <a:buNone/>
            </a:pPr>
            <a:r>
              <a:rPr lang="ja-JP" altLang="en-US" sz="2400" dirty="0">
                <a:latin typeface="Arial" panose="020B0604020202020204" pitchFamily="34" charset="0"/>
                <a:cs typeface="Arial" panose="020B0604020202020204" pitchFamily="34" charset="0"/>
              </a:rPr>
              <a:t>③</a:t>
            </a:r>
            <a:r>
              <a:rPr lang="en-US" altLang="ja-JP" sz="2400" dirty="0">
                <a:latin typeface="Arial" panose="020B0604020202020204" pitchFamily="34" charset="0"/>
                <a:cs typeface="Arial" panose="020B0604020202020204" pitchFamily="34" charset="0"/>
              </a:rPr>
              <a:t>Nitrogen replacement</a:t>
            </a:r>
            <a:endParaRPr lang="ja-JP" altLang="en-US" sz="2400" dirty="0">
              <a:latin typeface="Arial" panose="020B0604020202020204" pitchFamily="34" charset="0"/>
              <a:cs typeface="Arial" panose="020B0604020202020204" pitchFamily="34" charset="0"/>
            </a:endParaRPr>
          </a:p>
          <a:p>
            <a:pPr marL="400050" lvl="2" indent="0">
              <a:buNone/>
            </a:pPr>
            <a:r>
              <a:rPr lang="ja-JP" altLang="en-US" sz="2400" dirty="0" smtClean="0">
                <a:latin typeface="Arial" panose="020B0604020202020204" pitchFamily="34" charset="0"/>
                <a:cs typeface="Arial" panose="020B0604020202020204" pitchFamily="34" charset="0"/>
              </a:rPr>
              <a:t>④</a:t>
            </a:r>
            <a:r>
              <a:rPr lang="en-US" altLang="ja-JP" sz="2400" dirty="0" smtClean="0">
                <a:latin typeface="Arial" panose="020B0604020202020204" pitchFamily="34" charset="0"/>
                <a:cs typeface="Arial" panose="020B0604020202020204" pitchFamily="34" charset="0"/>
              </a:rPr>
              <a:t>Mixing</a:t>
            </a:r>
            <a:endParaRPr lang="ja-JP" altLang="en-US" sz="2400" dirty="0" smtClean="0">
              <a:latin typeface="Arial" panose="020B0604020202020204" pitchFamily="34" charset="0"/>
              <a:cs typeface="Arial" panose="020B0604020202020204" pitchFamily="34" charset="0"/>
            </a:endParaRPr>
          </a:p>
          <a:p>
            <a:pPr marL="400050" lvl="2" indent="0">
              <a:buNone/>
            </a:pPr>
            <a:r>
              <a:rPr lang="ja-JP" altLang="en-US" sz="2400" dirty="0" smtClean="0">
                <a:latin typeface="Arial" panose="020B0604020202020204" pitchFamily="34" charset="0"/>
                <a:cs typeface="Arial" panose="020B0604020202020204" pitchFamily="34" charset="0"/>
              </a:rPr>
              <a:t>⑤</a:t>
            </a:r>
            <a:r>
              <a:rPr lang="en-US" altLang="ja-JP" sz="2400" dirty="0" smtClean="0">
                <a:latin typeface="Arial" panose="020B0604020202020204" pitchFamily="34" charset="0"/>
                <a:cs typeface="Arial" panose="020B0604020202020204" pitchFamily="34" charset="0"/>
              </a:rPr>
              <a:t>Unloading</a:t>
            </a:r>
            <a:endParaRPr lang="ja-JP" altLang="en-US" sz="2400" dirty="0">
              <a:latin typeface="Arial" panose="020B0604020202020204" pitchFamily="34" charset="0"/>
              <a:cs typeface="Arial" panose="020B0604020202020204" pitchFamily="34" charset="0"/>
            </a:endParaRPr>
          </a:p>
          <a:p>
            <a:pPr marL="0" indent="0">
              <a:buNone/>
            </a:pPr>
            <a:r>
              <a:rPr lang="en-US" altLang="ja-JP" sz="3000" dirty="0" smtClean="0">
                <a:latin typeface="Arial" panose="020B0604020202020204" pitchFamily="34" charset="0"/>
                <a:cs typeface="Arial" panose="020B0604020202020204" pitchFamily="34" charset="0"/>
              </a:rPr>
              <a:t>3.Clearning</a:t>
            </a:r>
            <a:endParaRPr lang="ja-JP" altLang="en-US" sz="3000" dirty="0" smtClean="0">
              <a:latin typeface="Arial" panose="020B0604020202020204" pitchFamily="34" charset="0"/>
              <a:cs typeface="Arial" panose="020B0604020202020204" pitchFamily="34" charset="0"/>
            </a:endParaRPr>
          </a:p>
          <a:p>
            <a:pPr marL="400050" lvl="1" indent="0">
              <a:buNone/>
            </a:pPr>
            <a:r>
              <a:rPr lang="ja-JP" altLang="en-US" sz="2600" dirty="0" smtClean="0">
                <a:latin typeface="Arial" panose="020B0604020202020204" pitchFamily="34" charset="0"/>
                <a:cs typeface="Arial" panose="020B0604020202020204" pitchFamily="34" charset="0"/>
              </a:rPr>
              <a:t>①</a:t>
            </a:r>
            <a:r>
              <a:rPr lang="en-US" altLang="ja-JP" sz="2600" dirty="0" smtClean="0">
                <a:latin typeface="Arial" panose="020B0604020202020204" pitchFamily="34" charset="0"/>
                <a:cs typeface="Arial" panose="020B0604020202020204" pitchFamily="34" charset="0"/>
              </a:rPr>
              <a:t>Gas scrubbing</a:t>
            </a:r>
            <a:endParaRPr lang="ja-JP" altLang="en-US" sz="2600" dirty="0" smtClean="0">
              <a:latin typeface="Arial" panose="020B0604020202020204" pitchFamily="34" charset="0"/>
              <a:cs typeface="Arial" panose="020B0604020202020204" pitchFamily="34" charset="0"/>
            </a:endParaRPr>
          </a:p>
          <a:p>
            <a:pPr marL="792000" lvl="1" indent="-396000">
              <a:buNone/>
            </a:pPr>
            <a:r>
              <a:rPr lang="ja-JP" altLang="en-US" sz="2600" dirty="0" smtClean="0">
                <a:latin typeface="Arial" panose="020B0604020202020204" pitchFamily="34" charset="0"/>
                <a:cs typeface="Arial" panose="020B0604020202020204" pitchFamily="34" charset="0"/>
              </a:rPr>
              <a:t>②</a:t>
            </a:r>
            <a:r>
              <a:rPr lang="en-US" altLang="ja-JP" sz="2600" dirty="0" smtClean="0">
                <a:latin typeface="Arial" panose="020B0604020202020204" pitchFamily="34" charset="0"/>
                <a:cs typeface="Arial" panose="020B0604020202020204" pitchFamily="34" charset="0"/>
              </a:rPr>
              <a:t>Water washing</a:t>
            </a:r>
            <a:endParaRPr lang="ja-JP" altLang="en-US" sz="2600" dirty="0" smtClean="0">
              <a:latin typeface="Arial" panose="020B0604020202020204" pitchFamily="34" charset="0"/>
              <a:cs typeface="Arial" panose="020B0604020202020204" pitchFamily="34" charset="0"/>
            </a:endParaRPr>
          </a:p>
          <a:p>
            <a:pPr marL="400050" lvl="1" indent="0">
              <a:buNone/>
            </a:pPr>
            <a:r>
              <a:rPr lang="ja-JP" altLang="en-US" sz="2600" dirty="0" smtClean="0">
                <a:latin typeface="Arial" panose="020B0604020202020204" pitchFamily="34" charset="0"/>
                <a:cs typeface="Arial" panose="020B0604020202020204" pitchFamily="34" charset="0"/>
              </a:rPr>
              <a:t>③</a:t>
            </a:r>
            <a:r>
              <a:rPr lang="en-US" altLang="ja-JP" sz="2600" dirty="0" smtClean="0">
                <a:latin typeface="Arial" panose="020B0604020202020204" pitchFamily="34" charset="0"/>
                <a:cs typeface="Arial" panose="020B0604020202020204" pitchFamily="34" charset="0"/>
              </a:rPr>
              <a:t>Drying by air</a:t>
            </a:r>
            <a:endParaRPr lang="ja-JP" altLang="en-US" sz="2600" dirty="0" smtClean="0">
              <a:latin typeface="Arial" panose="020B0604020202020204" pitchFamily="34" charset="0"/>
              <a:cs typeface="Arial" panose="020B0604020202020204" pitchFamily="34" charset="0"/>
            </a:endParaRPr>
          </a:p>
          <a:p>
            <a:endParaRPr lang="ja-JP" altLang="en-US" dirty="0">
              <a:latin typeface="Arial" panose="020B0604020202020204" pitchFamily="34" charset="0"/>
              <a:cs typeface="Arial" panose="020B0604020202020204" pitchFamily="34" charset="0"/>
            </a:endParaRPr>
          </a:p>
        </p:txBody>
      </p:sp>
      <p:sp>
        <p:nvSpPr>
          <p:cNvPr id="6" name="テキスト ボックス 5"/>
          <p:cNvSpPr txBox="1"/>
          <p:nvPr/>
        </p:nvSpPr>
        <p:spPr>
          <a:xfrm>
            <a:off x="1909865" y="5174401"/>
            <a:ext cx="3133644" cy="784830"/>
          </a:xfrm>
          <a:prstGeom prst="rect">
            <a:avLst/>
          </a:prstGeom>
          <a:solidFill>
            <a:schemeClr val="bg2"/>
          </a:solidFill>
          <a:ln w="19050">
            <a:solidFill>
              <a:srgbClr val="FF0000"/>
            </a:solidFill>
          </a:ln>
        </p:spPr>
        <p:txBody>
          <a:bodyPr wrap="square" rtlCol="0">
            <a:spAutoFit/>
          </a:bodyPr>
          <a:lstStyle/>
          <a:p>
            <a:pPr>
              <a:lnSpc>
                <a:spcPct val="90000"/>
              </a:lnSpc>
            </a:pPr>
            <a:r>
              <a:rPr kumimoji="1" lang="ja-JP" altLang="en-US" sz="2400" b="1" dirty="0" smtClean="0">
                <a:solidFill>
                  <a:srgbClr val="FF0000"/>
                </a:solidFill>
                <a:latin typeface="Arial" panose="020B0604020202020204" pitchFamily="34" charset="0"/>
                <a:cs typeface="Arial" panose="020B0604020202020204" pitchFamily="34" charset="0"/>
              </a:rPr>
              <a:t>①</a:t>
            </a:r>
            <a:r>
              <a:rPr kumimoji="1" lang="en-US" altLang="ja-JP" sz="2400" b="1" dirty="0" smtClean="0">
                <a:solidFill>
                  <a:srgbClr val="FF0000"/>
                </a:solidFill>
                <a:latin typeface="Arial" panose="020B0604020202020204" pitchFamily="34" charset="0"/>
                <a:cs typeface="Arial" panose="020B0604020202020204" pitchFamily="34" charset="0"/>
              </a:rPr>
              <a:t>Loading </a:t>
            </a:r>
            <a:r>
              <a:rPr lang="en-US" altLang="ja-JP" sz="2400" b="1" dirty="0" smtClean="0">
                <a:solidFill>
                  <a:srgbClr val="FF0000"/>
                </a:solidFill>
                <a:latin typeface="Arial" panose="020B0604020202020204" pitchFamily="34" charset="0"/>
                <a:cs typeface="Arial" panose="020B0604020202020204" pitchFamily="34" charset="0"/>
              </a:rPr>
              <a:t>of </a:t>
            </a:r>
            <a:r>
              <a:rPr kumimoji="1" lang="en-US" altLang="ja-JP" sz="2400" b="1" dirty="0" smtClean="0">
                <a:solidFill>
                  <a:srgbClr val="FF0000"/>
                </a:solidFill>
                <a:latin typeface="Arial" panose="020B0604020202020204" pitchFamily="34" charset="0"/>
                <a:cs typeface="Arial" panose="020B0604020202020204" pitchFamily="34" charset="0"/>
              </a:rPr>
              <a:t>Main  material</a:t>
            </a:r>
            <a:endParaRPr kumimoji="1" lang="ja-JP" altLang="en-US" b="1" dirty="0">
              <a:solidFill>
                <a:srgbClr val="FF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741458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wipe(left)">
                                      <p:cBhvr>
                                        <p:cTn id="7" dur="500"/>
                                        <p:tgtEl>
                                          <p:spTgt spid="4">
                                            <p:txEl>
                                              <p:pRg st="0" end="0"/>
                                            </p:txEl>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4">
                                            <p:txEl>
                                              <p:pRg st="1" end="1"/>
                                            </p:txEl>
                                          </p:spTgt>
                                        </p:tgtEl>
                                        <p:attrNameLst>
                                          <p:attrName>style.visibility</p:attrName>
                                        </p:attrNameLst>
                                      </p:cBhvr>
                                      <p:to>
                                        <p:strVal val="visible"/>
                                      </p:to>
                                    </p:set>
                                    <p:animEffect transition="in" filter="wipe(left)">
                                      <p:cBhvr>
                                        <p:cTn id="10" dur="500"/>
                                        <p:tgtEl>
                                          <p:spTgt spid="4">
                                            <p:txEl>
                                              <p:pRg st="1" end="1"/>
                                            </p:txEl>
                                          </p:spTgt>
                                        </p:tgtEl>
                                      </p:cBhvr>
                                    </p:animEffect>
                                  </p:childTnLst>
                                </p:cTn>
                              </p:par>
                              <p:par>
                                <p:cTn id="11" presetID="22" presetClass="entr" presetSubtype="8" fill="hold" grpId="0" nodeType="with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Effect transition="in" filter="wipe(left)">
                                      <p:cBhvr>
                                        <p:cTn id="13" dur="500"/>
                                        <p:tgtEl>
                                          <p:spTgt spid="4">
                                            <p:txEl>
                                              <p:pRg st="2" end="2"/>
                                            </p:txEl>
                                          </p:spTgt>
                                        </p:tgtEl>
                                      </p:cBhvr>
                                    </p:animEffect>
                                  </p:childTnLst>
                                </p:cTn>
                              </p:par>
                              <p:par>
                                <p:cTn id="14" presetID="22" presetClass="entr" presetSubtype="8" fill="hold" grpId="0" nodeType="withEffect">
                                  <p:stCondLst>
                                    <p:cond delay="0"/>
                                  </p:stCondLst>
                                  <p:childTnLst>
                                    <p:set>
                                      <p:cBhvr>
                                        <p:cTn id="15" dur="1" fill="hold">
                                          <p:stCondLst>
                                            <p:cond delay="0"/>
                                          </p:stCondLst>
                                        </p:cTn>
                                        <p:tgtEl>
                                          <p:spTgt spid="4">
                                            <p:txEl>
                                              <p:pRg st="3" end="3"/>
                                            </p:txEl>
                                          </p:spTgt>
                                        </p:tgtEl>
                                        <p:attrNameLst>
                                          <p:attrName>style.visibility</p:attrName>
                                        </p:attrNameLst>
                                      </p:cBhvr>
                                      <p:to>
                                        <p:strVal val="visible"/>
                                      </p:to>
                                    </p:set>
                                    <p:animEffect transition="in" filter="wipe(left)">
                                      <p:cBhvr>
                                        <p:cTn id="16" dur="500"/>
                                        <p:tgtEl>
                                          <p:spTgt spid="4">
                                            <p:txEl>
                                              <p:pRg st="3" end="3"/>
                                            </p:txEl>
                                          </p:spTgt>
                                        </p:tgtEl>
                                      </p:cBhvr>
                                    </p:animEffect>
                                  </p:childTnLst>
                                </p:cTn>
                              </p:par>
                              <p:par>
                                <p:cTn id="17" presetID="22" presetClass="entr" presetSubtype="8" fill="hold" grpId="0" nodeType="withEffect">
                                  <p:stCondLst>
                                    <p:cond delay="0"/>
                                  </p:stCondLst>
                                  <p:childTnLst>
                                    <p:set>
                                      <p:cBhvr>
                                        <p:cTn id="18" dur="1" fill="hold">
                                          <p:stCondLst>
                                            <p:cond delay="0"/>
                                          </p:stCondLst>
                                        </p:cTn>
                                        <p:tgtEl>
                                          <p:spTgt spid="4">
                                            <p:txEl>
                                              <p:pRg st="4" end="4"/>
                                            </p:txEl>
                                          </p:spTgt>
                                        </p:tgtEl>
                                        <p:attrNameLst>
                                          <p:attrName>style.visibility</p:attrName>
                                        </p:attrNameLst>
                                      </p:cBhvr>
                                      <p:to>
                                        <p:strVal val="visible"/>
                                      </p:to>
                                    </p:set>
                                    <p:animEffect transition="in" filter="wipe(left)">
                                      <p:cBhvr>
                                        <p:cTn id="19" dur="500"/>
                                        <p:tgtEl>
                                          <p:spTgt spid="4">
                                            <p:txEl>
                                              <p:pRg st="4" end="4"/>
                                            </p:txEl>
                                          </p:spTgt>
                                        </p:tgtEl>
                                      </p:cBhvr>
                                    </p:animEffect>
                                  </p:childTnLst>
                                </p:cTn>
                              </p:par>
                              <p:par>
                                <p:cTn id="20" presetID="22" presetClass="entr" presetSubtype="8" fill="hold" grpId="0" nodeType="withEffect">
                                  <p:stCondLst>
                                    <p:cond delay="0"/>
                                  </p:stCondLst>
                                  <p:childTnLst>
                                    <p:set>
                                      <p:cBhvr>
                                        <p:cTn id="21" dur="1" fill="hold">
                                          <p:stCondLst>
                                            <p:cond delay="0"/>
                                          </p:stCondLst>
                                        </p:cTn>
                                        <p:tgtEl>
                                          <p:spTgt spid="4">
                                            <p:txEl>
                                              <p:pRg st="5" end="5"/>
                                            </p:txEl>
                                          </p:spTgt>
                                        </p:tgtEl>
                                        <p:attrNameLst>
                                          <p:attrName>style.visibility</p:attrName>
                                        </p:attrNameLst>
                                      </p:cBhvr>
                                      <p:to>
                                        <p:strVal val="visible"/>
                                      </p:to>
                                    </p:set>
                                    <p:animEffect transition="in" filter="wipe(left)">
                                      <p:cBhvr>
                                        <p:cTn id="22" dur="500"/>
                                        <p:tgtEl>
                                          <p:spTgt spid="4">
                                            <p:txEl>
                                              <p:pRg st="5" end="5"/>
                                            </p:txEl>
                                          </p:spTgt>
                                        </p:tgtEl>
                                      </p:cBhvr>
                                    </p:animEffect>
                                  </p:childTnLst>
                                </p:cTn>
                              </p:par>
                            </p:childTnLst>
                          </p:cTn>
                        </p:par>
                        <p:par>
                          <p:cTn id="23" fill="hold">
                            <p:stCondLst>
                              <p:cond delay="500"/>
                            </p:stCondLst>
                            <p:childTnLst>
                              <p:par>
                                <p:cTn id="24" presetID="22" presetClass="entr" presetSubtype="8" fill="hold" grpId="0" nodeType="afterEffect">
                                  <p:stCondLst>
                                    <p:cond delay="0"/>
                                  </p:stCondLst>
                                  <p:childTnLst>
                                    <p:set>
                                      <p:cBhvr>
                                        <p:cTn id="25" dur="1" fill="hold">
                                          <p:stCondLst>
                                            <p:cond delay="0"/>
                                          </p:stCondLst>
                                        </p:cTn>
                                        <p:tgtEl>
                                          <p:spTgt spid="5"/>
                                        </p:tgtEl>
                                        <p:attrNameLst>
                                          <p:attrName>style.visibility</p:attrName>
                                        </p:attrNameLst>
                                      </p:cBhvr>
                                      <p:to>
                                        <p:strVal val="visible"/>
                                      </p:to>
                                    </p:set>
                                    <p:animEffect transition="in" filter="wipe(left)">
                                      <p:cBhvr>
                                        <p:cTn id="26" dur="500"/>
                                        <p:tgtEl>
                                          <p:spTgt spid="5"/>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8" fill="hold" grpId="0" nodeType="clickEffect">
                                  <p:stCondLst>
                                    <p:cond delay="0"/>
                                  </p:stCondLst>
                                  <p:childTnLst>
                                    <p:set>
                                      <p:cBhvr>
                                        <p:cTn id="30" dur="1" fill="hold">
                                          <p:stCondLst>
                                            <p:cond delay="0"/>
                                          </p:stCondLst>
                                        </p:cTn>
                                        <p:tgtEl>
                                          <p:spTgt spid="3">
                                            <p:txEl>
                                              <p:pRg st="0" end="0"/>
                                            </p:txEl>
                                          </p:spTgt>
                                        </p:tgtEl>
                                        <p:attrNameLst>
                                          <p:attrName>style.visibility</p:attrName>
                                        </p:attrNameLst>
                                      </p:cBhvr>
                                      <p:to>
                                        <p:strVal val="visible"/>
                                      </p:to>
                                    </p:set>
                                    <p:animEffect transition="in" filter="wipe(left)">
                                      <p:cBhvr>
                                        <p:cTn id="31" dur="500"/>
                                        <p:tgtEl>
                                          <p:spTgt spid="3">
                                            <p:txEl>
                                              <p:pRg st="0" end="0"/>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1" presetClass="exit" presetSubtype="0" fill="hold" nodeType="clickEffect">
                                  <p:stCondLst>
                                    <p:cond delay="0"/>
                                  </p:stCondLst>
                                  <p:childTnLst>
                                    <p:set>
                                      <p:cBhvr>
                                        <p:cTn id="35" dur="1" fill="hold">
                                          <p:stCondLst>
                                            <p:cond delay="0"/>
                                          </p:stCondLst>
                                        </p:cTn>
                                        <p:tgtEl>
                                          <p:spTgt spid="4">
                                            <p:txEl>
                                              <p:pRg st="4" end="4"/>
                                            </p:txEl>
                                          </p:spTgt>
                                        </p:tgtEl>
                                        <p:attrNameLst>
                                          <p:attrName>style.visibility</p:attrName>
                                        </p:attrNameLst>
                                      </p:cBhvr>
                                      <p:to>
                                        <p:strVal val="hidden"/>
                                      </p:to>
                                    </p:set>
                                  </p:childTnLst>
                                </p:cTn>
                              </p:par>
                              <p:par>
                                <p:cTn id="36" presetID="45" presetClass="entr" presetSubtype="0" fill="hold" grpId="0" nodeType="withEffect">
                                  <p:stCondLst>
                                    <p:cond delay="0"/>
                                  </p:stCondLst>
                                  <p:childTnLst>
                                    <p:set>
                                      <p:cBhvr>
                                        <p:cTn id="37" dur="1" fill="hold">
                                          <p:stCondLst>
                                            <p:cond delay="0"/>
                                          </p:stCondLst>
                                        </p:cTn>
                                        <p:tgtEl>
                                          <p:spTgt spid="6"/>
                                        </p:tgtEl>
                                        <p:attrNameLst>
                                          <p:attrName>style.visibility</p:attrName>
                                        </p:attrNameLst>
                                      </p:cBhvr>
                                      <p:to>
                                        <p:strVal val="visible"/>
                                      </p:to>
                                    </p:set>
                                    <p:animEffect transition="in" filter="fade">
                                      <p:cBhvr>
                                        <p:cTn id="38" dur="2000"/>
                                        <p:tgtEl>
                                          <p:spTgt spid="6"/>
                                        </p:tgtEl>
                                      </p:cBhvr>
                                    </p:animEffect>
                                    <p:anim calcmode="lin" valueType="num">
                                      <p:cBhvr>
                                        <p:cTn id="39" dur="2000" fill="hold"/>
                                        <p:tgtEl>
                                          <p:spTgt spid="6"/>
                                        </p:tgtEl>
                                        <p:attrNameLst>
                                          <p:attrName>ppt_w</p:attrName>
                                        </p:attrNameLst>
                                      </p:cBhvr>
                                      <p:tavLst>
                                        <p:tav tm="0" fmla="#ppt_w*sin(2.5*pi*$)">
                                          <p:val>
                                            <p:fltVal val="0"/>
                                          </p:val>
                                        </p:tav>
                                        <p:tav tm="100000">
                                          <p:val>
                                            <p:fltVal val="1"/>
                                          </p:val>
                                        </p:tav>
                                      </p:tavLst>
                                    </p:anim>
                                    <p:anim calcmode="lin" valueType="num">
                                      <p:cBhvr>
                                        <p:cTn id="40" dur="2000" fill="hold"/>
                                        <p:tgtEl>
                                          <p:spTgt spid="6"/>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uiExpand="1" build="allAtOnce"/>
      <p:bldP spid="5" grpId="0"/>
      <p:bldP spid="6"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コンテンツ プレースホルダー 3"/>
          <p:cNvPicPr>
            <a:picLocks noGrp="1"/>
          </p:cNvPicPr>
          <p:nvPr>
            <p:ph idx="1"/>
          </p:nvPr>
        </p:nvPicPr>
        <p:blipFill>
          <a:blip r:embed="rId3">
            <a:extLst>
              <a:ext uri="{28A0092B-C50C-407E-A947-70E740481C1C}">
                <a14:useLocalDpi xmlns:a14="http://schemas.microsoft.com/office/drawing/2010/main" val="0"/>
              </a:ext>
            </a:extLst>
          </a:blip>
          <a:stretch>
            <a:fillRect/>
          </a:stretch>
        </p:blipFill>
        <p:spPr bwMode="auto">
          <a:xfrm>
            <a:off x="1270172" y="1386400"/>
            <a:ext cx="6427146" cy="5199610"/>
          </a:xfrm>
          <a:prstGeom prst="rect">
            <a:avLst/>
          </a:prstGeom>
          <a:noFill/>
          <a:ln>
            <a:noFill/>
          </a:ln>
        </p:spPr>
      </p:pic>
      <p:sp>
        <p:nvSpPr>
          <p:cNvPr id="2" name="タイトル 1"/>
          <p:cNvSpPr>
            <a:spLocks noGrp="1"/>
          </p:cNvSpPr>
          <p:nvPr>
            <p:ph type="title"/>
          </p:nvPr>
        </p:nvSpPr>
        <p:spPr>
          <a:xfrm>
            <a:off x="1650181" y="623304"/>
            <a:ext cx="6589199" cy="640445"/>
          </a:xfrm>
        </p:spPr>
        <p:txBody>
          <a:bodyPr>
            <a:normAutofit fontScale="90000"/>
          </a:bodyPr>
          <a:lstStyle/>
          <a:p>
            <a:r>
              <a:rPr lang="en-US" altLang="ja-JP" dirty="0" smtClean="0"/>
              <a:t>Actually </a:t>
            </a:r>
            <a:r>
              <a:rPr lang="en-US" altLang="ja-JP" dirty="0"/>
              <a:t>operations of this </a:t>
            </a:r>
            <a:r>
              <a:rPr lang="en-US" altLang="ja-JP" dirty="0" smtClean="0"/>
              <a:t>process</a:t>
            </a:r>
            <a:endParaRPr kumimoji="1" lang="ja-JP" altLang="en-US" dirty="0"/>
          </a:p>
        </p:txBody>
      </p:sp>
      <p:sp>
        <p:nvSpPr>
          <p:cNvPr id="3" name="テキスト ボックス 2"/>
          <p:cNvSpPr txBox="1"/>
          <p:nvPr/>
        </p:nvSpPr>
        <p:spPr>
          <a:xfrm>
            <a:off x="220298" y="4025179"/>
            <a:ext cx="2948186" cy="1015663"/>
          </a:xfrm>
          <a:prstGeom prst="rect">
            <a:avLst/>
          </a:prstGeom>
          <a:solidFill>
            <a:schemeClr val="accent1">
              <a:lumMod val="20000"/>
              <a:lumOff val="80000"/>
            </a:schemeClr>
          </a:solidFill>
          <a:ln w="19050">
            <a:solidFill>
              <a:schemeClr val="tx1"/>
            </a:solidFill>
          </a:ln>
        </p:spPr>
        <p:txBody>
          <a:bodyPr wrap="square" rtlCol="0">
            <a:spAutoFit/>
          </a:bodyPr>
          <a:lstStyle/>
          <a:p>
            <a:pPr algn="ctr"/>
            <a:r>
              <a:rPr lang="en-US" altLang="ja-JP" sz="2000" dirty="0" smtClean="0"/>
              <a:t>Draining valve</a:t>
            </a:r>
          </a:p>
          <a:p>
            <a:pPr algn="ctr"/>
            <a:r>
              <a:rPr lang="en-US" altLang="ja-JP" sz="2000" dirty="0" smtClean="0"/>
              <a:t>V110,V112,V113,V114 are shut</a:t>
            </a:r>
            <a:endParaRPr kumimoji="1" lang="ja-JP" altLang="en-US" sz="1600" dirty="0"/>
          </a:p>
        </p:txBody>
      </p:sp>
      <p:sp>
        <p:nvSpPr>
          <p:cNvPr id="6" name="正方形/長方形 5"/>
          <p:cNvSpPr/>
          <p:nvPr/>
        </p:nvSpPr>
        <p:spPr>
          <a:xfrm>
            <a:off x="4058024" y="4552950"/>
            <a:ext cx="625943" cy="371475"/>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正方形/長方形 11"/>
          <p:cNvSpPr/>
          <p:nvPr/>
        </p:nvSpPr>
        <p:spPr>
          <a:xfrm>
            <a:off x="3866776" y="5622934"/>
            <a:ext cx="672887" cy="322784"/>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正方形/長方形 12"/>
          <p:cNvSpPr/>
          <p:nvPr/>
        </p:nvSpPr>
        <p:spPr>
          <a:xfrm>
            <a:off x="4483942" y="4991268"/>
            <a:ext cx="306068" cy="370408"/>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テキスト ボックス 13"/>
          <p:cNvSpPr txBox="1"/>
          <p:nvPr/>
        </p:nvSpPr>
        <p:spPr>
          <a:xfrm>
            <a:off x="219239" y="5167260"/>
            <a:ext cx="2948186" cy="1015663"/>
          </a:xfrm>
          <a:prstGeom prst="rect">
            <a:avLst/>
          </a:prstGeom>
          <a:solidFill>
            <a:schemeClr val="accent1">
              <a:lumMod val="20000"/>
              <a:lumOff val="80000"/>
            </a:schemeClr>
          </a:solidFill>
          <a:ln w="19050">
            <a:solidFill>
              <a:schemeClr val="tx1"/>
            </a:solidFill>
          </a:ln>
        </p:spPr>
        <p:txBody>
          <a:bodyPr wrap="square" rtlCol="0">
            <a:spAutoFit/>
          </a:bodyPr>
          <a:lstStyle/>
          <a:p>
            <a:pPr algn="ctr"/>
            <a:r>
              <a:rPr lang="en-US" altLang="ja-JP" sz="2000" dirty="0"/>
              <a:t>Check valves V100,V111,V115</a:t>
            </a:r>
          </a:p>
          <a:p>
            <a:pPr algn="ctr"/>
            <a:r>
              <a:rPr lang="en-US" altLang="ja-JP" sz="2000" dirty="0"/>
              <a:t>are always open</a:t>
            </a:r>
            <a:r>
              <a:rPr lang="en-US" altLang="ja-JP" sz="2000" dirty="0" smtClean="0"/>
              <a:t>.</a:t>
            </a:r>
            <a:endParaRPr kumimoji="1" lang="ja-JP" altLang="en-US" sz="1600" dirty="0"/>
          </a:p>
        </p:txBody>
      </p:sp>
      <p:sp>
        <p:nvSpPr>
          <p:cNvPr id="15" name="正方形/長方形 14"/>
          <p:cNvSpPr/>
          <p:nvPr/>
        </p:nvSpPr>
        <p:spPr>
          <a:xfrm>
            <a:off x="2543970" y="1828800"/>
            <a:ext cx="478687" cy="345734"/>
          </a:xfrm>
          <a:prstGeom prst="rect">
            <a:avLst/>
          </a:prstGeom>
          <a:noFill/>
          <a:ln w="28575">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正方形/長方形 15"/>
          <p:cNvSpPr/>
          <p:nvPr/>
        </p:nvSpPr>
        <p:spPr>
          <a:xfrm>
            <a:off x="4772757" y="5412317"/>
            <a:ext cx="358452" cy="371475"/>
          </a:xfrm>
          <a:prstGeom prst="rect">
            <a:avLst/>
          </a:prstGeom>
          <a:noFill/>
          <a:ln w="28575">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正方形/長方形 16"/>
          <p:cNvSpPr/>
          <p:nvPr/>
        </p:nvSpPr>
        <p:spPr>
          <a:xfrm>
            <a:off x="4775604" y="5040842"/>
            <a:ext cx="531501" cy="370425"/>
          </a:xfrm>
          <a:prstGeom prst="rect">
            <a:avLst/>
          </a:prstGeom>
          <a:noFill/>
          <a:ln w="28575">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テキスト ボックス 17"/>
          <p:cNvSpPr txBox="1"/>
          <p:nvPr/>
        </p:nvSpPr>
        <p:spPr>
          <a:xfrm>
            <a:off x="6080139" y="3757756"/>
            <a:ext cx="2948186" cy="1323439"/>
          </a:xfrm>
          <a:prstGeom prst="rect">
            <a:avLst/>
          </a:prstGeom>
          <a:solidFill>
            <a:schemeClr val="accent1">
              <a:lumMod val="20000"/>
              <a:lumOff val="80000"/>
            </a:schemeClr>
          </a:solidFill>
          <a:ln w="19050">
            <a:solidFill>
              <a:schemeClr val="tx1"/>
            </a:solidFill>
          </a:ln>
        </p:spPr>
        <p:txBody>
          <a:bodyPr wrap="square" rtlCol="0">
            <a:spAutoFit/>
          </a:bodyPr>
          <a:lstStyle/>
          <a:p>
            <a:pPr algn="ctr"/>
            <a:r>
              <a:rPr lang="en-US" altLang="ja-JP" sz="2000" dirty="0" smtClean="0"/>
              <a:t>Air line V109 : Shut</a:t>
            </a:r>
            <a:endParaRPr lang="en-US" altLang="ja-JP" sz="2000" dirty="0"/>
          </a:p>
          <a:p>
            <a:pPr algn="ctr"/>
            <a:r>
              <a:rPr lang="en-US" altLang="ja-JP" sz="2000" dirty="0" smtClean="0"/>
              <a:t>V105,V106 : Shut</a:t>
            </a:r>
            <a:endParaRPr lang="ja-JP" altLang="en-US" sz="2000" dirty="0" smtClean="0"/>
          </a:p>
          <a:p>
            <a:pPr algn="ctr"/>
            <a:r>
              <a:rPr kumimoji="1" lang="en-US" altLang="ja-JP" sz="2000" dirty="0" smtClean="0"/>
              <a:t>V105 : Shut (When PS105 is OFF)</a:t>
            </a:r>
            <a:endParaRPr kumimoji="1" lang="ja-JP" altLang="en-US" sz="1600" dirty="0"/>
          </a:p>
        </p:txBody>
      </p:sp>
      <p:sp>
        <p:nvSpPr>
          <p:cNvPr id="19" name="正方形/長方形 18"/>
          <p:cNvSpPr/>
          <p:nvPr/>
        </p:nvSpPr>
        <p:spPr>
          <a:xfrm>
            <a:off x="3693459" y="3360693"/>
            <a:ext cx="486849" cy="261258"/>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11" name="グループ化 10"/>
          <p:cNvGrpSpPr/>
          <p:nvPr/>
        </p:nvGrpSpPr>
        <p:grpSpPr>
          <a:xfrm>
            <a:off x="2373427" y="2687367"/>
            <a:ext cx="1422284" cy="690412"/>
            <a:chOff x="2373427" y="2687367"/>
            <a:chExt cx="1422284" cy="690412"/>
          </a:xfrm>
        </p:grpSpPr>
        <p:sp>
          <p:nvSpPr>
            <p:cNvPr id="20" name="正方形/長方形 19"/>
            <p:cNvSpPr/>
            <p:nvPr/>
          </p:nvSpPr>
          <p:spPr>
            <a:xfrm>
              <a:off x="3292951" y="2940425"/>
              <a:ext cx="502760" cy="437354"/>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10" name="グループ化 9"/>
            <p:cNvGrpSpPr/>
            <p:nvPr/>
          </p:nvGrpSpPr>
          <p:grpSpPr>
            <a:xfrm>
              <a:off x="2373427" y="2687367"/>
              <a:ext cx="1103018" cy="512134"/>
              <a:chOff x="2373427" y="2687367"/>
              <a:chExt cx="1103018" cy="512134"/>
            </a:xfrm>
          </p:grpSpPr>
          <p:sp>
            <p:nvSpPr>
              <p:cNvPr id="9" name="円/楕円 8"/>
              <p:cNvSpPr/>
              <p:nvPr/>
            </p:nvSpPr>
            <p:spPr>
              <a:xfrm>
                <a:off x="2373427" y="2792311"/>
                <a:ext cx="378743" cy="40719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3" name="直線コネクタ 22"/>
              <p:cNvCxnSpPr/>
              <p:nvPr/>
            </p:nvCxnSpPr>
            <p:spPr>
              <a:xfrm flipV="1">
                <a:off x="3467585" y="2705310"/>
                <a:ext cx="0" cy="235115"/>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5" name="直線コネクタ 24"/>
              <p:cNvCxnSpPr/>
              <p:nvPr/>
            </p:nvCxnSpPr>
            <p:spPr>
              <a:xfrm>
                <a:off x="2571658" y="2687367"/>
                <a:ext cx="904787"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6" name="直線コネクタ 25"/>
              <p:cNvCxnSpPr/>
              <p:nvPr/>
            </p:nvCxnSpPr>
            <p:spPr>
              <a:xfrm flipV="1">
                <a:off x="2543970" y="2709813"/>
                <a:ext cx="0" cy="82498"/>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grpSp>
      </p:grpSp>
      <p:sp>
        <p:nvSpPr>
          <p:cNvPr id="29" name="正方形/長方形 28"/>
          <p:cNvSpPr/>
          <p:nvPr/>
        </p:nvSpPr>
        <p:spPr>
          <a:xfrm>
            <a:off x="4494099" y="5411267"/>
            <a:ext cx="306068" cy="423166"/>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 name="正方形/長方形 29"/>
          <p:cNvSpPr/>
          <p:nvPr/>
        </p:nvSpPr>
        <p:spPr>
          <a:xfrm>
            <a:off x="3795711" y="3046367"/>
            <a:ext cx="333377" cy="314325"/>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1" name="テキスト ボックス 30"/>
          <p:cNvSpPr txBox="1"/>
          <p:nvPr/>
        </p:nvSpPr>
        <p:spPr>
          <a:xfrm>
            <a:off x="6079277" y="5128588"/>
            <a:ext cx="2948186" cy="1631216"/>
          </a:xfrm>
          <a:prstGeom prst="rect">
            <a:avLst/>
          </a:prstGeom>
          <a:solidFill>
            <a:schemeClr val="accent1">
              <a:lumMod val="20000"/>
              <a:lumOff val="80000"/>
            </a:schemeClr>
          </a:solidFill>
          <a:ln w="19050">
            <a:solidFill>
              <a:schemeClr val="tx1"/>
            </a:solidFill>
          </a:ln>
        </p:spPr>
        <p:txBody>
          <a:bodyPr wrap="square" rtlCol="0">
            <a:spAutoFit/>
          </a:bodyPr>
          <a:lstStyle/>
          <a:p>
            <a:pPr algn="ctr"/>
            <a:r>
              <a:rPr lang="ja-JP" altLang="en-US" sz="2000" dirty="0" smtClean="0"/>
              <a:t>①</a:t>
            </a:r>
            <a:r>
              <a:rPr lang="en-US" altLang="ja-JP" sz="2000" dirty="0" smtClean="0"/>
              <a:t>Loading of Main material</a:t>
            </a:r>
            <a:r>
              <a:rPr lang="ja-JP" altLang="en-US" sz="2000" dirty="0" smtClean="0"/>
              <a:t>：</a:t>
            </a:r>
            <a:r>
              <a:rPr lang="en-US" altLang="ja-JP" sz="2000" dirty="0" smtClean="0"/>
              <a:t>Pressurized in the upstream.</a:t>
            </a:r>
          </a:p>
          <a:p>
            <a:pPr algn="ctr"/>
            <a:r>
              <a:rPr lang="en-US" altLang="ja-JP" sz="2000" dirty="0" smtClean="0"/>
              <a:t>V100 : always open</a:t>
            </a:r>
          </a:p>
          <a:p>
            <a:pPr algn="ctr"/>
            <a:r>
              <a:rPr lang="en-US" altLang="ja-JP" sz="2000" dirty="0" smtClean="0"/>
              <a:t>V102 : 50% open</a:t>
            </a:r>
            <a:endParaRPr kumimoji="1" lang="ja-JP" altLang="en-US" sz="1600" dirty="0"/>
          </a:p>
        </p:txBody>
      </p:sp>
      <p:sp>
        <p:nvSpPr>
          <p:cNvPr id="34" name="テキスト ボックス 33"/>
          <p:cNvSpPr txBox="1"/>
          <p:nvPr/>
        </p:nvSpPr>
        <p:spPr>
          <a:xfrm>
            <a:off x="683002" y="1458224"/>
            <a:ext cx="1402948" cy="369332"/>
          </a:xfrm>
          <a:prstGeom prst="rect">
            <a:avLst/>
          </a:prstGeom>
          <a:solidFill>
            <a:schemeClr val="bg1"/>
          </a:solidFill>
          <a:ln w="28575">
            <a:solidFill>
              <a:srgbClr val="0070C0"/>
            </a:solidFill>
          </a:ln>
        </p:spPr>
        <p:txBody>
          <a:bodyPr wrap="none" rtlCol="0">
            <a:spAutoFit/>
          </a:bodyPr>
          <a:lstStyle/>
          <a:p>
            <a:r>
              <a:rPr kumimoji="1" lang="en-US" altLang="ja-JP" dirty="0" smtClean="0"/>
              <a:t>Pressurized</a:t>
            </a:r>
            <a:endParaRPr kumimoji="1" lang="ja-JP" altLang="en-US" dirty="0"/>
          </a:p>
        </p:txBody>
      </p:sp>
      <p:sp>
        <p:nvSpPr>
          <p:cNvPr id="35" name="正方形/長方形 34"/>
          <p:cNvSpPr/>
          <p:nvPr/>
        </p:nvSpPr>
        <p:spPr>
          <a:xfrm>
            <a:off x="5689600" y="1812667"/>
            <a:ext cx="376395" cy="404603"/>
          </a:xfrm>
          <a:prstGeom prst="rect">
            <a:avLst/>
          </a:prstGeom>
          <a:noFill/>
          <a:ln w="28575">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8" name="線吹き出し 1 (枠付き) 37"/>
          <p:cNvSpPr/>
          <p:nvPr/>
        </p:nvSpPr>
        <p:spPr>
          <a:xfrm>
            <a:off x="6739991" y="1419814"/>
            <a:ext cx="1259456" cy="378335"/>
          </a:xfrm>
          <a:prstGeom prst="borderCallout1">
            <a:avLst>
              <a:gd name="adj1" fmla="val 49198"/>
              <a:gd name="adj2" fmla="val 446"/>
              <a:gd name="adj3" fmla="val 112120"/>
              <a:gd name="adj4" fmla="val -54084"/>
            </a:avLst>
          </a:prstGeom>
          <a:solidFill>
            <a:schemeClr val="bg1"/>
          </a:solidFill>
          <a:ln w="28575">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ln w="0"/>
                <a:solidFill>
                  <a:schemeClr val="tx1"/>
                </a:solidFill>
              </a:rPr>
              <a:t>50% open</a:t>
            </a:r>
            <a:endParaRPr kumimoji="1" lang="ja-JP" altLang="en-US" dirty="0"/>
          </a:p>
        </p:txBody>
      </p:sp>
    </p:spTree>
    <p:extLst>
      <p:ext uri="{BB962C8B-B14F-4D97-AF65-F5344CB8AC3E}">
        <p14:creationId xmlns:p14="http://schemas.microsoft.com/office/powerpoint/2010/main" val="31549170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10" presetClass="entr" presetSubtype="0" fill="hold" grpId="0" nodeType="after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fade">
                                      <p:cBhvr>
                                        <p:cTn id="12" dur="500"/>
                                        <p:tgtEl>
                                          <p:spTgt spid="12"/>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13"/>
                                        </p:tgtEl>
                                        <p:attrNameLst>
                                          <p:attrName>style.visibility</p:attrName>
                                        </p:attrNameLst>
                                      </p:cBhvr>
                                      <p:to>
                                        <p:strVal val="visible"/>
                                      </p:to>
                                    </p:set>
                                    <p:animEffect transition="in" filter="fade">
                                      <p:cBhvr>
                                        <p:cTn id="15" dur="500"/>
                                        <p:tgtEl>
                                          <p:spTgt spid="13"/>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6"/>
                                        </p:tgtEl>
                                        <p:attrNameLst>
                                          <p:attrName>style.visibility</p:attrName>
                                        </p:attrNameLst>
                                      </p:cBhvr>
                                      <p:to>
                                        <p:strVal val="visible"/>
                                      </p:to>
                                    </p:set>
                                    <p:animEffect transition="in" filter="fade">
                                      <p:cBhvr>
                                        <p:cTn id="18" dur="500"/>
                                        <p:tgtEl>
                                          <p:spTgt spid="6"/>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29"/>
                                        </p:tgtEl>
                                        <p:attrNameLst>
                                          <p:attrName>style.visibility</p:attrName>
                                        </p:attrNameLst>
                                      </p:cBhvr>
                                      <p:to>
                                        <p:strVal val="visible"/>
                                      </p:to>
                                    </p:set>
                                    <p:animEffect transition="in" filter="fade">
                                      <p:cBhvr>
                                        <p:cTn id="21" dur="500"/>
                                        <p:tgtEl>
                                          <p:spTgt spid="29"/>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xit" presetSubtype="0" fill="hold" grpId="1" nodeType="clickEffect">
                                  <p:stCondLst>
                                    <p:cond delay="0"/>
                                  </p:stCondLst>
                                  <p:childTnLst>
                                    <p:animEffect transition="out" filter="fade">
                                      <p:cBhvr>
                                        <p:cTn id="25" dur="500"/>
                                        <p:tgtEl>
                                          <p:spTgt spid="12"/>
                                        </p:tgtEl>
                                      </p:cBhvr>
                                    </p:animEffect>
                                    <p:set>
                                      <p:cBhvr>
                                        <p:cTn id="26" dur="1" fill="hold">
                                          <p:stCondLst>
                                            <p:cond delay="499"/>
                                          </p:stCondLst>
                                        </p:cTn>
                                        <p:tgtEl>
                                          <p:spTgt spid="12"/>
                                        </p:tgtEl>
                                        <p:attrNameLst>
                                          <p:attrName>style.visibility</p:attrName>
                                        </p:attrNameLst>
                                      </p:cBhvr>
                                      <p:to>
                                        <p:strVal val="hidden"/>
                                      </p:to>
                                    </p:set>
                                  </p:childTnLst>
                                </p:cTn>
                              </p:par>
                              <p:par>
                                <p:cTn id="27" presetID="10" presetClass="exit" presetSubtype="0" fill="hold" grpId="1" nodeType="withEffect">
                                  <p:stCondLst>
                                    <p:cond delay="0"/>
                                  </p:stCondLst>
                                  <p:childTnLst>
                                    <p:animEffect transition="out" filter="fade">
                                      <p:cBhvr>
                                        <p:cTn id="28" dur="500"/>
                                        <p:tgtEl>
                                          <p:spTgt spid="13"/>
                                        </p:tgtEl>
                                      </p:cBhvr>
                                    </p:animEffect>
                                    <p:set>
                                      <p:cBhvr>
                                        <p:cTn id="29" dur="1" fill="hold">
                                          <p:stCondLst>
                                            <p:cond delay="499"/>
                                          </p:stCondLst>
                                        </p:cTn>
                                        <p:tgtEl>
                                          <p:spTgt spid="13"/>
                                        </p:tgtEl>
                                        <p:attrNameLst>
                                          <p:attrName>style.visibility</p:attrName>
                                        </p:attrNameLst>
                                      </p:cBhvr>
                                      <p:to>
                                        <p:strVal val="hidden"/>
                                      </p:to>
                                    </p:set>
                                  </p:childTnLst>
                                </p:cTn>
                              </p:par>
                              <p:par>
                                <p:cTn id="30" presetID="10" presetClass="exit" presetSubtype="0" fill="hold" grpId="1" nodeType="withEffect">
                                  <p:stCondLst>
                                    <p:cond delay="0"/>
                                  </p:stCondLst>
                                  <p:childTnLst>
                                    <p:animEffect transition="out" filter="fade">
                                      <p:cBhvr>
                                        <p:cTn id="31" dur="500"/>
                                        <p:tgtEl>
                                          <p:spTgt spid="6"/>
                                        </p:tgtEl>
                                      </p:cBhvr>
                                    </p:animEffect>
                                    <p:set>
                                      <p:cBhvr>
                                        <p:cTn id="32" dur="1" fill="hold">
                                          <p:stCondLst>
                                            <p:cond delay="499"/>
                                          </p:stCondLst>
                                        </p:cTn>
                                        <p:tgtEl>
                                          <p:spTgt spid="6"/>
                                        </p:tgtEl>
                                        <p:attrNameLst>
                                          <p:attrName>style.visibility</p:attrName>
                                        </p:attrNameLst>
                                      </p:cBhvr>
                                      <p:to>
                                        <p:strVal val="hidden"/>
                                      </p:to>
                                    </p:set>
                                  </p:childTnLst>
                                </p:cTn>
                              </p:par>
                              <p:par>
                                <p:cTn id="33" presetID="10" presetClass="exit" presetSubtype="0" fill="hold" grpId="1" nodeType="withEffect">
                                  <p:stCondLst>
                                    <p:cond delay="0"/>
                                  </p:stCondLst>
                                  <p:childTnLst>
                                    <p:animEffect transition="out" filter="fade">
                                      <p:cBhvr>
                                        <p:cTn id="34" dur="500"/>
                                        <p:tgtEl>
                                          <p:spTgt spid="29"/>
                                        </p:tgtEl>
                                      </p:cBhvr>
                                    </p:animEffect>
                                    <p:set>
                                      <p:cBhvr>
                                        <p:cTn id="35" dur="1" fill="hold">
                                          <p:stCondLst>
                                            <p:cond delay="499"/>
                                          </p:stCondLst>
                                        </p:cTn>
                                        <p:tgtEl>
                                          <p:spTgt spid="29"/>
                                        </p:tgtEl>
                                        <p:attrNameLst>
                                          <p:attrName>style.visibility</p:attrName>
                                        </p:attrNameLst>
                                      </p:cBhvr>
                                      <p:to>
                                        <p:strVal val="hidden"/>
                                      </p:to>
                                    </p:set>
                                  </p:childTnLst>
                                </p:cTn>
                              </p:par>
                            </p:childTnLst>
                          </p:cTn>
                        </p:par>
                        <p:par>
                          <p:cTn id="36" fill="hold">
                            <p:stCondLst>
                              <p:cond delay="500"/>
                            </p:stCondLst>
                            <p:childTnLst>
                              <p:par>
                                <p:cTn id="37" presetID="2" presetClass="entr" presetSubtype="4" fill="hold" grpId="0" nodeType="afterEffect">
                                  <p:stCondLst>
                                    <p:cond delay="0"/>
                                  </p:stCondLst>
                                  <p:childTnLst>
                                    <p:set>
                                      <p:cBhvr>
                                        <p:cTn id="38" dur="1" fill="hold">
                                          <p:stCondLst>
                                            <p:cond delay="0"/>
                                          </p:stCondLst>
                                        </p:cTn>
                                        <p:tgtEl>
                                          <p:spTgt spid="14"/>
                                        </p:tgtEl>
                                        <p:attrNameLst>
                                          <p:attrName>style.visibility</p:attrName>
                                        </p:attrNameLst>
                                      </p:cBhvr>
                                      <p:to>
                                        <p:strVal val="visible"/>
                                      </p:to>
                                    </p:set>
                                    <p:anim calcmode="lin" valueType="num">
                                      <p:cBhvr additive="base">
                                        <p:cTn id="39" dur="500" fill="hold"/>
                                        <p:tgtEl>
                                          <p:spTgt spid="14"/>
                                        </p:tgtEl>
                                        <p:attrNameLst>
                                          <p:attrName>ppt_x</p:attrName>
                                        </p:attrNameLst>
                                      </p:cBhvr>
                                      <p:tavLst>
                                        <p:tav tm="0">
                                          <p:val>
                                            <p:strVal val="#ppt_x"/>
                                          </p:val>
                                        </p:tav>
                                        <p:tav tm="100000">
                                          <p:val>
                                            <p:strVal val="#ppt_x"/>
                                          </p:val>
                                        </p:tav>
                                      </p:tavLst>
                                    </p:anim>
                                    <p:anim calcmode="lin" valueType="num">
                                      <p:cBhvr additive="base">
                                        <p:cTn id="40" dur="500" fill="hold"/>
                                        <p:tgtEl>
                                          <p:spTgt spid="14"/>
                                        </p:tgtEl>
                                        <p:attrNameLst>
                                          <p:attrName>ppt_y</p:attrName>
                                        </p:attrNameLst>
                                      </p:cBhvr>
                                      <p:tavLst>
                                        <p:tav tm="0">
                                          <p:val>
                                            <p:strVal val="1+#ppt_h/2"/>
                                          </p:val>
                                        </p:tav>
                                        <p:tav tm="100000">
                                          <p:val>
                                            <p:strVal val="#ppt_y"/>
                                          </p:val>
                                        </p:tav>
                                      </p:tavLst>
                                    </p:anim>
                                  </p:childTnLst>
                                </p:cTn>
                              </p:par>
                            </p:childTnLst>
                          </p:cTn>
                        </p:par>
                        <p:par>
                          <p:cTn id="41" fill="hold">
                            <p:stCondLst>
                              <p:cond delay="1000"/>
                            </p:stCondLst>
                            <p:childTnLst>
                              <p:par>
                                <p:cTn id="42" presetID="10" presetClass="entr" presetSubtype="0" fill="hold" grpId="0" nodeType="afterEffect">
                                  <p:stCondLst>
                                    <p:cond delay="0"/>
                                  </p:stCondLst>
                                  <p:childTnLst>
                                    <p:set>
                                      <p:cBhvr>
                                        <p:cTn id="43" dur="1" fill="hold">
                                          <p:stCondLst>
                                            <p:cond delay="0"/>
                                          </p:stCondLst>
                                        </p:cTn>
                                        <p:tgtEl>
                                          <p:spTgt spid="15"/>
                                        </p:tgtEl>
                                        <p:attrNameLst>
                                          <p:attrName>style.visibility</p:attrName>
                                        </p:attrNameLst>
                                      </p:cBhvr>
                                      <p:to>
                                        <p:strVal val="visible"/>
                                      </p:to>
                                    </p:set>
                                    <p:animEffect transition="in" filter="fade">
                                      <p:cBhvr>
                                        <p:cTn id="44" dur="500"/>
                                        <p:tgtEl>
                                          <p:spTgt spid="15"/>
                                        </p:tgtEl>
                                      </p:cBhvr>
                                    </p:animEffect>
                                  </p:childTnLst>
                                </p:cTn>
                              </p:par>
                              <p:par>
                                <p:cTn id="45" presetID="10" presetClass="entr" presetSubtype="0" fill="hold" grpId="0" nodeType="withEffect">
                                  <p:stCondLst>
                                    <p:cond delay="0"/>
                                  </p:stCondLst>
                                  <p:childTnLst>
                                    <p:set>
                                      <p:cBhvr>
                                        <p:cTn id="46" dur="1" fill="hold">
                                          <p:stCondLst>
                                            <p:cond delay="0"/>
                                          </p:stCondLst>
                                        </p:cTn>
                                        <p:tgtEl>
                                          <p:spTgt spid="16"/>
                                        </p:tgtEl>
                                        <p:attrNameLst>
                                          <p:attrName>style.visibility</p:attrName>
                                        </p:attrNameLst>
                                      </p:cBhvr>
                                      <p:to>
                                        <p:strVal val="visible"/>
                                      </p:to>
                                    </p:set>
                                    <p:animEffect transition="in" filter="fade">
                                      <p:cBhvr>
                                        <p:cTn id="47" dur="500"/>
                                        <p:tgtEl>
                                          <p:spTgt spid="16"/>
                                        </p:tgtEl>
                                      </p:cBhvr>
                                    </p:animEffect>
                                  </p:childTnLst>
                                </p:cTn>
                              </p:par>
                              <p:par>
                                <p:cTn id="48" presetID="10" presetClass="entr" presetSubtype="0" fill="hold" grpId="0" nodeType="withEffect">
                                  <p:stCondLst>
                                    <p:cond delay="0"/>
                                  </p:stCondLst>
                                  <p:childTnLst>
                                    <p:set>
                                      <p:cBhvr>
                                        <p:cTn id="49" dur="1" fill="hold">
                                          <p:stCondLst>
                                            <p:cond delay="0"/>
                                          </p:stCondLst>
                                        </p:cTn>
                                        <p:tgtEl>
                                          <p:spTgt spid="17"/>
                                        </p:tgtEl>
                                        <p:attrNameLst>
                                          <p:attrName>style.visibility</p:attrName>
                                        </p:attrNameLst>
                                      </p:cBhvr>
                                      <p:to>
                                        <p:strVal val="visible"/>
                                      </p:to>
                                    </p:set>
                                    <p:animEffect transition="in" filter="fade">
                                      <p:cBhvr>
                                        <p:cTn id="50" dur="500"/>
                                        <p:tgtEl>
                                          <p:spTgt spid="17"/>
                                        </p:tgtEl>
                                      </p:cBhvr>
                                    </p:animEffect>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18"/>
                                        </p:tgtEl>
                                        <p:attrNameLst>
                                          <p:attrName>style.visibility</p:attrName>
                                        </p:attrNameLst>
                                      </p:cBhvr>
                                      <p:to>
                                        <p:strVal val="visible"/>
                                      </p:to>
                                    </p:set>
                                    <p:anim calcmode="lin" valueType="num">
                                      <p:cBhvr additive="base">
                                        <p:cTn id="55" dur="500" fill="hold"/>
                                        <p:tgtEl>
                                          <p:spTgt spid="18"/>
                                        </p:tgtEl>
                                        <p:attrNameLst>
                                          <p:attrName>ppt_x</p:attrName>
                                        </p:attrNameLst>
                                      </p:cBhvr>
                                      <p:tavLst>
                                        <p:tav tm="0">
                                          <p:val>
                                            <p:strVal val="#ppt_x"/>
                                          </p:val>
                                        </p:tav>
                                        <p:tav tm="100000">
                                          <p:val>
                                            <p:strVal val="#ppt_x"/>
                                          </p:val>
                                        </p:tav>
                                      </p:tavLst>
                                    </p:anim>
                                    <p:anim calcmode="lin" valueType="num">
                                      <p:cBhvr additive="base">
                                        <p:cTn id="56" dur="500" fill="hold"/>
                                        <p:tgtEl>
                                          <p:spTgt spid="18"/>
                                        </p:tgtEl>
                                        <p:attrNameLst>
                                          <p:attrName>ppt_y</p:attrName>
                                        </p:attrNameLst>
                                      </p:cBhvr>
                                      <p:tavLst>
                                        <p:tav tm="0">
                                          <p:val>
                                            <p:strVal val="1+#ppt_h/2"/>
                                          </p:val>
                                        </p:tav>
                                        <p:tav tm="100000">
                                          <p:val>
                                            <p:strVal val="#ppt_y"/>
                                          </p:val>
                                        </p:tav>
                                      </p:tavLst>
                                    </p:anim>
                                  </p:childTnLst>
                                </p:cTn>
                              </p:par>
                              <p:par>
                                <p:cTn id="57" presetID="10" presetClass="entr" presetSubtype="0" fill="hold" grpId="0" nodeType="withEffect">
                                  <p:stCondLst>
                                    <p:cond delay="0"/>
                                  </p:stCondLst>
                                  <p:childTnLst>
                                    <p:set>
                                      <p:cBhvr>
                                        <p:cTn id="58" dur="1" fill="hold">
                                          <p:stCondLst>
                                            <p:cond delay="0"/>
                                          </p:stCondLst>
                                        </p:cTn>
                                        <p:tgtEl>
                                          <p:spTgt spid="19"/>
                                        </p:tgtEl>
                                        <p:attrNameLst>
                                          <p:attrName>style.visibility</p:attrName>
                                        </p:attrNameLst>
                                      </p:cBhvr>
                                      <p:to>
                                        <p:strVal val="visible"/>
                                      </p:to>
                                    </p:set>
                                    <p:animEffect transition="in" filter="fade">
                                      <p:cBhvr>
                                        <p:cTn id="59" dur="500"/>
                                        <p:tgtEl>
                                          <p:spTgt spid="19"/>
                                        </p:tgtEl>
                                      </p:cBhvr>
                                    </p:animEffect>
                                  </p:childTnLst>
                                </p:cTn>
                              </p:par>
                              <p:par>
                                <p:cTn id="60" presetID="10" presetClass="entr" presetSubtype="0" fill="hold" grpId="0" nodeType="withEffect">
                                  <p:stCondLst>
                                    <p:cond delay="0"/>
                                  </p:stCondLst>
                                  <p:childTnLst>
                                    <p:set>
                                      <p:cBhvr>
                                        <p:cTn id="61" dur="1" fill="hold">
                                          <p:stCondLst>
                                            <p:cond delay="0"/>
                                          </p:stCondLst>
                                        </p:cTn>
                                        <p:tgtEl>
                                          <p:spTgt spid="30"/>
                                        </p:tgtEl>
                                        <p:attrNameLst>
                                          <p:attrName>style.visibility</p:attrName>
                                        </p:attrNameLst>
                                      </p:cBhvr>
                                      <p:to>
                                        <p:strVal val="visible"/>
                                      </p:to>
                                    </p:set>
                                    <p:animEffect transition="in" filter="fade">
                                      <p:cBhvr>
                                        <p:cTn id="62" dur="500"/>
                                        <p:tgtEl>
                                          <p:spTgt spid="30"/>
                                        </p:tgtEl>
                                      </p:cBhvr>
                                    </p:animEffect>
                                  </p:childTnLst>
                                </p:cTn>
                              </p:par>
                              <p:par>
                                <p:cTn id="63" presetID="10" presetClass="entr" presetSubtype="0" fill="hold" nodeType="withEffect">
                                  <p:stCondLst>
                                    <p:cond delay="0"/>
                                  </p:stCondLst>
                                  <p:childTnLst>
                                    <p:set>
                                      <p:cBhvr>
                                        <p:cTn id="64" dur="1" fill="hold">
                                          <p:stCondLst>
                                            <p:cond delay="0"/>
                                          </p:stCondLst>
                                        </p:cTn>
                                        <p:tgtEl>
                                          <p:spTgt spid="11"/>
                                        </p:tgtEl>
                                        <p:attrNameLst>
                                          <p:attrName>style.visibility</p:attrName>
                                        </p:attrNameLst>
                                      </p:cBhvr>
                                      <p:to>
                                        <p:strVal val="visible"/>
                                      </p:to>
                                    </p:set>
                                    <p:animEffect transition="in" filter="fade">
                                      <p:cBhvr>
                                        <p:cTn id="65" dur="500"/>
                                        <p:tgtEl>
                                          <p:spTgt spid="11"/>
                                        </p:tgtEl>
                                      </p:cBhvr>
                                    </p:animEffect>
                                  </p:childTnLst>
                                </p:cTn>
                              </p:par>
                            </p:childTnLst>
                          </p:cTn>
                        </p:par>
                      </p:childTnLst>
                    </p:cTn>
                  </p:par>
                  <p:par>
                    <p:cTn id="66" fill="hold">
                      <p:stCondLst>
                        <p:cond delay="indefinite"/>
                      </p:stCondLst>
                      <p:childTnLst>
                        <p:par>
                          <p:cTn id="67" fill="hold">
                            <p:stCondLst>
                              <p:cond delay="0"/>
                            </p:stCondLst>
                            <p:childTnLst>
                              <p:par>
                                <p:cTn id="68" presetID="10" presetClass="exit" presetSubtype="0" fill="hold" grpId="1" nodeType="clickEffect">
                                  <p:stCondLst>
                                    <p:cond delay="0"/>
                                  </p:stCondLst>
                                  <p:childTnLst>
                                    <p:animEffect transition="out" filter="fade">
                                      <p:cBhvr>
                                        <p:cTn id="69" dur="500"/>
                                        <p:tgtEl>
                                          <p:spTgt spid="19"/>
                                        </p:tgtEl>
                                      </p:cBhvr>
                                    </p:animEffect>
                                    <p:set>
                                      <p:cBhvr>
                                        <p:cTn id="70" dur="1" fill="hold">
                                          <p:stCondLst>
                                            <p:cond delay="499"/>
                                          </p:stCondLst>
                                        </p:cTn>
                                        <p:tgtEl>
                                          <p:spTgt spid="19"/>
                                        </p:tgtEl>
                                        <p:attrNameLst>
                                          <p:attrName>style.visibility</p:attrName>
                                        </p:attrNameLst>
                                      </p:cBhvr>
                                      <p:to>
                                        <p:strVal val="hidden"/>
                                      </p:to>
                                    </p:set>
                                  </p:childTnLst>
                                </p:cTn>
                              </p:par>
                              <p:par>
                                <p:cTn id="71" presetID="10" presetClass="exit" presetSubtype="0" fill="hold" grpId="1" nodeType="withEffect">
                                  <p:stCondLst>
                                    <p:cond delay="0"/>
                                  </p:stCondLst>
                                  <p:childTnLst>
                                    <p:animEffect transition="out" filter="fade">
                                      <p:cBhvr>
                                        <p:cTn id="72" dur="500"/>
                                        <p:tgtEl>
                                          <p:spTgt spid="30"/>
                                        </p:tgtEl>
                                      </p:cBhvr>
                                    </p:animEffect>
                                    <p:set>
                                      <p:cBhvr>
                                        <p:cTn id="73" dur="1" fill="hold">
                                          <p:stCondLst>
                                            <p:cond delay="499"/>
                                          </p:stCondLst>
                                        </p:cTn>
                                        <p:tgtEl>
                                          <p:spTgt spid="30"/>
                                        </p:tgtEl>
                                        <p:attrNameLst>
                                          <p:attrName>style.visibility</p:attrName>
                                        </p:attrNameLst>
                                      </p:cBhvr>
                                      <p:to>
                                        <p:strVal val="hidden"/>
                                      </p:to>
                                    </p:set>
                                  </p:childTnLst>
                                </p:cTn>
                              </p:par>
                              <p:par>
                                <p:cTn id="74" presetID="10" presetClass="exit" presetSubtype="0" fill="hold" nodeType="withEffect">
                                  <p:stCondLst>
                                    <p:cond delay="0"/>
                                  </p:stCondLst>
                                  <p:childTnLst>
                                    <p:animEffect transition="out" filter="fade">
                                      <p:cBhvr>
                                        <p:cTn id="75" dur="500"/>
                                        <p:tgtEl>
                                          <p:spTgt spid="11"/>
                                        </p:tgtEl>
                                      </p:cBhvr>
                                    </p:animEffect>
                                    <p:set>
                                      <p:cBhvr>
                                        <p:cTn id="76" dur="1" fill="hold">
                                          <p:stCondLst>
                                            <p:cond delay="499"/>
                                          </p:stCondLst>
                                        </p:cTn>
                                        <p:tgtEl>
                                          <p:spTgt spid="11"/>
                                        </p:tgtEl>
                                        <p:attrNameLst>
                                          <p:attrName>style.visibility</p:attrName>
                                        </p:attrNameLst>
                                      </p:cBhvr>
                                      <p:to>
                                        <p:strVal val="hidden"/>
                                      </p:to>
                                    </p:set>
                                  </p:childTnLst>
                                </p:cTn>
                              </p:par>
                            </p:childTnLst>
                          </p:cTn>
                        </p:par>
                        <p:par>
                          <p:cTn id="77" fill="hold">
                            <p:stCondLst>
                              <p:cond delay="500"/>
                            </p:stCondLst>
                            <p:childTnLst>
                              <p:par>
                                <p:cTn id="78" presetID="2" presetClass="entr" presetSubtype="4" fill="hold" grpId="0" nodeType="afterEffect">
                                  <p:stCondLst>
                                    <p:cond delay="0"/>
                                  </p:stCondLst>
                                  <p:childTnLst>
                                    <p:set>
                                      <p:cBhvr>
                                        <p:cTn id="79" dur="1" fill="hold">
                                          <p:stCondLst>
                                            <p:cond delay="0"/>
                                          </p:stCondLst>
                                        </p:cTn>
                                        <p:tgtEl>
                                          <p:spTgt spid="31"/>
                                        </p:tgtEl>
                                        <p:attrNameLst>
                                          <p:attrName>style.visibility</p:attrName>
                                        </p:attrNameLst>
                                      </p:cBhvr>
                                      <p:to>
                                        <p:strVal val="visible"/>
                                      </p:to>
                                    </p:set>
                                    <p:anim calcmode="lin" valueType="num">
                                      <p:cBhvr additive="base">
                                        <p:cTn id="80" dur="500" fill="hold"/>
                                        <p:tgtEl>
                                          <p:spTgt spid="31"/>
                                        </p:tgtEl>
                                        <p:attrNameLst>
                                          <p:attrName>ppt_x</p:attrName>
                                        </p:attrNameLst>
                                      </p:cBhvr>
                                      <p:tavLst>
                                        <p:tav tm="0">
                                          <p:val>
                                            <p:strVal val="#ppt_x"/>
                                          </p:val>
                                        </p:tav>
                                        <p:tav tm="100000">
                                          <p:val>
                                            <p:strVal val="#ppt_x"/>
                                          </p:val>
                                        </p:tav>
                                      </p:tavLst>
                                    </p:anim>
                                    <p:anim calcmode="lin" valueType="num">
                                      <p:cBhvr additive="base">
                                        <p:cTn id="81" dur="500" fill="hold"/>
                                        <p:tgtEl>
                                          <p:spTgt spid="31"/>
                                        </p:tgtEl>
                                        <p:attrNameLst>
                                          <p:attrName>ppt_y</p:attrName>
                                        </p:attrNameLst>
                                      </p:cBhvr>
                                      <p:tavLst>
                                        <p:tav tm="0">
                                          <p:val>
                                            <p:strVal val="1+#ppt_h/2"/>
                                          </p:val>
                                        </p:tav>
                                        <p:tav tm="100000">
                                          <p:val>
                                            <p:strVal val="#ppt_y"/>
                                          </p:val>
                                        </p:tav>
                                      </p:tavLst>
                                    </p:anim>
                                  </p:childTnLst>
                                </p:cTn>
                              </p:par>
                              <p:par>
                                <p:cTn id="82" presetID="10" presetClass="entr" presetSubtype="0" fill="hold" grpId="0" nodeType="withEffect">
                                  <p:stCondLst>
                                    <p:cond delay="0"/>
                                  </p:stCondLst>
                                  <p:childTnLst>
                                    <p:set>
                                      <p:cBhvr>
                                        <p:cTn id="83" dur="1" fill="hold">
                                          <p:stCondLst>
                                            <p:cond delay="0"/>
                                          </p:stCondLst>
                                        </p:cTn>
                                        <p:tgtEl>
                                          <p:spTgt spid="35"/>
                                        </p:tgtEl>
                                        <p:attrNameLst>
                                          <p:attrName>style.visibility</p:attrName>
                                        </p:attrNameLst>
                                      </p:cBhvr>
                                      <p:to>
                                        <p:strVal val="visible"/>
                                      </p:to>
                                    </p:set>
                                    <p:animEffect transition="in" filter="fade">
                                      <p:cBhvr>
                                        <p:cTn id="84" dur="500"/>
                                        <p:tgtEl>
                                          <p:spTgt spid="35"/>
                                        </p:tgtEl>
                                      </p:cBhvr>
                                    </p:animEffect>
                                  </p:childTnLst>
                                </p:cTn>
                              </p:par>
                            </p:childTnLst>
                          </p:cTn>
                        </p:par>
                        <p:par>
                          <p:cTn id="85" fill="hold">
                            <p:stCondLst>
                              <p:cond delay="1000"/>
                            </p:stCondLst>
                            <p:childTnLst>
                              <p:par>
                                <p:cTn id="86" presetID="10" presetClass="entr" presetSubtype="0" fill="hold" grpId="0" nodeType="afterEffect">
                                  <p:stCondLst>
                                    <p:cond delay="0"/>
                                  </p:stCondLst>
                                  <p:childTnLst>
                                    <p:set>
                                      <p:cBhvr>
                                        <p:cTn id="87" dur="1" fill="hold">
                                          <p:stCondLst>
                                            <p:cond delay="0"/>
                                          </p:stCondLst>
                                        </p:cTn>
                                        <p:tgtEl>
                                          <p:spTgt spid="34"/>
                                        </p:tgtEl>
                                        <p:attrNameLst>
                                          <p:attrName>style.visibility</p:attrName>
                                        </p:attrNameLst>
                                      </p:cBhvr>
                                      <p:to>
                                        <p:strVal val="visible"/>
                                      </p:to>
                                    </p:set>
                                    <p:animEffect transition="in" filter="fade">
                                      <p:cBhvr>
                                        <p:cTn id="88" dur="500"/>
                                        <p:tgtEl>
                                          <p:spTgt spid="34"/>
                                        </p:tgtEl>
                                      </p:cBhvr>
                                    </p:animEffect>
                                  </p:childTnLst>
                                </p:cTn>
                              </p:par>
                              <p:par>
                                <p:cTn id="89" presetID="10" presetClass="entr" presetSubtype="0" fill="hold" grpId="0" nodeType="withEffect">
                                  <p:stCondLst>
                                    <p:cond delay="0"/>
                                  </p:stCondLst>
                                  <p:childTnLst>
                                    <p:set>
                                      <p:cBhvr>
                                        <p:cTn id="90" dur="1" fill="hold">
                                          <p:stCondLst>
                                            <p:cond delay="0"/>
                                          </p:stCondLst>
                                        </p:cTn>
                                        <p:tgtEl>
                                          <p:spTgt spid="38"/>
                                        </p:tgtEl>
                                        <p:attrNameLst>
                                          <p:attrName>style.visibility</p:attrName>
                                        </p:attrNameLst>
                                      </p:cBhvr>
                                      <p:to>
                                        <p:strVal val="visible"/>
                                      </p:to>
                                    </p:set>
                                    <p:animEffect transition="in" filter="fade">
                                      <p:cBhvr>
                                        <p:cTn id="91" dur="500"/>
                                        <p:tgtEl>
                                          <p:spTgt spid="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6" grpId="0" animBg="1"/>
      <p:bldP spid="6" grpId="1" animBg="1"/>
      <p:bldP spid="12" grpId="0" animBg="1"/>
      <p:bldP spid="12" grpId="1" animBg="1"/>
      <p:bldP spid="13" grpId="0" animBg="1"/>
      <p:bldP spid="13" grpId="1" animBg="1"/>
      <p:bldP spid="14" grpId="0" animBg="1"/>
      <p:bldP spid="15" grpId="0" animBg="1"/>
      <p:bldP spid="16" grpId="0" animBg="1"/>
      <p:bldP spid="17" grpId="0" animBg="1"/>
      <p:bldP spid="18" grpId="0" animBg="1"/>
      <p:bldP spid="19" grpId="0" animBg="1"/>
      <p:bldP spid="19" grpId="1" animBg="1"/>
      <p:bldP spid="29" grpId="0" animBg="1"/>
      <p:bldP spid="29" grpId="1" animBg="1"/>
      <p:bldP spid="30" grpId="0" animBg="1"/>
      <p:bldP spid="30" grpId="1" animBg="1"/>
      <p:bldP spid="31" grpId="0" animBg="1"/>
      <p:bldP spid="34" grpId="0" animBg="1"/>
      <p:bldP spid="35" grpId="0" animBg="1"/>
      <p:bldP spid="38"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385741" y="624110"/>
            <a:ext cx="7148660" cy="1061815"/>
          </a:xfrm>
        </p:spPr>
        <p:txBody>
          <a:bodyPr>
            <a:noAutofit/>
          </a:bodyPr>
          <a:lstStyle/>
          <a:p>
            <a:pPr algn="ctr"/>
            <a:r>
              <a:rPr lang="en-US" altLang="ja-JP" sz="2800" dirty="0"/>
              <a:t>【 </a:t>
            </a:r>
            <a:r>
              <a:rPr lang="en-US" altLang="ja-JP" sz="2800" dirty="0" smtClean="0">
                <a:latin typeface="Arial" panose="020B0604020202020204" pitchFamily="34" charset="0"/>
                <a:cs typeface="Arial" panose="020B0604020202020204" pitchFamily="34" charset="0"/>
              </a:rPr>
              <a:t>STEP1:</a:t>
            </a:r>
            <a:r>
              <a:rPr lang="en-US" altLang="ja-JP" sz="2800" dirty="0" smtClean="0"/>
              <a:t> </a:t>
            </a:r>
            <a:r>
              <a:rPr lang="en-US" altLang="ja-JP" sz="2800" dirty="0">
                <a:latin typeface="Arial" panose="020B0604020202020204" pitchFamily="34" charset="0"/>
                <a:cs typeface="Arial" panose="020B0604020202020204" pitchFamily="34" charset="0"/>
              </a:rPr>
              <a:t>Grasp of Hazards </a:t>
            </a:r>
            <a:r>
              <a:rPr lang="en-US" altLang="ja-JP" sz="2800" dirty="0" smtClean="0">
                <a:latin typeface="Arial" panose="020B0604020202020204" pitchFamily="34" charset="0"/>
                <a:cs typeface="Arial" panose="020B0604020202020204" pitchFamily="34" charset="0"/>
              </a:rPr>
              <a:t>Regarding </a:t>
            </a:r>
            <a:r>
              <a:rPr lang="en-US" altLang="ja-JP" sz="2800" dirty="0">
                <a:latin typeface="Arial" panose="020B0604020202020204" pitchFamily="34" charset="0"/>
                <a:cs typeface="Arial" panose="020B0604020202020204" pitchFamily="34" charset="0"/>
              </a:rPr>
              <a:t>the Substances and the Process </a:t>
            </a:r>
            <a:r>
              <a:rPr lang="en-US" altLang="ja-JP" sz="2800" dirty="0"/>
              <a:t>】</a:t>
            </a:r>
            <a:endParaRPr kumimoji="1" lang="ja-JP" altLang="en-US" sz="2800" dirty="0"/>
          </a:p>
        </p:txBody>
      </p:sp>
      <p:sp>
        <p:nvSpPr>
          <p:cNvPr id="3" name="テキスト ボックス 2"/>
          <p:cNvSpPr txBox="1"/>
          <p:nvPr/>
        </p:nvSpPr>
        <p:spPr>
          <a:xfrm>
            <a:off x="1385740" y="1891784"/>
            <a:ext cx="7129609" cy="4708981"/>
          </a:xfrm>
          <a:prstGeom prst="rect">
            <a:avLst/>
          </a:prstGeom>
          <a:noFill/>
        </p:spPr>
        <p:txBody>
          <a:bodyPr wrap="square" rtlCol="0">
            <a:spAutoFit/>
          </a:bodyPr>
          <a:lstStyle/>
          <a:p>
            <a:r>
              <a:rPr lang="en-US" altLang="ja-JP" dirty="0"/>
              <a:t>The whole operation and the target operation were explained</a:t>
            </a:r>
            <a:r>
              <a:rPr lang="en-US" altLang="ja-JP" dirty="0" smtClean="0"/>
              <a:t>.</a:t>
            </a:r>
          </a:p>
          <a:p>
            <a:r>
              <a:rPr lang="en-US" altLang="ja-JP" dirty="0" smtClean="0"/>
              <a:t>Here</a:t>
            </a:r>
            <a:r>
              <a:rPr lang="en-US" altLang="ja-JP" dirty="0"/>
              <a:t>, let's set up </a:t>
            </a:r>
            <a:r>
              <a:rPr lang="en-US" altLang="ja-JP" dirty="0" smtClean="0"/>
              <a:t>handling substances </a:t>
            </a:r>
            <a:r>
              <a:rPr lang="en-US" altLang="ja-JP" dirty="0"/>
              <a:t>concretely. </a:t>
            </a:r>
            <a:endParaRPr kumimoji="1" lang="ja-JP" altLang="en-US" dirty="0" smtClean="0"/>
          </a:p>
          <a:p>
            <a:endParaRPr lang="ja-JP" altLang="en-US" dirty="0" smtClean="0"/>
          </a:p>
          <a:p>
            <a:r>
              <a:rPr lang="en-US" altLang="ja-JP" dirty="0" smtClean="0"/>
              <a:t>Here</a:t>
            </a:r>
            <a:r>
              <a:rPr lang="en-US" altLang="ja-JP" dirty="0"/>
              <a:t>, main raw material is set at </a:t>
            </a:r>
            <a:r>
              <a:rPr lang="en-US" altLang="ja-JP" dirty="0" smtClean="0">
                <a:solidFill>
                  <a:srgbClr val="FF0000"/>
                </a:solidFill>
              </a:rPr>
              <a:t>Polyethylene </a:t>
            </a:r>
            <a:r>
              <a:rPr lang="en-US" altLang="ja-JP" dirty="0">
                <a:solidFill>
                  <a:srgbClr val="FF0000"/>
                </a:solidFill>
              </a:rPr>
              <a:t>powder</a:t>
            </a:r>
            <a:r>
              <a:rPr lang="en-US" altLang="ja-JP" dirty="0"/>
              <a:t>.</a:t>
            </a:r>
          </a:p>
          <a:p>
            <a:r>
              <a:rPr lang="en-US" altLang="ja-JP" dirty="0"/>
              <a:t>Auxiliary material is set at </a:t>
            </a:r>
            <a:r>
              <a:rPr lang="en-US" altLang="ja-JP" dirty="0">
                <a:solidFill>
                  <a:srgbClr val="FF0000"/>
                </a:solidFill>
              </a:rPr>
              <a:t>polystyrene powder</a:t>
            </a:r>
            <a:r>
              <a:rPr lang="en-US" altLang="ja-JP" dirty="0"/>
              <a:t>. </a:t>
            </a:r>
            <a:endParaRPr lang="en-US" altLang="ja-JP" dirty="0" smtClean="0"/>
          </a:p>
          <a:p>
            <a:r>
              <a:rPr lang="en-US" altLang="ja-JP" dirty="0"/>
              <a:t>Each mean diameter is </a:t>
            </a:r>
            <a:r>
              <a:rPr lang="en-US" altLang="ja-JP" dirty="0" smtClean="0"/>
              <a:t>20 </a:t>
            </a:r>
            <a:r>
              <a:rPr lang="ja-JP" altLang="en-US" dirty="0" smtClean="0"/>
              <a:t>～ </a:t>
            </a:r>
            <a:r>
              <a:rPr lang="en-US" altLang="ja-JP" dirty="0" smtClean="0"/>
              <a:t>40 </a:t>
            </a:r>
            <a:r>
              <a:rPr lang="en-US" altLang="ja-JP" dirty="0" err="1" smtClean="0"/>
              <a:t>μm</a:t>
            </a:r>
            <a:r>
              <a:rPr lang="en-US" altLang="ja-JP" dirty="0" smtClean="0"/>
              <a:t>.</a:t>
            </a:r>
            <a:endParaRPr lang="ja-JP" altLang="en-US" dirty="0" smtClean="0"/>
          </a:p>
          <a:p>
            <a:endParaRPr lang="ja-JP" altLang="en-US" dirty="0" smtClean="0"/>
          </a:p>
          <a:p>
            <a:r>
              <a:rPr kumimoji="1" lang="ja-JP" altLang="en-US" dirty="0" smtClean="0"/>
              <a:t>　</a:t>
            </a:r>
            <a:r>
              <a:rPr kumimoji="1" lang="en-US" altLang="ja-JP" dirty="0" smtClean="0"/>
              <a:t>T</a:t>
            </a:r>
            <a:r>
              <a:rPr lang="en-US" altLang="ja-JP" dirty="0" smtClean="0"/>
              <a:t>he </a:t>
            </a:r>
            <a:r>
              <a:rPr lang="en-US" altLang="ja-JP" dirty="0"/>
              <a:t>target operations are summarized as follows</a:t>
            </a:r>
            <a:r>
              <a:rPr lang="en-US" altLang="ja-JP" dirty="0" smtClean="0"/>
              <a:t>.</a:t>
            </a:r>
            <a:endParaRPr lang="ja-JP" altLang="en-US" dirty="0"/>
          </a:p>
          <a:p>
            <a:r>
              <a:rPr lang="ja-JP" altLang="en-US" dirty="0" smtClean="0"/>
              <a:t>　“</a:t>
            </a:r>
            <a:r>
              <a:rPr lang="en-US" altLang="ja-JP" dirty="0" smtClean="0"/>
              <a:t>2.Operation – Loading</a:t>
            </a:r>
            <a:r>
              <a:rPr lang="ja-JP" altLang="en-US" dirty="0" smtClean="0"/>
              <a:t>”</a:t>
            </a:r>
            <a:endParaRPr kumimoji="1" lang="ja-JP" altLang="en-US" dirty="0" smtClean="0"/>
          </a:p>
          <a:p>
            <a:r>
              <a:rPr kumimoji="1" lang="ja-JP" altLang="en-US" dirty="0" smtClean="0"/>
              <a:t>　“</a:t>
            </a:r>
            <a:r>
              <a:rPr lang="en-US" altLang="ja-JP" dirty="0" smtClean="0"/>
              <a:t>Draining </a:t>
            </a:r>
            <a:r>
              <a:rPr lang="en-US" altLang="ja-JP" dirty="0"/>
              <a:t>valve V110,V112,V113,V114 : </a:t>
            </a:r>
            <a:r>
              <a:rPr lang="en-US" altLang="ja-JP" dirty="0" smtClean="0"/>
              <a:t>Shut</a:t>
            </a:r>
            <a:r>
              <a:rPr lang="ja-JP" altLang="en-US" dirty="0" smtClean="0"/>
              <a:t>”</a:t>
            </a:r>
            <a:endParaRPr lang="en-US" altLang="ja-JP" dirty="0"/>
          </a:p>
          <a:p>
            <a:r>
              <a:rPr kumimoji="1" lang="ja-JP" altLang="en-US" dirty="0" smtClean="0"/>
              <a:t>　“</a:t>
            </a:r>
            <a:r>
              <a:rPr lang="en-US" altLang="ja-JP" dirty="0" smtClean="0"/>
              <a:t>Air </a:t>
            </a:r>
            <a:r>
              <a:rPr lang="en-US" altLang="ja-JP" dirty="0"/>
              <a:t>line V109 : </a:t>
            </a:r>
            <a:r>
              <a:rPr lang="en-US" altLang="ja-JP" dirty="0" smtClean="0"/>
              <a:t>Shut</a:t>
            </a:r>
            <a:r>
              <a:rPr lang="ja-JP" altLang="en-US" dirty="0" smtClean="0"/>
              <a:t>”</a:t>
            </a:r>
            <a:endParaRPr lang="en-US" altLang="ja-JP" dirty="0" smtClean="0"/>
          </a:p>
          <a:p>
            <a:r>
              <a:rPr kumimoji="1" lang="ja-JP" altLang="en-US" dirty="0" smtClean="0"/>
              <a:t>　“</a:t>
            </a:r>
            <a:r>
              <a:rPr lang="en-US" altLang="ja-JP" dirty="0" smtClean="0"/>
              <a:t>N</a:t>
            </a:r>
            <a:r>
              <a:rPr lang="en-US" altLang="ja-JP" sz="1400" dirty="0" smtClean="0"/>
              <a:t>2</a:t>
            </a:r>
            <a:r>
              <a:rPr lang="en-US" altLang="ja-JP" dirty="0" smtClean="0"/>
              <a:t> </a:t>
            </a:r>
            <a:r>
              <a:rPr lang="en-US" altLang="ja-JP" dirty="0"/>
              <a:t>line V106 : </a:t>
            </a:r>
            <a:r>
              <a:rPr lang="en-US" altLang="ja-JP" dirty="0" smtClean="0"/>
              <a:t>Shut</a:t>
            </a:r>
            <a:r>
              <a:rPr lang="ja-JP" altLang="en-US" dirty="0" smtClean="0"/>
              <a:t>”</a:t>
            </a:r>
            <a:endParaRPr kumimoji="1" lang="ja-JP" altLang="en-US" dirty="0" smtClean="0"/>
          </a:p>
          <a:p>
            <a:r>
              <a:rPr kumimoji="1" lang="ja-JP" altLang="en-US" dirty="0" smtClean="0"/>
              <a:t>　“</a:t>
            </a:r>
            <a:r>
              <a:rPr lang="en-US" altLang="ja-JP" dirty="0" smtClean="0"/>
              <a:t>①</a:t>
            </a:r>
            <a:r>
              <a:rPr lang="en-US" altLang="ja-JP" dirty="0"/>
              <a:t>Loading of Main material</a:t>
            </a:r>
            <a:r>
              <a:rPr lang="ja-JP" altLang="en-US" dirty="0"/>
              <a:t>：</a:t>
            </a:r>
            <a:r>
              <a:rPr lang="en-US" altLang="ja-JP" dirty="0"/>
              <a:t>Pressurized in the </a:t>
            </a:r>
            <a:r>
              <a:rPr lang="en-US" altLang="ja-JP" dirty="0" smtClean="0"/>
              <a:t>upstream</a:t>
            </a:r>
            <a:r>
              <a:rPr lang="ja-JP" altLang="en-US" dirty="0" smtClean="0"/>
              <a:t>”</a:t>
            </a:r>
            <a:endParaRPr kumimoji="1" lang="ja-JP" altLang="en-US" dirty="0" smtClean="0"/>
          </a:p>
          <a:p>
            <a:endParaRPr kumimoji="1" lang="ja-JP" altLang="en-US" dirty="0" smtClean="0"/>
          </a:p>
          <a:p>
            <a:r>
              <a:rPr lang="en-US" altLang="ja-JP" sz="2400" dirty="0" smtClean="0">
                <a:solidFill>
                  <a:srgbClr val="FF0000"/>
                </a:solidFill>
              </a:rPr>
              <a:t>Let's </a:t>
            </a:r>
            <a:r>
              <a:rPr lang="en-US" altLang="ja-JP" sz="2400" dirty="0">
                <a:solidFill>
                  <a:srgbClr val="FF0000"/>
                </a:solidFill>
              </a:rPr>
              <a:t>assemble the hazard </a:t>
            </a:r>
            <a:r>
              <a:rPr lang="en-US" altLang="ja-JP" sz="2400" dirty="0" smtClean="0">
                <a:solidFill>
                  <a:srgbClr val="FF0000"/>
                </a:solidFill>
              </a:rPr>
              <a:t>scenarios </a:t>
            </a:r>
            <a:r>
              <a:rPr lang="en-US" altLang="ja-JP" sz="2400" dirty="0">
                <a:solidFill>
                  <a:srgbClr val="FF0000"/>
                </a:solidFill>
              </a:rPr>
              <a:t>which may occur when these are operated. </a:t>
            </a:r>
            <a:endParaRPr kumimoji="1" lang="ja-JP" altLang="en-US" sz="2400" dirty="0">
              <a:solidFill>
                <a:srgbClr val="FF0000"/>
              </a:solidFill>
            </a:endParaRPr>
          </a:p>
        </p:txBody>
      </p:sp>
    </p:spTree>
    <p:extLst>
      <p:ext uri="{BB962C8B-B14F-4D97-AF65-F5344CB8AC3E}">
        <p14:creationId xmlns:p14="http://schemas.microsoft.com/office/powerpoint/2010/main" val="40185812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10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400" fill="hold"/>
                                        <p:tgtEl>
                                          <p:spTgt spid="3"/>
                                        </p:tgtEl>
                                        <p:attrNameLst>
                                          <p:attrName>ppt_x</p:attrName>
                                        </p:attrNameLst>
                                      </p:cBhvr>
                                      <p:tavLst>
                                        <p:tav tm="0">
                                          <p:val>
                                            <p:strVal val="1+#ppt_w/2"/>
                                          </p:val>
                                        </p:tav>
                                        <p:tav tm="100000">
                                          <p:val>
                                            <p:strVal val="#ppt_x"/>
                                          </p:val>
                                        </p:tav>
                                      </p:tavLst>
                                    </p:anim>
                                    <p:anim calcmode="lin" valueType="num">
                                      <p:cBhvr additive="base">
                                        <p:cTn id="8" dur="400" fill="hold"/>
                                        <p:tgtEl>
                                          <p:spTgt spid="3"/>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2" fill="hold" nodeType="after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par>
                          <p:cTn id="14" fill="hold">
                            <p:stCondLst>
                              <p:cond delay="1000"/>
                            </p:stCondLst>
                            <p:childTnLst>
                              <p:par>
                                <p:cTn id="15" presetID="2" presetClass="entr" presetSubtype="2" fill="hold" nodeType="after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 calcmode="lin" valueType="num">
                                      <p:cBhvr additive="base">
                                        <p:cTn id="17" dur="5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18"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par>
                          <p:cTn id="19" fill="hold">
                            <p:stCondLst>
                              <p:cond delay="1500"/>
                            </p:stCondLst>
                            <p:childTnLst>
                              <p:par>
                                <p:cTn id="20" presetID="2" presetClass="entr" presetSubtype="2" fill="hold" nodeType="afterEffect">
                                  <p:stCondLst>
                                    <p:cond delay="500"/>
                                  </p:stCondLst>
                                  <p:childTnLst>
                                    <p:set>
                                      <p:cBhvr>
                                        <p:cTn id="21" dur="1" fill="hold">
                                          <p:stCondLst>
                                            <p:cond delay="0"/>
                                          </p:stCondLst>
                                        </p:cTn>
                                        <p:tgtEl>
                                          <p:spTgt spid="3">
                                            <p:txEl>
                                              <p:pRg st="3" end="3"/>
                                            </p:txEl>
                                          </p:spTgt>
                                        </p:tgtEl>
                                        <p:attrNameLst>
                                          <p:attrName>style.visibility</p:attrName>
                                        </p:attrNameLst>
                                      </p:cBhvr>
                                      <p:to>
                                        <p:strVal val="visible"/>
                                      </p:to>
                                    </p:set>
                                    <p:anim calcmode="lin" valueType="num">
                                      <p:cBhvr additive="base">
                                        <p:cTn id="22" dur="500" fill="hold"/>
                                        <p:tgtEl>
                                          <p:spTgt spid="3">
                                            <p:txEl>
                                              <p:pRg st="3" end="3"/>
                                            </p:txEl>
                                          </p:spTgt>
                                        </p:tgtEl>
                                        <p:attrNameLst>
                                          <p:attrName>ppt_x</p:attrName>
                                        </p:attrNameLst>
                                      </p:cBhvr>
                                      <p:tavLst>
                                        <p:tav tm="0">
                                          <p:val>
                                            <p:strVal val="1+#ppt_w/2"/>
                                          </p:val>
                                        </p:tav>
                                        <p:tav tm="100000">
                                          <p:val>
                                            <p:strVal val="#ppt_x"/>
                                          </p:val>
                                        </p:tav>
                                      </p:tavLst>
                                    </p:anim>
                                    <p:anim calcmode="lin" valueType="num">
                                      <p:cBhvr additive="base">
                                        <p:cTn id="23"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par>
                          <p:cTn id="24" fill="hold">
                            <p:stCondLst>
                              <p:cond delay="2500"/>
                            </p:stCondLst>
                            <p:childTnLst>
                              <p:par>
                                <p:cTn id="25" presetID="2" presetClass="entr" presetSubtype="2" fill="hold" nodeType="afterEffect">
                                  <p:stCondLst>
                                    <p:cond delay="50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additive="base">
                                        <p:cTn id="27" dur="500" fill="hold"/>
                                        <p:tgtEl>
                                          <p:spTgt spid="3">
                                            <p:txEl>
                                              <p:pRg st="4" end="4"/>
                                            </p:txEl>
                                          </p:spTgt>
                                        </p:tgtEl>
                                        <p:attrNameLst>
                                          <p:attrName>ppt_x</p:attrName>
                                        </p:attrNameLst>
                                      </p:cBhvr>
                                      <p:tavLst>
                                        <p:tav tm="0">
                                          <p:val>
                                            <p:strVal val="1+#ppt_w/2"/>
                                          </p:val>
                                        </p:tav>
                                        <p:tav tm="100000">
                                          <p:val>
                                            <p:strVal val="#ppt_x"/>
                                          </p:val>
                                        </p:tav>
                                      </p:tavLst>
                                    </p:anim>
                                    <p:anim calcmode="lin" valueType="num">
                                      <p:cBhvr additive="base">
                                        <p:cTn id="28"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par>
                          <p:cTn id="29" fill="hold">
                            <p:stCondLst>
                              <p:cond delay="3500"/>
                            </p:stCondLst>
                            <p:childTnLst>
                              <p:par>
                                <p:cTn id="30" presetID="2" presetClass="entr" presetSubtype="2" fill="hold" nodeType="afterEffect">
                                  <p:stCondLst>
                                    <p:cond delay="500"/>
                                  </p:stCondLst>
                                  <p:childTnLst>
                                    <p:set>
                                      <p:cBhvr>
                                        <p:cTn id="31" dur="1" fill="hold">
                                          <p:stCondLst>
                                            <p:cond delay="0"/>
                                          </p:stCondLst>
                                        </p:cTn>
                                        <p:tgtEl>
                                          <p:spTgt spid="3">
                                            <p:txEl>
                                              <p:pRg st="5" end="5"/>
                                            </p:txEl>
                                          </p:spTgt>
                                        </p:tgtEl>
                                        <p:attrNameLst>
                                          <p:attrName>style.visibility</p:attrName>
                                        </p:attrNameLst>
                                      </p:cBhvr>
                                      <p:to>
                                        <p:strVal val="visible"/>
                                      </p:to>
                                    </p:set>
                                    <p:anim calcmode="lin" valueType="num">
                                      <p:cBhvr additive="base">
                                        <p:cTn id="32" dur="500" fill="hold"/>
                                        <p:tgtEl>
                                          <p:spTgt spid="3">
                                            <p:txEl>
                                              <p:pRg st="5" end="5"/>
                                            </p:txEl>
                                          </p:spTgt>
                                        </p:tgtEl>
                                        <p:attrNameLst>
                                          <p:attrName>ppt_x</p:attrName>
                                        </p:attrNameLst>
                                      </p:cBhvr>
                                      <p:tavLst>
                                        <p:tav tm="0">
                                          <p:val>
                                            <p:strVal val="1+#ppt_w/2"/>
                                          </p:val>
                                        </p:tav>
                                        <p:tav tm="100000">
                                          <p:val>
                                            <p:strVal val="#ppt_x"/>
                                          </p:val>
                                        </p:tav>
                                      </p:tavLst>
                                    </p:anim>
                                    <p:anim calcmode="lin" valueType="num">
                                      <p:cBhvr additive="base">
                                        <p:cTn id="33" dur="500" fill="hold"/>
                                        <p:tgtEl>
                                          <p:spTgt spid="3">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2" presetClass="entr" presetSubtype="2" fill="hold" nodeType="clickEffect">
                                  <p:stCondLst>
                                    <p:cond delay="0"/>
                                  </p:stCondLst>
                                  <p:childTnLst>
                                    <p:set>
                                      <p:cBhvr>
                                        <p:cTn id="37" dur="1" fill="hold">
                                          <p:stCondLst>
                                            <p:cond delay="0"/>
                                          </p:stCondLst>
                                        </p:cTn>
                                        <p:tgtEl>
                                          <p:spTgt spid="3">
                                            <p:txEl>
                                              <p:pRg st="7" end="7"/>
                                            </p:txEl>
                                          </p:spTgt>
                                        </p:tgtEl>
                                        <p:attrNameLst>
                                          <p:attrName>style.visibility</p:attrName>
                                        </p:attrNameLst>
                                      </p:cBhvr>
                                      <p:to>
                                        <p:strVal val="visible"/>
                                      </p:to>
                                    </p:set>
                                    <p:anim calcmode="lin" valueType="num">
                                      <p:cBhvr additive="base">
                                        <p:cTn id="38" dur="500" fill="hold"/>
                                        <p:tgtEl>
                                          <p:spTgt spid="3">
                                            <p:txEl>
                                              <p:pRg st="7" end="7"/>
                                            </p:txEl>
                                          </p:spTgt>
                                        </p:tgtEl>
                                        <p:attrNameLst>
                                          <p:attrName>ppt_x</p:attrName>
                                        </p:attrNameLst>
                                      </p:cBhvr>
                                      <p:tavLst>
                                        <p:tav tm="0">
                                          <p:val>
                                            <p:strVal val="1+#ppt_w/2"/>
                                          </p:val>
                                        </p:tav>
                                        <p:tav tm="100000">
                                          <p:val>
                                            <p:strVal val="#ppt_x"/>
                                          </p:val>
                                        </p:tav>
                                      </p:tavLst>
                                    </p:anim>
                                    <p:anim calcmode="lin" valueType="num">
                                      <p:cBhvr additive="base">
                                        <p:cTn id="39" dur="500" fill="hold"/>
                                        <p:tgtEl>
                                          <p:spTgt spid="3">
                                            <p:txEl>
                                              <p:pRg st="7" end="7"/>
                                            </p:txEl>
                                          </p:spTgt>
                                        </p:tgtEl>
                                        <p:attrNameLst>
                                          <p:attrName>ppt_y</p:attrName>
                                        </p:attrNameLst>
                                      </p:cBhvr>
                                      <p:tavLst>
                                        <p:tav tm="0">
                                          <p:val>
                                            <p:strVal val="#ppt_y"/>
                                          </p:val>
                                        </p:tav>
                                        <p:tav tm="100000">
                                          <p:val>
                                            <p:strVal val="#ppt_y"/>
                                          </p:val>
                                        </p:tav>
                                      </p:tavLst>
                                    </p:anim>
                                  </p:childTnLst>
                                </p:cTn>
                              </p:par>
                            </p:childTnLst>
                          </p:cTn>
                        </p:par>
                        <p:par>
                          <p:cTn id="40" fill="hold">
                            <p:stCondLst>
                              <p:cond delay="500"/>
                            </p:stCondLst>
                            <p:childTnLst>
                              <p:par>
                                <p:cTn id="41" presetID="2" presetClass="entr" presetSubtype="2" fill="hold" nodeType="afterEffect">
                                  <p:stCondLst>
                                    <p:cond delay="0"/>
                                  </p:stCondLst>
                                  <p:childTnLst>
                                    <p:set>
                                      <p:cBhvr>
                                        <p:cTn id="42" dur="1" fill="hold">
                                          <p:stCondLst>
                                            <p:cond delay="0"/>
                                          </p:stCondLst>
                                        </p:cTn>
                                        <p:tgtEl>
                                          <p:spTgt spid="3">
                                            <p:txEl>
                                              <p:pRg st="8" end="8"/>
                                            </p:txEl>
                                          </p:spTgt>
                                        </p:tgtEl>
                                        <p:attrNameLst>
                                          <p:attrName>style.visibility</p:attrName>
                                        </p:attrNameLst>
                                      </p:cBhvr>
                                      <p:to>
                                        <p:strVal val="visible"/>
                                      </p:to>
                                    </p:set>
                                    <p:anim calcmode="lin" valueType="num">
                                      <p:cBhvr additive="base">
                                        <p:cTn id="43" dur="500" fill="hold"/>
                                        <p:tgtEl>
                                          <p:spTgt spid="3">
                                            <p:txEl>
                                              <p:pRg st="8" end="8"/>
                                            </p:txEl>
                                          </p:spTgt>
                                        </p:tgtEl>
                                        <p:attrNameLst>
                                          <p:attrName>ppt_x</p:attrName>
                                        </p:attrNameLst>
                                      </p:cBhvr>
                                      <p:tavLst>
                                        <p:tav tm="0">
                                          <p:val>
                                            <p:strVal val="1+#ppt_w/2"/>
                                          </p:val>
                                        </p:tav>
                                        <p:tav tm="100000">
                                          <p:val>
                                            <p:strVal val="#ppt_x"/>
                                          </p:val>
                                        </p:tav>
                                      </p:tavLst>
                                    </p:anim>
                                    <p:anim calcmode="lin" valueType="num">
                                      <p:cBhvr additive="base">
                                        <p:cTn id="44" dur="500" fill="hold"/>
                                        <p:tgtEl>
                                          <p:spTgt spid="3">
                                            <p:txEl>
                                              <p:pRg st="8" end="8"/>
                                            </p:txEl>
                                          </p:spTgt>
                                        </p:tgtEl>
                                        <p:attrNameLst>
                                          <p:attrName>ppt_y</p:attrName>
                                        </p:attrNameLst>
                                      </p:cBhvr>
                                      <p:tavLst>
                                        <p:tav tm="0">
                                          <p:val>
                                            <p:strVal val="#ppt_y"/>
                                          </p:val>
                                        </p:tav>
                                        <p:tav tm="100000">
                                          <p:val>
                                            <p:strVal val="#ppt_y"/>
                                          </p:val>
                                        </p:tav>
                                      </p:tavLst>
                                    </p:anim>
                                  </p:childTnLst>
                                </p:cTn>
                              </p:par>
                              <p:par>
                                <p:cTn id="45" presetID="2" presetClass="entr" presetSubtype="2" fill="hold" nodeType="withEffect">
                                  <p:stCondLst>
                                    <p:cond delay="0"/>
                                  </p:stCondLst>
                                  <p:childTnLst>
                                    <p:set>
                                      <p:cBhvr>
                                        <p:cTn id="46" dur="1" fill="hold">
                                          <p:stCondLst>
                                            <p:cond delay="0"/>
                                          </p:stCondLst>
                                        </p:cTn>
                                        <p:tgtEl>
                                          <p:spTgt spid="3">
                                            <p:txEl>
                                              <p:pRg st="9" end="9"/>
                                            </p:txEl>
                                          </p:spTgt>
                                        </p:tgtEl>
                                        <p:attrNameLst>
                                          <p:attrName>style.visibility</p:attrName>
                                        </p:attrNameLst>
                                      </p:cBhvr>
                                      <p:to>
                                        <p:strVal val="visible"/>
                                      </p:to>
                                    </p:set>
                                    <p:anim calcmode="lin" valueType="num">
                                      <p:cBhvr additive="base">
                                        <p:cTn id="47" dur="500" fill="hold"/>
                                        <p:tgtEl>
                                          <p:spTgt spid="3">
                                            <p:txEl>
                                              <p:pRg st="9" end="9"/>
                                            </p:txEl>
                                          </p:spTgt>
                                        </p:tgtEl>
                                        <p:attrNameLst>
                                          <p:attrName>ppt_x</p:attrName>
                                        </p:attrNameLst>
                                      </p:cBhvr>
                                      <p:tavLst>
                                        <p:tav tm="0">
                                          <p:val>
                                            <p:strVal val="1+#ppt_w/2"/>
                                          </p:val>
                                        </p:tav>
                                        <p:tav tm="100000">
                                          <p:val>
                                            <p:strVal val="#ppt_x"/>
                                          </p:val>
                                        </p:tav>
                                      </p:tavLst>
                                    </p:anim>
                                    <p:anim calcmode="lin" valueType="num">
                                      <p:cBhvr additive="base">
                                        <p:cTn id="48" dur="500" fill="hold"/>
                                        <p:tgtEl>
                                          <p:spTgt spid="3">
                                            <p:txEl>
                                              <p:pRg st="9" end="9"/>
                                            </p:txEl>
                                          </p:spTgt>
                                        </p:tgtEl>
                                        <p:attrNameLst>
                                          <p:attrName>ppt_y</p:attrName>
                                        </p:attrNameLst>
                                      </p:cBhvr>
                                      <p:tavLst>
                                        <p:tav tm="0">
                                          <p:val>
                                            <p:strVal val="#ppt_y"/>
                                          </p:val>
                                        </p:tav>
                                        <p:tav tm="100000">
                                          <p:val>
                                            <p:strVal val="#ppt_y"/>
                                          </p:val>
                                        </p:tav>
                                      </p:tavLst>
                                    </p:anim>
                                  </p:childTnLst>
                                </p:cTn>
                              </p:par>
                              <p:par>
                                <p:cTn id="49" presetID="2" presetClass="entr" presetSubtype="2" fill="hold" nodeType="withEffect">
                                  <p:stCondLst>
                                    <p:cond delay="0"/>
                                  </p:stCondLst>
                                  <p:childTnLst>
                                    <p:set>
                                      <p:cBhvr>
                                        <p:cTn id="50" dur="1" fill="hold">
                                          <p:stCondLst>
                                            <p:cond delay="0"/>
                                          </p:stCondLst>
                                        </p:cTn>
                                        <p:tgtEl>
                                          <p:spTgt spid="3">
                                            <p:txEl>
                                              <p:pRg st="10" end="10"/>
                                            </p:txEl>
                                          </p:spTgt>
                                        </p:tgtEl>
                                        <p:attrNameLst>
                                          <p:attrName>style.visibility</p:attrName>
                                        </p:attrNameLst>
                                      </p:cBhvr>
                                      <p:to>
                                        <p:strVal val="visible"/>
                                      </p:to>
                                    </p:set>
                                    <p:anim calcmode="lin" valueType="num">
                                      <p:cBhvr additive="base">
                                        <p:cTn id="51" dur="500" fill="hold"/>
                                        <p:tgtEl>
                                          <p:spTgt spid="3">
                                            <p:txEl>
                                              <p:pRg st="10" end="10"/>
                                            </p:txEl>
                                          </p:spTgt>
                                        </p:tgtEl>
                                        <p:attrNameLst>
                                          <p:attrName>ppt_x</p:attrName>
                                        </p:attrNameLst>
                                      </p:cBhvr>
                                      <p:tavLst>
                                        <p:tav tm="0">
                                          <p:val>
                                            <p:strVal val="1+#ppt_w/2"/>
                                          </p:val>
                                        </p:tav>
                                        <p:tav tm="100000">
                                          <p:val>
                                            <p:strVal val="#ppt_x"/>
                                          </p:val>
                                        </p:tav>
                                      </p:tavLst>
                                    </p:anim>
                                    <p:anim calcmode="lin" valueType="num">
                                      <p:cBhvr additive="base">
                                        <p:cTn id="52" dur="500" fill="hold"/>
                                        <p:tgtEl>
                                          <p:spTgt spid="3">
                                            <p:txEl>
                                              <p:pRg st="10" end="10"/>
                                            </p:txEl>
                                          </p:spTgt>
                                        </p:tgtEl>
                                        <p:attrNameLst>
                                          <p:attrName>ppt_y</p:attrName>
                                        </p:attrNameLst>
                                      </p:cBhvr>
                                      <p:tavLst>
                                        <p:tav tm="0">
                                          <p:val>
                                            <p:strVal val="#ppt_y"/>
                                          </p:val>
                                        </p:tav>
                                        <p:tav tm="100000">
                                          <p:val>
                                            <p:strVal val="#ppt_y"/>
                                          </p:val>
                                        </p:tav>
                                      </p:tavLst>
                                    </p:anim>
                                  </p:childTnLst>
                                </p:cTn>
                              </p:par>
                              <p:par>
                                <p:cTn id="53" presetID="2" presetClass="entr" presetSubtype="2" fill="hold" nodeType="withEffect">
                                  <p:stCondLst>
                                    <p:cond delay="0"/>
                                  </p:stCondLst>
                                  <p:childTnLst>
                                    <p:set>
                                      <p:cBhvr>
                                        <p:cTn id="54" dur="1" fill="hold">
                                          <p:stCondLst>
                                            <p:cond delay="0"/>
                                          </p:stCondLst>
                                        </p:cTn>
                                        <p:tgtEl>
                                          <p:spTgt spid="3">
                                            <p:txEl>
                                              <p:pRg st="11" end="11"/>
                                            </p:txEl>
                                          </p:spTgt>
                                        </p:tgtEl>
                                        <p:attrNameLst>
                                          <p:attrName>style.visibility</p:attrName>
                                        </p:attrNameLst>
                                      </p:cBhvr>
                                      <p:to>
                                        <p:strVal val="visible"/>
                                      </p:to>
                                    </p:set>
                                    <p:anim calcmode="lin" valueType="num">
                                      <p:cBhvr additive="base">
                                        <p:cTn id="55" dur="500" fill="hold"/>
                                        <p:tgtEl>
                                          <p:spTgt spid="3">
                                            <p:txEl>
                                              <p:pRg st="11" end="11"/>
                                            </p:txEl>
                                          </p:spTgt>
                                        </p:tgtEl>
                                        <p:attrNameLst>
                                          <p:attrName>ppt_x</p:attrName>
                                        </p:attrNameLst>
                                      </p:cBhvr>
                                      <p:tavLst>
                                        <p:tav tm="0">
                                          <p:val>
                                            <p:strVal val="1+#ppt_w/2"/>
                                          </p:val>
                                        </p:tav>
                                        <p:tav tm="100000">
                                          <p:val>
                                            <p:strVal val="#ppt_x"/>
                                          </p:val>
                                        </p:tav>
                                      </p:tavLst>
                                    </p:anim>
                                    <p:anim calcmode="lin" valueType="num">
                                      <p:cBhvr additive="base">
                                        <p:cTn id="56" dur="500" fill="hold"/>
                                        <p:tgtEl>
                                          <p:spTgt spid="3">
                                            <p:txEl>
                                              <p:pRg st="11" end="11"/>
                                            </p:txEl>
                                          </p:spTgt>
                                        </p:tgtEl>
                                        <p:attrNameLst>
                                          <p:attrName>ppt_y</p:attrName>
                                        </p:attrNameLst>
                                      </p:cBhvr>
                                      <p:tavLst>
                                        <p:tav tm="0">
                                          <p:val>
                                            <p:strVal val="#ppt_y"/>
                                          </p:val>
                                        </p:tav>
                                        <p:tav tm="100000">
                                          <p:val>
                                            <p:strVal val="#ppt_y"/>
                                          </p:val>
                                        </p:tav>
                                      </p:tavLst>
                                    </p:anim>
                                  </p:childTnLst>
                                </p:cTn>
                              </p:par>
                              <p:par>
                                <p:cTn id="57" presetID="2" presetClass="entr" presetSubtype="2" fill="hold" nodeType="withEffect">
                                  <p:stCondLst>
                                    <p:cond delay="0"/>
                                  </p:stCondLst>
                                  <p:childTnLst>
                                    <p:set>
                                      <p:cBhvr>
                                        <p:cTn id="58" dur="1" fill="hold">
                                          <p:stCondLst>
                                            <p:cond delay="0"/>
                                          </p:stCondLst>
                                        </p:cTn>
                                        <p:tgtEl>
                                          <p:spTgt spid="3">
                                            <p:txEl>
                                              <p:pRg st="12" end="12"/>
                                            </p:txEl>
                                          </p:spTgt>
                                        </p:tgtEl>
                                        <p:attrNameLst>
                                          <p:attrName>style.visibility</p:attrName>
                                        </p:attrNameLst>
                                      </p:cBhvr>
                                      <p:to>
                                        <p:strVal val="visible"/>
                                      </p:to>
                                    </p:set>
                                    <p:anim calcmode="lin" valueType="num">
                                      <p:cBhvr additive="base">
                                        <p:cTn id="59" dur="500" fill="hold"/>
                                        <p:tgtEl>
                                          <p:spTgt spid="3">
                                            <p:txEl>
                                              <p:pRg st="12" end="12"/>
                                            </p:txEl>
                                          </p:spTgt>
                                        </p:tgtEl>
                                        <p:attrNameLst>
                                          <p:attrName>ppt_x</p:attrName>
                                        </p:attrNameLst>
                                      </p:cBhvr>
                                      <p:tavLst>
                                        <p:tav tm="0">
                                          <p:val>
                                            <p:strVal val="1+#ppt_w/2"/>
                                          </p:val>
                                        </p:tav>
                                        <p:tav tm="100000">
                                          <p:val>
                                            <p:strVal val="#ppt_x"/>
                                          </p:val>
                                        </p:tav>
                                      </p:tavLst>
                                    </p:anim>
                                    <p:anim calcmode="lin" valueType="num">
                                      <p:cBhvr additive="base">
                                        <p:cTn id="60" dur="500" fill="hold"/>
                                        <p:tgtEl>
                                          <p:spTgt spid="3">
                                            <p:txEl>
                                              <p:pRg st="12" end="12"/>
                                            </p:txEl>
                                          </p:spTgt>
                                        </p:tgtEl>
                                        <p:attrNameLst>
                                          <p:attrName>ppt_y</p:attrName>
                                        </p:attrNameLst>
                                      </p:cBhvr>
                                      <p:tavLst>
                                        <p:tav tm="0">
                                          <p:val>
                                            <p:strVal val="#ppt_y"/>
                                          </p:val>
                                        </p:tav>
                                        <p:tav tm="100000">
                                          <p:val>
                                            <p:strVal val="#ppt_y"/>
                                          </p:val>
                                        </p:tav>
                                      </p:tavLst>
                                    </p:anim>
                                  </p:childTnLst>
                                </p:cTn>
                              </p:par>
                            </p:childTnLst>
                          </p:cTn>
                        </p:par>
                        <p:par>
                          <p:cTn id="61" fill="hold">
                            <p:stCondLst>
                              <p:cond delay="1000"/>
                            </p:stCondLst>
                            <p:childTnLst>
                              <p:par>
                                <p:cTn id="62" presetID="2" presetClass="entr" presetSubtype="2" fill="hold" nodeType="afterEffect">
                                  <p:stCondLst>
                                    <p:cond delay="500"/>
                                  </p:stCondLst>
                                  <p:childTnLst>
                                    <p:set>
                                      <p:cBhvr>
                                        <p:cTn id="63" dur="1" fill="hold">
                                          <p:stCondLst>
                                            <p:cond delay="0"/>
                                          </p:stCondLst>
                                        </p:cTn>
                                        <p:tgtEl>
                                          <p:spTgt spid="3">
                                            <p:txEl>
                                              <p:pRg st="14" end="14"/>
                                            </p:txEl>
                                          </p:spTgt>
                                        </p:tgtEl>
                                        <p:attrNameLst>
                                          <p:attrName>style.visibility</p:attrName>
                                        </p:attrNameLst>
                                      </p:cBhvr>
                                      <p:to>
                                        <p:strVal val="visible"/>
                                      </p:to>
                                    </p:set>
                                    <p:anim calcmode="lin" valueType="num">
                                      <p:cBhvr additive="base">
                                        <p:cTn id="64" dur="500" fill="hold"/>
                                        <p:tgtEl>
                                          <p:spTgt spid="3">
                                            <p:txEl>
                                              <p:pRg st="14" end="14"/>
                                            </p:txEl>
                                          </p:spTgt>
                                        </p:tgtEl>
                                        <p:attrNameLst>
                                          <p:attrName>ppt_x</p:attrName>
                                        </p:attrNameLst>
                                      </p:cBhvr>
                                      <p:tavLst>
                                        <p:tav tm="0">
                                          <p:val>
                                            <p:strVal val="1+#ppt_w/2"/>
                                          </p:val>
                                        </p:tav>
                                        <p:tav tm="100000">
                                          <p:val>
                                            <p:strVal val="#ppt_x"/>
                                          </p:val>
                                        </p:tav>
                                      </p:tavLst>
                                    </p:anim>
                                    <p:anim calcmode="lin" valueType="num">
                                      <p:cBhvr additive="base">
                                        <p:cTn id="65" dur="500" fill="hold"/>
                                        <p:tgtEl>
                                          <p:spTgt spid="3">
                                            <p:txEl>
                                              <p:pRg st="14" end="1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テキスト ボックス 7"/>
          <p:cNvSpPr txBox="1"/>
          <p:nvPr/>
        </p:nvSpPr>
        <p:spPr>
          <a:xfrm>
            <a:off x="7854850" y="1400175"/>
            <a:ext cx="1289150" cy="5355312"/>
          </a:xfrm>
          <a:prstGeom prst="rect">
            <a:avLst/>
          </a:prstGeom>
          <a:noFill/>
        </p:spPr>
        <p:txBody>
          <a:bodyPr wrap="square" rtlCol="0">
            <a:spAutoFit/>
          </a:bodyPr>
          <a:lstStyle/>
          <a:p>
            <a:r>
              <a:rPr kumimoji="1" lang="en-US" altLang="ja-JP" dirty="0" smtClean="0">
                <a:latin typeface="Arial" panose="020B0604020202020204" pitchFamily="34" charset="0"/>
                <a:cs typeface="Arial" panose="020B0604020202020204" pitchFamily="34" charset="0"/>
              </a:rPr>
              <a:t>“No”</a:t>
            </a:r>
            <a:endParaRPr kumimoji="1" lang="ja-JP" altLang="en-US" dirty="0" smtClean="0">
              <a:latin typeface="Arial" panose="020B0604020202020204" pitchFamily="34" charset="0"/>
              <a:cs typeface="Arial" panose="020B0604020202020204" pitchFamily="34" charset="0"/>
            </a:endParaRPr>
          </a:p>
          <a:p>
            <a:r>
              <a:rPr lang="ja-JP" altLang="en-US" sz="2400" dirty="0" smtClean="0">
                <a:latin typeface="Arial" panose="020B0604020202020204" pitchFamily="34" charset="0"/>
                <a:cs typeface="Arial" panose="020B0604020202020204" pitchFamily="34" charset="0"/>
              </a:rPr>
              <a:t>　</a:t>
            </a:r>
            <a:endParaRPr lang="ja-JP" altLang="en-US" dirty="0">
              <a:latin typeface="Arial" panose="020B0604020202020204" pitchFamily="34" charset="0"/>
              <a:cs typeface="Arial" panose="020B0604020202020204" pitchFamily="34" charset="0"/>
            </a:endParaRPr>
          </a:p>
          <a:p>
            <a:r>
              <a:rPr kumimoji="1" lang="en-US" altLang="ja-JP" dirty="0" smtClean="0">
                <a:latin typeface="Arial" panose="020B0604020202020204" pitchFamily="34" charset="0"/>
                <a:cs typeface="Arial" panose="020B0604020202020204" pitchFamily="34" charset="0"/>
              </a:rPr>
              <a:t>“No”</a:t>
            </a:r>
            <a:endParaRPr kumimoji="1" lang="ja-JP" altLang="en-US" dirty="0" smtClean="0">
              <a:latin typeface="Arial" panose="020B0604020202020204" pitchFamily="34" charset="0"/>
              <a:cs typeface="Arial" panose="020B0604020202020204" pitchFamily="34" charset="0"/>
            </a:endParaRPr>
          </a:p>
          <a:p>
            <a:endParaRPr lang="ja-JP" altLang="en-US" dirty="0">
              <a:latin typeface="Arial" panose="020B0604020202020204" pitchFamily="34" charset="0"/>
              <a:cs typeface="Arial" panose="020B0604020202020204" pitchFamily="34" charset="0"/>
            </a:endParaRPr>
          </a:p>
          <a:p>
            <a:r>
              <a:rPr kumimoji="1" lang="ja-JP" altLang="en-US" sz="1400" dirty="0" smtClean="0">
                <a:latin typeface="Arial" panose="020B0604020202020204" pitchFamily="34" charset="0"/>
                <a:cs typeface="Arial" panose="020B0604020202020204" pitchFamily="34" charset="0"/>
              </a:rPr>
              <a:t>　</a:t>
            </a:r>
            <a:endParaRPr kumimoji="1" lang="ja-JP" altLang="en-US" dirty="0" smtClean="0">
              <a:latin typeface="Arial" panose="020B0604020202020204" pitchFamily="34" charset="0"/>
              <a:cs typeface="Arial" panose="020B0604020202020204" pitchFamily="34" charset="0"/>
            </a:endParaRPr>
          </a:p>
          <a:p>
            <a:r>
              <a:rPr lang="en-US" altLang="ja-JP" b="1" dirty="0" smtClean="0">
                <a:solidFill>
                  <a:srgbClr val="FF0000"/>
                </a:solidFill>
                <a:latin typeface="Arial" panose="020B0604020202020204" pitchFamily="34" charset="0"/>
                <a:cs typeface="Arial" panose="020B0604020202020204" pitchFamily="34" charset="0"/>
              </a:rPr>
              <a:t>“Yes”</a:t>
            </a:r>
            <a:endParaRPr lang="ja-JP" altLang="en-US" b="1" dirty="0" smtClean="0">
              <a:solidFill>
                <a:srgbClr val="FF0000"/>
              </a:solidFill>
              <a:latin typeface="Arial" panose="020B0604020202020204" pitchFamily="34" charset="0"/>
              <a:cs typeface="Arial" panose="020B0604020202020204" pitchFamily="34" charset="0"/>
            </a:endParaRPr>
          </a:p>
          <a:p>
            <a:endParaRPr lang="ja-JP" altLang="en-US" sz="1200" dirty="0" smtClean="0">
              <a:latin typeface="Arial" panose="020B0604020202020204" pitchFamily="34" charset="0"/>
              <a:cs typeface="Arial" panose="020B0604020202020204" pitchFamily="34" charset="0"/>
            </a:endParaRPr>
          </a:p>
          <a:p>
            <a:r>
              <a:rPr kumimoji="1" lang="en-US" altLang="ja-JP" dirty="0" smtClean="0">
                <a:latin typeface="Arial" panose="020B0604020202020204" pitchFamily="34" charset="0"/>
                <a:cs typeface="Arial" panose="020B0604020202020204" pitchFamily="34" charset="0"/>
              </a:rPr>
              <a:t>“No”</a:t>
            </a:r>
            <a:endParaRPr kumimoji="1" lang="ja-JP" altLang="en-US" dirty="0" smtClean="0">
              <a:latin typeface="Arial" panose="020B0604020202020204" pitchFamily="34" charset="0"/>
              <a:cs typeface="Arial" panose="020B0604020202020204" pitchFamily="34" charset="0"/>
            </a:endParaRPr>
          </a:p>
          <a:p>
            <a:endParaRPr lang="ja-JP" altLang="en-US" dirty="0" smtClean="0">
              <a:latin typeface="Arial" panose="020B0604020202020204" pitchFamily="34" charset="0"/>
              <a:cs typeface="Arial" panose="020B0604020202020204" pitchFamily="34" charset="0"/>
            </a:endParaRPr>
          </a:p>
          <a:p>
            <a:r>
              <a:rPr lang="en-US" altLang="ja-JP" b="1" dirty="0" smtClean="0">
                <a:solidFill>
                  <a:srgbClr val="FF0000"/>
                </a:solidFill>
                <a:latin typeface="Arial" panose="020B0604020202020204" pitchFamily="34" charset="0"/>
                <a:cs typeface="Arial" panose="020B0604020202020204" pitchFamily="34" charset="0"/>
              </a:rPr>
              <a:t>“Yes”</a:t>
            </a:r>
            <a:endParaRPr lang="ja-JP" altLang="en-US" b="1" dirty="0" smtClean="0">
              <a:solidFill>
                <a:srgbClr val="FF0000"/>
              </a:solidFill>
              <a:latin typeface="Arial" panose="020B0604020202020204" pitchFamily="34" charset="0"/>
              <a:cs typeface="Arial" panose="020B0604020202020204" pitchFamily="34" charset="0"/>
            </a:endParaRPr>
          </a:p>
          <a:p>
            <a:endParaRPr kumimoji="1" lang="ja-JP" altLang="en-US" sz="1000" dirty="0">
              <a:latin typeface="Arial" panose="020B0604020202020204" pitchFamily="34" charset="0"/>
              <a:cs typeface="Arial" panose="020B0604020202020204" pitchFamily="34" charset="0"/>
            </a:endParaRPr>
          </a:p>
          <a:p>
            <a:endParaRPr lang="ja-JP" altLang="en-US" dirty="0" smtClean="0">
              <a:latin typeface="Arial" panose="020B0604020202020204" pitchFamily="34" charset="0"/>
              <a:cs typeface="Arial" panose="020B0604020202020204" pitchFamily="34" charset="0"/>
            </a:endParaRPr>
          </a:p>
          <a:p>
            <a:r>
              <a:rPr lang="en-US" altLang="ja-JP" dirty="0" smtClean="0">
                <a:latin typeface="Arial" panose="020B0604020202020204" pitchFamily="34" charset="0"/>
                <a:cs typeface="Arial" panose="020B0604020202020204" pitchFamily="34" charset="0"/>
              </a:rPr>
              <a:t>“No”</a:t>
            </a:r>
            <a:endParaRPr lang="ja-JP" altLang="en-US" dirty="0" smtClean="0">
              <a:latin typeface="Arial" panose="020B0604020202020204" pitchFamily="34" charset="0"/>
              <a:cs typeface="Arial" panose="020B0604020202020204" pitchFamily="34" charset="0"/>
            </a:endParaRPr>
          </a:p>
          <a:p>
            <a:endParaRPr kumimoji="1" lang="ja-JP" altLang="en-US" sz="1000" dirty="0" smtClean="0">
              <a:latin typeface="Arial" panose="020B0604020202020204" pitchFamily="34" charset="0"/>
              <a:cs typeface="Arial" panose="020B0604020202020204" pitchFamily="34" charset="0"/>
            </a:endParaRPr>
          </a:p>
          <a:p>
            <a:r>
              <a:rPr kumimoji="1" lang="en-US" altLang="ja-JP" dirty="0" smtClean="0">
                <a:latin typeface="Arial" panose="020B0604020202020204" pitchFamily="34" charset="0"/>
                <a:cs typeface="Arial" panose="020B0604020202020204" pitchFamily="34" charset="0"/>
              </a:rPr>
              <a:t>“No”</a:t>
            </a:r>
            <a:endParaRPr kumimoji="1" lang="ja-JP" altLang="en-US" dirty="0" smtClean="0">
              <a:latin typeface="Arial" panose="020B0604020202020204" pitchFamily="34" charset="0"/>
              <a:cs typeface="Arial" panose="020B0604020202020204" pitchFamily="34" charset="0"/>
            </a:endParaRPr>
          </a:p>
          <a:p>
            <a:endParaRPr lang="ja-JP" altLang="en-US" sz="1000" dirty="0" smtClean="0">
              <a:latin typeface="Arial" panose="020B0604020202020204" pitchFamily="34" charset="0"/>
              <a:cs typeface="Arial" panose="020B0604020202020204" pitchFamily="34" charset="0"/>
            </a:endParaRPr>
          </a:p>
          <a:p>
            <a:r>
              <a:rPr lang="en-US" altLang="ja-JP" dirty="0" smtClean="0">
                <a:latin typeface="Arial" panose="020B0604020202020204" pitchFamily="34" charset="0"/>
                <a:cs typeface="Arial" panose="020B0604020202020204" pitchFamily="34" charset="0"/>
              </a:rPr>
              <a:t>“No”</a:t>
            </a:r>
            <a:endParaRPr lang="ja-JP" altLang="en-US" dirty="0">
              <a:latin typeface="Arial" panose="020B0604020202020204" pitchFamily="34" charset="0"/>
              <a:cs typeface="Arial" panose="020B0604020202020204" pitchFamily="34" charset="0"/>
            </a:endParaRPr>
          </a:p>
          <a:p>
            <a:endParaRPr lang="ja-JP" altLang="en-US" sz="1000" dirty="0" smtClean="0">
              <a:latin typeface="Arial" panose="020B0604020202020204" pitchFamily="34" charset="0"/>
              <a:cs typeface="Arial" panose="020B0604020202020204" pitchFamily="34" charset="0"/>
            </a:endParaRPr>
          </a:p>
          <a:p>
            <a:r>
              <a:rPr lang="en-US" altLang="ja-JP" dirty="0" smtClean="0">
                <a:latin typeface="Arial" panose="020B0604020202020204" pitchFamily="34" charset="0"/>
                <a:cs typeface="Arial" panose="020B0604020202020204" pitchFamily="34" charset="0"/>
              </a:rPr>
              <a:t>“No”</a:t>
            </a:r>
            <a:endParaRPr lang="ja-JP" altLang="en-US" dirty="0">
              <a:latin typeface="Arial" panose="020B0604020202020204" pitchFamily="34" charset="0"/>
              <a:cs typeface="Arial" panose="020B0604020202020204" pitchFamily="34" charset="0"/>
            </a:endParaRPr>
          </a:p>
          <a:p>
            <a:endParaRPr lang="ja-JP" altLang="en-US" dirty="0"/>
          </a:p>
          <a:p>
            <a:endParaRPr kumimoji="1" lang="ja-JP" altLang="en-US" dirty="0"/>
          </a:p>
        </p:txBody>
      </p:sp>
      <p:sp>
        <p:nvSpPr>
          <p:cNvPr id="3" name="コンテンツ プレースホルダー 2"/>
          <p:cNvSpPr>
            <a:spLocks noGrp="1"/>
          </p:cNvSpPr>
          <p:nvPr>
            <p:ph idx="1"/>
          </p:nvPr>
        </p:nvSpPr>
        <p:spPr>
          <a:xfrm>
            <a:off x="575698" y="1429196"/>
            <a:ext cx="6977628" cy="5210175"/>
          </a:xfrm>
        </p:spPr>
        <p:txBody>
          <a:bodyPr>
            <a:normAutofit/>
          </a:bodyPr>
          <a:lstStyle/>
          <a:p>
            <a:r>
              <a:rPr lang="en-US" altLang="ja-JP" dirty="0">
                <a:latin typeface="Arial" panose="020B0604020202020204" pitchFamily="34" charset="0"/>
                <a:cs typeface="Arial" panose="020B0604020202020204" pitchFamily="34" charset="0"/>
              </a:rPr>
              <a:t>Q1. Is investigation of hazard or toxicity (Risk Assessment, etc.) mandatory for the substance handled</a:t>
            </a:r>
            <a:r>
              <a:rPr lang="en-US" altLang="ja-JP" dirty="0" smtClean="0">
                <a:latin typeface="Arial" panose="020B0604020202020204" pitchFamily="34" charset="0"/>
                <a:cs typeface="Arial" panose="020B0604020202020204" pitchFamily="34" charset="0"/>
              </a:rPr>
              <a:t>?</a:t>
            </a:r>
            <a:endParaRPr lang="ja-JP" altLang="en-US" dirty="0" smtClean="0">
              <a:latin typeface="Arial" panose="020B0604020202020204" pitchFamily="34" charset="0"/>
              <a:cs typeface="Arial" panose="020B0604020202020204" pitchFamily="34" charset="0"/>
            </a:endParaRPr>
          </a:p>
          <a:p>
            <a:r>
              <a:rPr lang="en-US" altLang="ja-JP" dirty="0">
                <a:latin typeface="Arial" panose="020B0604020202020204" pitchFamily="34" charset="0"/>
                <a:cs typeface="Arial" panose="020B0604020202020204" pitchFamily="34" charset="0"/>
              </a:rPr>
              <a:t>Q2. Is the GHS classification of the substance other than “Not applicable,” “Not classified” or “TYPE G</a:t>
            </a:r>
            <a:r>
              <a:rPr lang="en-US" altLang="ja-JP" dirty="0" smtClean="0">
                <a:latin typeface="Arial" panose="020B0604020202020204" pitchFamily="34" charset="0"/>
                <a:cs typeface="Arial" panose="020B0604020202020204" pitchFamily="34" charset="0"/>
              </a:rPr>
              <a:t>”?</a:t>
            </a:r>
            <a:endParaRPr kumimoji="1" lang="ja-JP" altLang="en-US" dirty="0" smtClean="0">
              <a:latin typeface="Arial" panose="020B0604020202020204" pitchFamily="34" charset="0"/>
              <a:cs typeface="Arial" panose="020B0604020202020204" pitchFamily="34" charset="0"/>
            </a:endParaRPr>
          </a:p>
          <a:p>
            <a:r>
              <a:rPr lang="en-US" altLang="ja-JP" dirty="0" smtClean="0">
                <a:latin typeface="Arial" panose="020B0604020202020204" pitchFamily="34" charset="0"/>
                <a:cs typeface="Arial" panose="020B0604020202020204" pitchFamily="34" charset="0"/>
              </a:rPr>
              <a:t>Q3</a:t>
            </a:r>
            <a:r>
              <a:rPr lang="en-US" altLang="ja-JP" dirty="0">
                <a:latin typeface="Arial" panose="020B0604020202020204" pitchFamily="34" charset="0"/>
                <a:cs typeface="Arial" panose="020B0604020202020204" pitchFamily="34" charset="0"/>
              </a:rPr>
              <a:t>. Is the substance combustible or flammable</a:t>
            </a:r>
            <a:r>
              <a:rPr lang="en-US" altLang="ja-JP" dirty="0" smtClean="0">
                <a:latin typeface="Arial" panose="020B0604020202020204" pitchFamily="34" charset="0"/>
                <a:cs typeface="Arial" panose="020B0604020202020204" pitchFamily="34" charset="0"/>
              </a:rPr>
              <a:t>?</a:t>
            </a:r>
            <a:endParaRPr lang="ja-JP" altLang="en-US" dirty="0" smtClean="0">
              <a:latin typeface="Arial" panose="020B0604020202020204" pitchFamily="34" charset="0"/>
              <a:cs typeface="Arial" panose="020B0604020202020204" pitchFamily="34" charset="0"/>
            </a:endParaRPr>
          </a:p>
          <a:p>
            <a:r>
              <a:rPr lang="en-US" altLang="ja-JP" dirty="0" smtClean="0">
                <a:latin typeface="Arial" panose="020B0604020202020204" pitchFamily="34" charset="0"/>
                <a:cs typeface="Arial" panose="020B0604020202020204" pitchFamily="34" charset="0"/>
              </a:rPr>
              <a:t>Q4</a:t>
            </a:r>
            <a:r>
              <a:rPr lang="en-US" altLang="ja-JP" dirty="0">
                <a:latin typeface="Arial" panose="020B0604020202020204" pitchFamily="34" charset="0"/>
                <a:cs typeface="Arial" panose="020B0604020202020204" pitchFamily="34" charset="0"/>
              </a:rPr>
              <a:t>. Does the substance have an atomic group related to explosive or self-reactive property</a:t>
            </a:r>
            <a:r>
              <a:rPr lang="en-US" altLang="ja-JP" dirty="0" smtClean="0">
                <a:latin typeface="Arial" panose="020B0604020202020204" pitchFamily="34" charset="0"/>
                <a:cs typeface="Arial" panose="020B0604020202020204" pitchFamily="34" charset="0"/>
              </a:rPr>
              <a:t>?</a:t>
            </a:r>
            <a:endParaRPr kumimoji="1" lang="ja-JP" altLang="en-US" dirty="0" smtClean="0">
              <a:latin typeface="Arial" panose="020B0604020202020204" pitchFamily="34" charset="0"/>
              <a:cs typeface="Arial" panose="020B0604020202020204" pitchFamily="34" charset="0"/>
            </a:endParaRPr>
          </a:p>
          <a:p>
            <a:r>
              <a:rPr lang="en-US" altLang="ja-JP" dirty="0" smtClean="0">
                <a:latin typeface="Arial" panose="020B0604020202020204" pitchFamily="34" charset="0"/>
                <a:cs typeface="Arial" panose="020B0604020202020204" pitchFamily="34" charset="0"/>
              </a:rPr>
              <a:t>Q5</a:t>
            </a:r>
            <a:r>
              <a:rPr lang="en-US" altLang="ja-JP" dirty="0">
                <a:latin typeface="Arial" panose="020B0604020202020204" pitchFamily="34" charset="0"/>
                <a:cs typeface="Arial" panose="020B0604020202020204" pitchFamily="34" charset="0"/>
              </a:rPr>
              <a:t>. Is the substance a combustible (e.g. organic, metal) powder (combustible dust</a:t>
            </a:r>
            <a:r>
              <a:rPr lang="en-US" altLang="ja-JP" dirty="0" smtClean="0">
                <a:latin typeface="Arial" panose="020B0604020202020204" pitchFamily="34" charset="0"/>
                <a:cs typeface="Arial" panose="020B0604020202020204" pitchFamily="34" charset="0"/>
              </a:rPr>
              <a:t>)?</a:t>
            </a:r>
            <a:endParaRPr lang="ja-JP" altLang="en-US" dirty="0" smtClean="0">
              <a:latin typeface="Arial" panose="020B0604020202020204" pitchFamily="34" charset="0"/>
              <a:cs typeface="Arial" panose="020B0604020202020204" pitchFamily="34" charset="0"/>
            </a:endParaRPr>
          </a:p>
          <a:p>
            <a:r>
              <a:rPr lang="en-US" altLang="ja-JP" dirty="0" smtClean="0">
                <a:latin typeface="Arial" panose="020B0604020202020204" pitchFamily="34" charset="0"/>
                <a:cs typeface="Arial" panose="020B0604020202020204" pitchFamily="34" charset="0"/>
              </a:rPr>
              <a:t>Q6</a:t>
            </a:r>
            <a:r>
              <a:rPr lang="en-US" altLang="ja-JP" dirty="0">
                <a:latin typeface="Arial" panose="020B0604020202020204" pitchFamily="34" charset="0"/>
                <a:cs typeface="Arial" panose="020B0604020202020204" pitchFamily="34" charset="0"/>
              </a:rPr>
              <a:t>. Does the substance generate peroxides</a:t>
            </a:r>
            <a:r>
              <a:rPr lang="en-US" altLang="ja-JP" dirty="0" smtClean="0">
                <a:latin typeface="Arial" panose="020B0604020202020204" pitchFamily="34" charset="0"/>
                <a:cs typeface="Arial" panose="020B0604020202020204" pitchFamily="34" charset="0"/>
              </a:rPr>
              <a:t>?</a:t>
            </a:r>
            <a:endParaRPr kumimoji="1" lang="ja-JP" altLang="en-US" dirty="0" smtClean="0">
              <a:latin typeface="Arial" panose="020B0604020202020204" pitchFamily="34" charset="0"/>
              <a:cs typeface="Arial" panose="020B0604020202020204" pitchFamily="34" charset="0"/>
            </a:endParaRPr>
          </a:p>
          <a:p>
            <a:r>
              <a:rPr lang="en-US" altLang="ja-JP" dirty="0" smtClean="0">
                <a:latin typeface="Arial" panose="020B0604020202020204" pitchFamily="34" charset="0"/>
                <a:cs typeface="Arial" panose="020B0604020202020204" pitchFamily="34" charset="0"/>
              </a:rPr>
              <a:t>Q7</a:t>
            </a:r>
            <a:r>
              <a:rPr lang="en-US" altLang="ja-JP" dirty="0">
                <a:latin typeface="Arial" panose="020B0604020202020204" pitchFamily="34" charset="0"/>
                <a:cs typeface="Arial" panose="020B0604020202020204" pitchFamily="34" charset="0"/>
              </a:rPr>
              <a:t>. Does the substance develop polymerization reaction</a:t>
            </a:r>
            <a:r>
              <a:rPr lang="en-US" altLang="ja-JP" dirty="0" smtClean="0">
                <a:latin typeface="Arial" panose="020B0604020202020204" pitchFamily="34" charset="0"/>
                <a:cs typeface="Arial" panose="020B0604020202020204" pitchFamily="34" charset="0"/>
              </a:rPr>
              <a:t>?</a:t>
            </a:r>
            <a:endParaRPr lang="ja-JP" altLang="en-US" dirty="0" smtClean="0">
              <a:latin typeface="Arial" panose="020B0604020202020204" pitchFamily="34" charset="0"/>
              <a:cs typeface="Arial" panose="020B0604020202020204" pitchFamily="34" charset="0"/>
            </a:endParaRPr>
          </a:p>
          <a:p>
            <a:r>
              <a:rPr lang="en-US" altLang="ja-JP" dirty="0" smtClean="0">
                <a:latin typeface="Arial" panose="020B0604020202020204" pitchFamily="34" charset="0"/>
                <a:cs typeface="Arial" panose="020B0604020202020204" pitchFamily="34" charset="0"/>
              </a:rPr>
              <a:t>Q8</a:t>
            </a:r>
            <a:r>
              <a:rPr lang="en-US" altLang="ja-JP" dirty="0">
                <a:latin typeface="Arial" panose="020B0604020202020204" pitchFamily="34" charset="0"/>
                <a:cs typeface="Arial" panose="020B0604020202020204" pitchFamily="34" charset="0"/>
              </a:rPr>
              <a:t>. Is the substance liquefied gas</a:t>
            </a:r>
            <a:r>
              <a:rPr lang="en-US" altLang="ja-JP" dirty="0" smtClean="0">
                <a:latin typeface="Arial" panose="020B0604020202020204" pitchFamily="34" charset="0"/>
                <a:cs typeface="Arial" panose="020B0604020202020204" pitchFamily="34" charset="0"/>
              </a:rPr>
              <a:t>?</a:t>
            </a:r>
            <a:endParaRPr lang="ja-JP" altLang="en-US" dirty="0" smtClean="0">
              <a:latin typeface="Arial" panose="020B0604020202020204" pitchFamily="34" charset="0"/>
              <a:cs typeface="Arial" panose="020B0604020202020204" pitchFamily="34" charset="0"/>
            </a:endParaRPr>
          </a:p>
          <a:p>
            <a:r>
              <a:rPr lang="en-US" altLang="ja-JP" dirty="0" smtClean="0">
                <a:latin typeface="Arial" panose="020B0604020202020204" pitchFamily="34" charset="0"/>
                <a:cs typeface="Arial" panose="020B0604020202020204" pitchFamily="34" charset="0"/>
              </a:rPr>
              <a:t>Q9</a:t>
            </a:r>
            <a:r>
              <a:rPr lang="en-US" altLang="ja-JP" dirty="0">
                <a:latin typeface="Arial" panose="020B0604020202020204" pitchFamily="34" charset="0"/>
                <a:cs typeface="Arial" panose="020B0604020202020204" pitchFamily="34" charset="0"/>
              </a:rPr>
              <a:t>. Is the substance suspected to be toxic despite the absence of SDS</a:t>
            </a:r>
            <a:r>
              <a:rPr lang="en-US" altLang="ja-JP" dirty="0" smtClean="0">
                <a:latin typeface="Arial" panose="020B0604020202020204" pitchFamily="34" charset="0"/>
                <a:cs typeface="Arial" panose="020B0604020202020204" pitchFamily="34" charset="0"/>
              </a:rPr>
              <a:t>?</a:t>
            </a:r>
            <a:endParaRPr lang="ja-JP" altLang="en-US" dirty="0" smtClean="0">
              <a:latin typeface="Arial" panose="020B0604020202020204" pitchFamily="34" charset="0"/>
              <a:cs typeface="Arial" panose="020B0604020202020204" pitchFamily="34" charset="0"/>
            </a:endParaRPr>
          </a:p>
          <a:p>
            <a:endParaRPr kumimoji="1" lang="ja-JP" altLang="en-US" dirty="0">
              <a:latin typeface="Arial" panose="020B0604020202020204" pitchFamily="34" charset="0"/>
              <a:cs typeface="Arial" panose="020B0604020202020204" pitchFamily="34" charset="0"/>
            </a:endParaRPr>
          </a:p>
        </p:txBody>
      </p:sp>
      <p:sp>
        <p:nvSpPr>
          <p:cNvPr id="10" name="テキスト ボックス 9"/>
          <p:cNvSpPr txBox="1"/>
          <p:nvPr/>
        </p:nvSpPr>
        <p:spPr>
          <a:xfrm>
            <a:off x="549882" y="1428750"/>
            <a:ext cx="8260839" cy="4031873"/>
          </a:xfrm>
          <a:prstGeom prst="rect">
            <a:avLst/>
          </a:prstGeom>
          <a:solidFill>
            <a:schemeClr val="accent2">
              <a:lumMod val="20000"/>
              <a:lumOff val="80000"/>
            </a:schemeClr>
          </a:solidFill>
          <a:ln>
            <a:solidFill>
              <a:schemeClr val="tx1"/>
            </a:solidFill>
          </a:ln>
        </p:spPr>
        <p:txBody>
          <a:bodyPr wrap="square" rtlCol="0">
            <a:spAutoFit/>
          </a:bodyPr>
          <a:lstStyle/>
          <a:p>
            <a:r>
              <a:rPr lang="en-US" altLang="ja-JP" sz="2800" dirty="0" smtClean="0">
                <a:latin typeface="Arial" panose="020B0604020202020204" pitchFamily="34" charset="0"/>
                <a:cs typeface="Arial" panose="020B0604020202020204" pitchFamily="34" charset="0"/>
              </a:rPr>
              <a:t>Q3. Is </a:t>
            </a:r>
            <a:r>
              <a:rPr lang="en-US" altLang="ja-JP" sz="2800" dirty="0">
                <a:latin typeface="Arial" panose="020B0604020202020204" pitchFamily="34" charset="0"/>
                <a:cs typeface="Arial" panose="020B0604020202020204" pitchFamily="34" charset="0"/>
              </a:rPr>
              <a:t>the substance combustible or flammable</a:t>
            </a:r>
            <a:r>
              <a:rPr lang="en-US" altLang="ja-JP" sz="2800" dirty="0" smtClean="0">
                <a:latin typeface="Arial" panose="020B0604020202020204" pitchFamily="34" charset="0"/>
                <a:cs typeface="Arial" panose="020B0604020202020204" pitchFamily="34" charset="0"/>
              </a:rPr>
              <a:t>?</a:t>
            </a:r>
            <a:endParaRPr lang="ja-JP" altLang="en-US" sz="2800" dirty="0" smtClean="0">
              <a:latin typeface="Arial" panose="020B0604020202020204" pitchFamily="34" charset="0"/>
              <a:cs typeface="Arial" panose="020B0604020202020204" pitchFamily="34" charset="0"/>
            </a:endParaRPr>
          </a:p>
          <a:p>
            <a:endParaRPr lang="ja-JP" altLang="en-US" dirty="0"/>
          </a:p>
          <a:p>
            <a:r>
              <a:rPr lang="en-US" altLang="ja-JP" dirty="0" smtClean="0"/>
              <a:t>Some </a:t>
            </a:r>
            <a:r>
              <a:rPr lang="en-US" altLang="ja-JP" dirty="0"/>
              <a:t>substances (gas, liquid, solid) </a:t>
            </a:r>
            <a:r>
              <a:rPr lang="en-US" altLang="ja-JP" sz="2400" dirty="0">
                <a:solidFill>
                  <a:srgbClr val="FF0000"/>
                </a:solidFill>
              </a:rPr>
              <a:t>without SDS</a:t>
            </a:r>
            <a:r>
              <a:rPr lang="en-US" altLang="ja-JP" dirty="0"/>
              <a:t> that are </a:t>
            </a:r>
            <a:r>
              <a:rPr lang="en-US" altLang="ja-JP" sz="2400" dirty="0">
                <a:solidFill>
                  <a:srgbClr val="FF0000"/>
                </a:solidFill>
              </a:rPr>
              <a:t>not products </a:t>
            </a:r>
            <a:r>
              <a:rPr lang="en-US" altLang="ja-JP" dirty="0"/>
              <a:t>can also cause fire/explosion (e.g. exhaust gas from petroleum refining, organic waste liquid, combustible waste</a:t>
            </a:r>
            <a:r>
              <a:rPr lang="en-US" altLang="ja-JP" dirty="0" smtClean="0"/>
              <a:t>. </a:t>
            </a:r>
            <a:r>
              <a:rPr lang="en-US" altLang="ja-JP" dirty="0"/>
              <a:t>Please check with literatures, test </a:t>
            </a:r>
            <a:r>
              <a:rPr lang="en-US" altLang="ja-JP" dirty="0" smtClean="0"/>
              <a:t>data, </a:t>
            </a:r>
            <a:r>
              <a:rPr lang="en-US" altLang="ja-JP" dirty="0"/>
              <a:t>etc. other than SDS</a:t>
            </a:r>
            <a:r>
              <a:rPr lang="en-US" altLang="ja-JP" dirty="0" smtClean="0"/>
              <a:t>.</a:t>
            </a:r>
            <a:endParaRPr lang="ja-JP" altLang="en-US" dirty="0" smtClean="0"/>
          </a:p>
          <a:p>
            <a:endParaRPr lang="ja-JP" altLang="en-US" dirty="0"/>
          </a:p>
          <a:p>
            <a:r>
              <a:rPr lang="en-US" altLang="ja-JP" dirty="0" smtClean="0"/>
              <a:t>Two </a:t>
            </a:r>
            <a:r>
              <a:rPr lang="en-US" altLang="ja-JP" dirty="0"/>
              <a:t>raw materials are plastics powder. </a:t>
            </a:r>
            <a:r>
              <a:rPr lang="en-US" altLang="ja-JP" dirty="0" smtClean="0"/>
              <a:t>Plastics powder burns </a:t>
            </a:r>
            <a:r>
              <a:rPr lang="en-US" altLang="ja-JP" dirty="0"/>
              <a:t>with a easily. Since they actually burn when </a:t>
            </a:r>
            <a:r>
              <a:rPr lang="en-US" altLang="ja-JP" dirty="0" smtClean="0"/>
              <a:t>flame </a:t>
            </a:r>
            <a:r>
              <a:rPr lang="en-US" altLang="ja-JP" dirty="0"/>
              <a:t>approaches, </a:t>
            </a:r>
            <a:r>
              <a:rPr lang="en-US" altLang="ja-JP" dirty="0" smtClean="0"/>
              <a:t>answer </a:t>
            </a:r>
            <a:r>
              <a:rPr lang="en-US" altLang="ja-JP" dirty="0"/>
              <a:t>is </a:t>
            </a:r>
            <a:r>
              <a:rPr lang="en-US" altLang="ja-JP" sz="2400" dirty="0" smtClean="0">
                <a:solidFill>
                  <a:srgbClr val="FF0000"/>
                </a:solidFill>
              </a:rPr>
              <a:t>“Yes”</a:t>
            </a:r>
            <a:r>
              <a:rPr lang="en-US" altLang="ja-JP" dirty="0" smtClean="0"/>
              <a:t>.</a:t>
            </a:r>
            <a:endParaRPr kumimoji="1" lang="ja-JP" altLang="en-US" dirty="0" smtClean="0"/>
          </a:p>
          <a:p>
            <a:endParaRPr lang="ja-JP" altLang="en-US" dirty="0" smtClean="0"/>
          </a:p>
          <a:p>
            <a:r>
              <a:rPr lang="en-US" altLang="ja-JP" dirty="0" smtClean="0"/>
              <a:t>Point </a:t>
            </a:r>
            <a:r>
              <a:rPr lang="en-US" altLang="ja-JP" dirty="0"/>
              <a:t>: Since flammable gas or </a:t>
            </a:r>
            <a:r>
              <a:rPr lang="en-US" altLang="ja-JP" dirty="0" smtClean="0"/>
              <a:t>kerosene, </a:t>
            </a:r>
            <a:r>
              <a:rPr lang="en-US" altLang="ja-JP" dirty="0"/>
              <a:t>etc. as fuel are common substances, there is not SDS. However, there is no doubt in these causing fire and explosion.</a:t>
            </a:r>
            <a:endParaRPr kumimoji="1" lang="ja-JP" altLang="en-US" dirty="0" smtClean="0"/>
          </a:p>
        </p:txBody>
      </p:sp>
      <p:sp>
        <p:nvSpPr>
          <p:cNvPr id="12" name="テキスト ボックス 11"/>
          <p:cNvSpPr txBox="1"/>
          <p:nvPr/>
        </p:nvSpPr>
        <p:spPr>
          <a:xfrm>
            <a:off x="543792" y="1428750"/>
            <a:ext cx="8260839" cy="3262432"/>
          </a:xfrm>
          <a:prstGeom prst="rect">
            <a:avLst/>
          </a:prstGeom>
          <a:solidFill>
            <a:schemeClr val="accent2">
              <a:lumMod val="20000"/>
              <a:lumOff val="80000"/>
            </a:schemeClr>
          </a:solidFill>
          <a:ln>
            <a:solidFill>
              <a:schemeClr val="tx1"/>
            </a:solidFill>
          </a:ln>
        </p:spPr>
        <p:txBody>
          <a:bodyPr wrap="square" rtlCol="0">
            <a:spAutoFit/>
          </a:bodyPr>
          <a:lstStyle/>
          <a:p>
            <a:r>
              <a:rPr lang="en-US" altLang="ja-JP" sz="2800" dirty="0" smtClean="0">
                <a:latin typeface="Arial" panose="020B0604020202020204" pitchFamily="34" charset="0"/>
                <a:cs typeface="Arial" panose="020B0604020202020204" pitchFamily="34" charset="0"/>
              </a:rPr>
              <a:t>Q5. Is </a:t>
            </a:r>
            <a:r>
              <a:rPr lang="en-US" altLang="ja-JP" sz="2800" dirty="0">
                <a:latin typeface="Arial" panose="020B0604020202020204" pitchFamily="34" charset="0"/>
                <a:cs typeface="Arial" panose="020B0604020202020204" pitchFamily="34" charset="0"/>
              </a:rPr>
              <a:t>the substance a combustible (e.g. organic, metal) powder (combustible dust</a:t>
            </a:r>
            <a:r>
              <a:rPr lang="en-US" altLang="ja-JP" sz="2800" dirty="0" smtClean="0">
                <a:latin typeface="Arial" panose="020B0604020202020204" pitchFamily="34" charset="0"/>
                <a:cs typeface="Arial" panose="020B0604020202020204" pitchFamily="34" charset="0"/>
              </a:rPr>
              <a:t>)?</a:t>
            </a:r>
            <a:endParaRPr lang="ja-JP" altLang="en-US" sz="2800" dirty="0" smtClean="0"/>
          </a:p>
          <a:p>
            <a:endParaRPr kumimoji="1" lang="ja-JP" altLang="en-US" dirty="0" smtClean="0"/>
          </a:p>
          <a:p>
            <a:r>
              <a:rPr lang="en-US" altLang="ja-JP" dirty="0"/>
              <a:t>Since both two raw materials are </a:t>
            </a:r>
            <a:r>
              <a:rPr lang="en-US" altLang="ja-JP" sz="2400" dirty="0">
                <a:solidFill>
                  <a:srgbClr val="FF0000"/>
                </a:solidFill>
              </a:rPr>
              <a:t>organic powder</a:t>
            </a:r>
            <a:r>
              <a:rPr lang="en-US" altLang="ja-JP" dirty="0"/>
              <a:t> and </a:t>
            </a:r>
            <a:r>
              <a:rPr lang="en-US" altLang="ja-JP" sz="2400" dirty="0" smtClean="0">
                <a:solidFill>
                  <a:srgbClr val="FF0000"/>
                </a:solidFill>
              </a:rPr>
              <a:t>combustible</a:t>
            </a:r>
            <a:r>
              <a:rPr lang="en-US" altLang="ja-JP" dirty="0" smtClean="0"/>
              <a:t>,  </a:t>
            </a:r>
            <a:r>
              <a:rPr lang="en-US" altLang="ja-JP" dirty="0"/>
              <a:t>answer is </a:t>
            </a:r>
            <a:r>
              <a:rPr lang="en-US" altLang="ja-JP" sz="2400" dirty="0" smtClean="0">
                <a:solidFill>
                  <a:srgbClr val="FF0000"/>
                </a:solidFill>
              </a:rPr>
              <a:t>“Yes”</a:t>
            </a:r>
            <a:r>
              <a:rPr lang="en-US" altLang="ja-JP" dirty="0" smtClean="0"/>
              <a:t>. </a:t>
            </a:r>
            <a:endParaRPr kumimoji="1" lang="ja-JP" altLang="en-US" dirty="0" smtClean="0"/>
          </a:p>
          <a:p>
            <a:endParaRPr lang="ja-JP" altLang="en-US" dirty="0"/>
          </a:p>
          <a:p>
            <a:r>
              <a:rPr kumimoji="1" lang="en-US" altLang="ja-JP" dirty="0" smtClean="0"/>
              <a:t>Point : C</a:t>
            </a:r>
            <a:r>
              <a:rPr lang="en-US" altLang="ja-JP" dirty="0" smtClean="0"/>
              <a:t>ombustible </a:t>
            </a:r>
            <a:r>
              <a:rPr lang="en-US" altLang="ja-JP" dirty="0"/>
              <a:t>dusts can cause </a:t>
            </a:r>
            <a:r>
              <a:rPr lang="en-US" altLang="ja-JP" sz="2400" dirty="0" smtClean="0">
                <a:solidFill>
                  <a:srgbClr val="FF0000"/>
                </a:solidFill>
              </a:rPr>
              <a:t>explosion</a:t>
            </a:r>
            <a:r>
              <a:rPr lang="en-US" altLang="ja-JP" dirty="0" smtClean="0"/>
              <a:t> </a:t>
            </a:r>
            <a:r>
              <a:rPr lang="en-US" altLang="ja-JP" dirty="0"/>
              <a:t>when they disperse in the atmosphere and are ignited. They may also </a:t>
            </a:r>
            <a:r>
              <a:rPr lang="en-US" altLang="ja-JP" sz="2400" dirty="0">
                <a:solidFill>
                  <a:srgbClr val="FF0000"/>
                </a:solidFill>
              </a:rPr>
              <a:t>fire spontaneously</a:t>
            </a:r>
            <a:r>
              <a:rPr lang="en-US" altLang="ja-JP" dirty="0"/>
              <a:t> when piled up</a:t>
            </a:r>
            <a:r>
              <a:rPr lang="en-US" altLang="ja-JP" dirty="0" smtClean="0"/>
              <a:t>. </a:t>
            </a:r>
            <a:r>
              <a:rPr lang="en-US" altLang="ja-JP" dirty="0"/>
              <a:t>This hazard is hardly shown in </a:t>
            </a:r>
            <a:r>
              <a:rPr lang="en-US" altLang="ja-JP" dirty="0" smtClean="0"/>
              <a:t>SDS.</a:t>
            </a:r>
            <a:endParaRPr kumimoji="1" lang="ja-JP" altLang="en-US" dirty="0"/>
          </a:p>
        </p:txBody>
      </p:sp>
      <p:sp>
        <p:nvSpPr>
          <p:cNvPr id="13" name="テキスト ボックス 12"/>
          <p:cNvSpPr txBox="1"/>
          <p:nvPr/>
        </p:nvSpPr>
        <p:spPr>
          <a:xfrm>
            <a:off x="548652" y="1447089"/>
            <a:ext cx="8260839" cy="2554545"/>
          </a:xfrm>
          <a:prstGeom prst="rect">
            <a:avLst/>
          </a:prstGeom>
          <a:solidFill>
            <a:schemeClr val="accent2">
              <a:lumMod val="20000"/>
              <a:lumOff val="80000"/>
            </a:schemeClr>
          </a:solidFill>
          <a:ln>
            <a:solidFill>
              <a:schemeClr val="tx1"/>
            </a:solidFill>
          </a:ln>
        </p:spPr>
        <p:txBody>
          <a:bodyPr wrap="square" rtlCol="0">
            <a:spAutoFit/>
          </a:bodyPr>
          <a:lstStyle/>
          <a:p>
            <a:r>
              <a:rPr lang="en-US" altLang="ja-JP" sz="2800" dirty="0" smtClean="0">
                <a:latin typeface="Arial" panose="020B0604020202020204" pitchFamily="34" charset="0"/>
                <a:cs typeface="Arial" panose="020B0604020202020204" pitchFamily="34" charset="0"/>
              </a:rPr>
              <a:t>Q6. Does </a:t>
            </a:r>
            <a:r>
              <a:rPr lang="en-US" altLang="ja-JP" sz="2800" dirty="0">
                <a:latin typeface="Arial" panose="020B0604020202020204" pitchFamily="34" charset="0"/>
                <a:cs typeface="Arial" panose="020B0604020202020204" pitchFamily="34" charset="0"/>
              </a:rPr>
              <a:t>the substance generate peroxides?</a:t>
            </a:r>
            <a:endParaRPr lang="ja-JP" altLang="en-US" sz="2800" dirty="0" smtClean="0">
              <a:latin typeface="Arial" panose="020B0604020202020204" pitchFamily="34" charset="0"/>
              <a:cs typeface="Arial" panose="020B0604020202020204" pitchFamily="34" charset="0"/>
            </a:endParaRPr>
          </a:p>
          <a:p>
            <a:endParaRPr kumimoji="1" lang="ja-JP" altLang="en-US" dirty="0"/>
          </a:p>
          <a:p>
            <a:r>
              <a:rPr lang="en-US" altLang="ja-JP" dirty="0"/>
              <a:t>Since neither of two raw materials are found in the list of substances which generate </a:t>
            </a:r>
            <a:r>
              <a:rPr lang="en-US" altLang="ja-JP" dirty="0" smtClean="0"/>
              <a:t>peroxide (reference </a:t>
            </a:r>
            <a:r>
              <a:rPr lang="en-US" altLang="ja-JP" sz="2400" dirty="0" smtClean="0">
                <a:solidFill>
                  <a:srgbClr val="FF0000"/>
                </a:solidFill>
              </a:rPr>
              <a:t>Table A5</a:t>
            </a:r>
            <a:r>
              <a:rPr lang="en-US" altLang="ja-JP" dirty="0" smtClean="0"/>
              <a:t>), answer </a:t>
            </a:r>
            <a:r>
              <a:rPr lang="en-US" altLang="ja-JP" dirty="0"/>
              <a:t>is </a:t>
            </a:r>
            <a:r>
              <a:rPr lang="en-US" altLang="ja-JP" sz="2400" dirty="0" smtClean="0">
                <a:solidFill>
                  <a:srgbClr val="FF0000"/>
                </a:solidFill>
              </a:rPr>
              <a:t>“No”</a:t>
            </a:r>
            <a:r>
              <a:rPr lang="en-US" altLang="ja-JP" dirty="0" smtClean="0"/>
              <a:t>.</a:t>
            </a:r>
            <a:endParaRPr kumimoji="1" lang="ja-JP" altLang="en-US" dirty="0" smtClean="0"/>
          </a:p>
          <a:p>
            <a:endParaRPr lang="ja-JP" altLang="en-US" dirty="0"/>
          </a:p>
          <a:p>
            <a:r>
              <a:rPr kumimoji="1" lang="en-US" altLang="ja-JP" dirty="0" smtClean="0"/>
              <a:t>Point : </a:t>
            </a:r>
            <a:r>
              <a:rPr lang="en-US" altLang="ja-JP" dirty="0" smtClean="0"/>
              <a:t>Many </a:t>
            </a:r>
            <a:r>
              <a:rPr lang="en-US" altLang="ja-JP" dirty="0"/>
              <a:t>peroxides are sensitive to shock and heat and can cause explosions. Because there is no GHS category for this hazard, it may not be possible to determine whether the substance is a hazard based on SDS</a:t>
            </a:r>
            <a:r>
              <a:rPr lang="en-US" altLang="ja-JP" dirty="0" smtClean="0"/>
              <a:t>.</a:t>
            </a:r>
            <a:endParaRPr kumimoji="1" lang="ja-JP" altLang="en-US" dirty="0"/>
          </a:p>
        </p:txBody>
      </p:sp>
      <p:sp>
        <p:nvSpPr>
          <p:cNvPr id="14" name="テキスト ボックス 13"/>
          <p:cNvSpPr txBox="1"/>
          <p:nvPr/>
        </p:nvSpPr>
        <p:spPr>
          <a:xfrm>
            <a:off x="553823" y="1439870"/>
            <a:ext cx="8260839" cy="2985433"/>
          </a:xfrm>
          <a:prstGeom prst="rect">
            <a:avLst/>
          </a:prstGeom>
          <a:solidFill>
            <a:schemeClr val="accent2">
              <a:lumMod val="20000"/>
              <a:lumOff val="80000"/>
            </a:schemeClr>
          </a:solidFill>
          <a:ln>
            <a:solidFill>
              <a:schemeClr val="tx1"/>
            </a:solidFill>
          </a:ln>
        </p:spPr>
        <p:txBody>
          <a:bodyPr wrap="square" rtlCol="0">
            <a:spAutoFit/>
          </a:bodyPr>
          <a:lstStyle/>
          <a:p>
            <a:r>
              <a:rPr lang="en-US" altLang="ja-JP" sz="2800" dirty="0" smtClean="0">
                <a:latin typeface="Arial" panose="020B0604020202020204" pitchFamily="34" charset="0"/>
                <a:cs typeface="Arial" panose="020B0604020202020204" pitchFamily="34" charset="0"/>
              </a:rPr>
              <a:t>Q7. Does </a:t>
            </a:r>
            <a:r>
              <a:rPr lang="en-US" altLang="ja-JP" sz="2800" dirty="0">
                <a:latin typeface="Arial" panose="020B0604020202020204" pitchFamily="34" charset="0"/>
                <a:cs typeface="Arial" panose="020B0604020202020204" pitchFamily="34" charset="0"/>
              </a:rPr>
              <a:t>the substance develop polymerization reaction?</a:t>
            </a:r>
            <a:endParaRPr lang="ja-JP" altLang="en-US" sz="2800" dirty="0" smtClean="0">
              <a:latin typeface="Arial" panose="020B0604020202020204" pitchFamily="34" charset="0"/>
              <a:cs typeface="Arial" panose="020B0604020202020204" pitchFamily="34" charset="0"/>
            </a:endParaRPr>
          </a:p>
          <a:p>
            <a:endParaRPr kumimoji="1" lang="ja-JP" altLang="en-US" dirty="0"/>
          </a:p>
          <a:p>
            <a:r>
              <a:rPr lang="en-US" altLang="ja-JP" dirty="0"/>
              <a:t>Since neither of two raw materials are found in the list of substances which develop polymerization </a:t>
            </a:r>
            <a:r>
              <a:rPr lang="en-US" altLang="ja-JP" dirty="0" smtClean="0"/>
              <a:t>reaction (reference </a:t>
            </a:r>
            <a:r>
              <a:rPr lang="en-US" altLang="ja-JP" sz="2400" dirty="0" smtClean="0">
                <a:solidFill>
                  <a:srgbClr val="FF0000"/>
                </a:solidFill>
              </a:rPr>
              <a:t>Table A6</a:t>
            </a:r>
            <a:r>
              <a:rPr lang="en-US" altLang="ja-JP" dirty="0" smtClean="0"/>
              <a:t>), answer </a:t>
            </a:r>
            <a:r>
              <a:rPr lang="en-US" altLang="ja-JP" dirty="0"/>
              <a:t>is </a:t>
            </a:r>
            <a:r>
              <a:rPr lang="en-US" altLang="ja-JP" sz="2400" dirty="0" smtClean="0">
                <a:solidFill>
                  <a:srgbClr val="FF0000"/>
                </a:solidFill>
              </a:rPr>
              <a:t>“No”</a:t>
            </a:r>
            <a:r>
              <a:rPr lang="en-US" altLang="ja-JP" dirty="0" smtClean="0"/>
              <a:t>.</a:t>
            </a:r>
            <a:endParaRPr kumimoji="1" lang="ja-JP" altLang="en-US" dirty="0" smtClean="0"/>
          </a:p>
          <a:p>
            <a:endParaRPr lang="ja-JP" altLang="en-US" dirty="0"/>
          </a:p>
          <a:p>
            <a:r>
              <a:rPr kumimoji="1" lang="en-US" altLang="ja-JP" dirty="0" smtClean="0"/>
              <a:t>Point</a:t>
            </a:r>
            <a:r>
              <a:rPr kumimoji="1" lang="ja-JP" altLang="en-US" dirty="0" smtClean="0"/>
              <a:t>：</a:t>
            </a:r>
            <a:r>
              <a:rPr lang="en-US" altLang="ja-JP" dirty="0"/>
              <a:t>Because there is no GHS category for </a:t>
            </a:r>
            <a:r>
              <a:rPr lang="en-US" altLang="ja-JP" dirty="0" smtClean="0"/>
              <a:t>the hazard </a:t>
            </a:r>
            <a:r>
              <a:rPr lang="en-US" altLang="ja-JP" dirty="0"/>
              <a:t>of </a:t>
            </a:r>
            <a:r>
              <a:rPr lang="en-US" altLang="ja-JP" dirty="0" smtClean="0"/>
              <a:t>polymerization </a:t>
            </a:r>
            <a:r>
              <a:rPr lang="en-US" altLang="ja-JP" dirty="0"/>
              <a:t>reaction, it may not be possible to determine whether the substance is a hazard based on SDS</a:t>
            </a:r>
            <a:r>
              <a:rPr lang="en-US" altLang="ja-JP" dirty="0" smtClean="0"/>
              <a:t>.</a:t>
            </a:r>
            <a:endParaRPr kumimoji="1" lang="ja-JP" altLang="en-US" dirty="0"/>
          </a:p>
        </p:txBody>
      </p:sp>
      <p:sp>
        <p:nvSpPr>
          <p:cNvPr id="5" name="テキスト ボックス 4"/>
          <p:cNvSpPr txBox="1"/>
          <p:nvPr/>
        </p:nvSpPr>
        <p:spPr>
          <a:xfrm>
            <a:off x="553674" y="1435809"/>
            <a:ext cx="8260839" cy="4616648"/>
          </a:xfrm>
          <a:prstGeom prst="rect">
            <a:avLst/>
          </a:prstGeom>
          <a:solidFill>
            <a:schemeClr val="accent2">
              <a:lumMod val="20000"/>
              <a:lumOff val="80000"/>
            </a:schemeClr>
          </a:solidFill>
          <a:ln>
            <a:solidFill>
              <a:schemeClr val="tx1"/>
            </a:solidFill>
          </a:ln>
        </p:spPr>
        <p:txBody>
          <a:bodyPr wrap="square" rtlCol="0">
            <a:spAutoFit/>
          </a:bodyPr>
          <a:lstStyle/>
          <a:p>
            <a:r>
              <a:rPr lang="en-US" altLang="ja-JP" sz="2800" dirty="0" smtClean="0">
                <a:latin typeface="Arial" panose="020B0604020202020204" pitchFamily="34" charset="0"/>
                <a:cs typeface="Arial" panose="020B0604020202020204" pitchFamily="34" charset="0"/>
              </a:rPr>
              <a:t>Q1. Is </a:t>
            </a:r>
            <a:r>
              <a:rPr lang="en-US" altLang="ja-JP" sz="2800" dirty="0">
                <a:latin typeface="Arial" panose="020B0604020202020204" pitchFamily="34" charset="0"/>
                <a:cs typeface="Arial" panose="020B0604020202020204" pitchFamily="34" charset="0"/>
              </a:rPr>
              <a:t>investigation of hazard or toxicity (Risk Assessment) mandatory for the substance handled</a:t>
            </a:r>
            <a:r>
              <a:rPr lang="en-US" altLang="ja-JP" sz="2800" dirty="0" smtClean="0">
                <a:latin typeface="Arial" panose="020B0604020202020204" pitchFamily="34" charset="0"/>
                <a:cs typeface="Arial" panose="020B0604020202020204" pitchFamily="34" charset="0"/>
              </a:rPr>
              <a:t>?</a:t>
            </a:r>
            <a:endParaRPr lang="ja-JP" altLang="en-US" sz="2800" dirty="0" smtClean="0">
              <a:latin typeface="Arial" panose="020B0604020202020204" pitchFamily="34" charset="0"/>
              <a:cs typeface="Arial" panose="020B0604020202020204" pitchFamily="34" charset="0"/>
            </a:endParaRPr>
          </a:p>
          <a:p>
            <a:endParaRPr lang="ja-JP" altLang="en-US" dirty="0"/>
          </a:p>
          <a:p>
            <a:r>
              <a:rPr lang="en-US" altLang="ja-JP" dirty="0" smtClean="0"/>
              <a:t>The </a:t>
            </a:r>
            <a:r>
              <a:rPr lang="en-US" altLang="ja-JP" dirty="0"/>
              <a:t>notifiable </a:t>
            </a:r>
            <a:r>
              <a:rPr lang="en-US" altLang="ja-JP" dirty="0" smtClean="0"/>
              <a:t>substances are listed in </a:t>
            </a:r>
            <a:r>
              <a:rPr lang="en-US" altLang="ja-JP" sz="2400" dirty="0" smtClean="0">
                <a:solidFill>
                  <a:srgbClr val="FF0000"/>
                </a:solidFill>
              </a:rPr>
              <a:t>Table </a:t>
            </a:r>
            <a:r>
              <a:rPr lang="en-US" altLang="ja-JP" sz="2400" dirty="0">
                <a:solidFill>
                  <a:srgbClr val="FF0000"/>
                </a:solidFill>
              </a:rPr>
              <a:t>A1 of the </a:t>
            </a:r>
            <a:r>
              <a:rPr lang="en-US" altLang="ja-JP" sz="2400" dirty="0" smtClean="0">
                <a:solidFill>
                  <a:srgbClr val="FF0000"/>
                </a:solidFill>
              </a:rPr>
              <a:t>reference.</a:t>
            </a:r>
            <a:r>
              <a:rPr lang="ja-JP" altLang="en-US" sz="2400" b="1" dirty="0" smtClean="0">
                <a:solidFill>
                  <a:srgbClr val="FF0000"/>
                </a:solidFill>
              </a:rPr>
              <a:t> </a:t>
            </a:r>
            <a:r>
              <a:rPr lang="en-US" altLang="ja-JP" dirty="0" smtClean="0"/>
              <a:t>Please </a:t>
            </a:r>
            <a:r>
              <a:rPr lang="en-US" altLang="ja-JP" dirty="0"/>
              <a:t>check whether the substance is </a:t>
            </a:r>
            <a:r>
              <a:rPr lang="en-US" altLang="ja-JP" dirty="0" smtClean="0"/>
              <a:t>in Table A1.</a:t>
            </a:r>
            <a:endParaRPr lang="ja-JP" altLang="en-US" dirty="0" smtClean="0"/>
          </a:p>
          <a:p>
            <a:endParaRPr kumimoji="1" lang="ja-JP" altLang="en-US" dirty="0"/>
          </a:p>
          <a:p>
            <a:r>
              <a:rPr lang="en-US" altLang="ja-JP" dirty="0" smtClean="0"/>
              <a:t>Since </a:t>
            </a:r>
            <a:r>
              <a:rPr lang="en-US" altLang="ja-JP" dirty="0"/>
              <a:t>no raw materials be found in </a:t>
            </a:r>
            <a:r>
              <a:rPr lang="en-US" altLang="ja-JP" sz="2400" dirty="0" smtClean="0">
                <a:solidFill>
                  <a:srgbClr val="FF0000"/>
                </a:solidFill>
              </a:rPr>
              <a:t>Table A1</a:t>
            </a:r>
            <a:r>
              <a:rPr lang="en-US" altLang="ja-JP" dirty="0" smtClean="0"/>
              <a:t>, answer </a:t>
            </a:r>
            <a:r>
              <a:rPr lang="en-US" altLang="ja-JP" dirty="0"/>
              <a:t>is </a:t>
            </a:r>
            <a:r>
              <a:rPr lang="en-US" altLang="ja-JP" sz="2400" dirty="0" smtClean="0">
                <a:solidFill>
                  <a:srgbClr val="FF0000"/>
                </a:solidFill>
              </a:rPr>
              <a:t>“No”</a:t>
            </a:r>
            <a:r>
              <a:rPr lang="en-US" altLang="ja-JP" dirty="0" smtClean="0"/>
              <a:t>.</a:t>
            </a:r>
            <a:endParaRPr kumimoji="1" lang="ja-JP" altLang="en-US" dirty="0" smtClean="0"/>
          </a:p>
          <a:p>
            <a:endParaRPr kumimoji="1" lang="en-US" altLang="ja-JP" dirty="0" smtClean="0"/>
          </a:p>
          <a:p>
            <a:r>
              <a:rPr kumimoji="1" lang="en-US" altLang="ja-JP" dirty="0" smtClean="0"/>
              <a:t>Point : </a:t>
            </a:r>
            <a:r>
              <a:rPr lang="en-US" altLang="ja-JP" dirty="0" smtClean="0"/>
              <a:t>Many </a:t>
            </a:r>
            <a:r>
              <a:rPr lang="en-US" altLang="ja-JP" dirty="0"/>
              <a:t>of the notifiable substances have not only toxicity but also explosive/flammable characteristics that are hazards leading to a process accident</a:t>
            </a:r>
            <a:r>
              <a:rPr lang="en-US" altLang="ja-JP" dirty="0" smtClean="0"/>
              <a:t>.</a:t>
            </a:r>
            <a:r>
              <a:rPr lang="en-US" altLang="ja-JP" dirty="0"/>
              <a:t> If it is yes, implementation of risk assessment is decided. However, since the information is useful in steps 2 and 3, let's answer to subsequent questions</a:t>
            </a:r>
            <a:r>
              <a:rPr lang="en-US" altLang="ja-JP" dirty="0" smtClean="0"/>
              <a:t>.</a:t>
            </a:r>
            <a:endParaRPr kumimoji="1" lang="ja-JP" altLang="en-US" dirty="0"/>
          </a:p>
        </p:txBody>
      </p:sp>
      <p:sp>
        <p:nvSpPr>
          <p:cNvPr id="11" name="テキスト ボックス 10"/>
          <p:cNvSpPr txBox="1"/>
          <p:nvPr/>
        </p:nvSpPr>
        <p:spPr>
          <a:xfrm>
            <a:off x="551096" y="1437539"/>
            <a:ext cx="8260839" cy="3908762"/>
          </a:xfrm>
          <a:prstGeom prst="rect">
            <a:avLst/>
          </a:prstGeom>
          <a:solidFill>
            <a:schemeClr val="accent2">
              <a:lumMod val="20000"/>
              <a:lumOff val="80000"/>
            </a:schemeClr>
          </a:solidFill>
          <a:ln>
            <a:solidFill>
              <a:schemeClr val="tx1"/>
            </a:solidFill>
          </a:ln>
        </p:spPr>
        <p:txBody>
          <a:bodyPr wrap="square" rtlCol="0">
            <a:spAutoFit/>
          </a:bodyPr>
          <a:lstStyle/>
          <a:p>
            <a:r>
              <a:rPr lang="en-US" altLang="ja-JP" sz="2800" dirty="0" smtClean="0">
                <a:latin typeface="Arial" panose="020B0604020202020204" pitchFamily="34" charset="0"/>
                <a:cs typeface="Arial" panose="020B0604020202020204" pitchFamily="34" charset="0"/>
              </a:rPr>
              <a:t>Q4. Does </a:t>
            </a:r>
            <a:r>
              <a:rPr lang="en-US" altLang="ja-JP" sz="2800" dirty="0">
                <a:latin typeface="Arial" panose="020B0604020202020204" pitchFamily="34" charset="0"/>
                <a:cs typeface="Arial" panose="020B0604020202020204" pitchFamily="34" charset="0"/>
              </a:rPr>
              <a:t>the substance have an atomic group related to explosive or self-reactive property?</a:t>
            </a:r>
            <a:endParaRPr lang="ja-JP" altLang="en-US" dirty="0" smtClean="0">
              <a:latin typeface="Arial" panose="020B0604020202020204" pitchFamily="34" charset="0"/>
              <a:cs typeface="Arial" panose="020B0604020202020204" pitchFamily="34" charset="0"/>
            </a:endParaRPr>
          </a:p>
          <a:p>
            <a:endParaRPr lang="ja-JP" altLang="en-US" dirty="0" smtClean="0"/>
          </a:p>
          <a:p>
            <a:r>
              <a:rPr lang="en-US" altLang="ja-JP" dirty="0"/>
              <a:t>See </a:t>
            </a:r>
            <a:r>
              <a:rPr lang="en-US" altLang="ja-JP" sz="2400" dirty="0" smtClean="0">
                <a:solidFill>
                  <a:srgbClr val="FF0000"/>
                </a:solidFill>
              </a:rPr>
              <a:t>Table </a:t>
            </a:r>
            <a:r>
              <a:rPr lang="en-US" altLang="ja-JP" sz="2400" dirty="0">
                <a:solidFill>
                  <a:srgbClr val="FF0000"/>
                </a:solidFill>
              </a:rPr>
              <a:t>A3 and </a:t>
            </a:r>
            <a:r>
              <a:rPr lang="en-US" altLang="ja-JP" sz="2400" dirty="0" smtClean="0">
                <a:solidFill>
                  <a:srgbClr val="FF0000"/>
                </a:solidFill>
              </a:rPr>
              <a:t>Table A4</a:t>
            </a:r>
            <a:r>
              <a:rPr lang="en-US" altLang="ja-JP" dirty="0" smtClean="0"/>
              <a:t> </a:t>
            </a:r>
            <a:r>
              <a:rPr lang="en-US" altLang="ja-JP" dirty="0"/>
              <a:t>of the reference </a:t>
            </a:r>
            <a:r>
              <a:rPr lang="en-US" altLang="ja-JP" dirty="0" smtClean="0"/>
              <a:t>for </a:t>
            </a:r>
            <a:r>
              <a:rPr lang="en-US" altLang="ja-JP" dirty="0"/>
              <a:t>examples of atomic groups</a:t>
            </a:r>
            <a:r>
              <a:rPr lang="en-US" altLang="ja-JP" dirty="0" smtClean="0"/>
              <a:t>. </a:t>
            </a:r>
            <a:r>
              <a:rPr lang="en-US" altLang="ja-JP" dirty="0"/>
              <a:t>Please check whether the substance has specific atomic groups</a:t>
            </a:r>
            <a:r>
              <a:rPr lang="en-US" altLang="ja-JP" dirty="0" smtClean="0"/>
              <a:t>.</a:t>
            </a:r>
            <a:endParaRPr lang="ja-JP" altLang="en-US" dirty="0" smtClean="0"/>
          </a:p>
          <a:p>
            <a:endParaRPr lang="ja-JP" altLang="en-US" dirty="0" smtClean="0"/>
          </a:p>
          <a:p>
            <a:r>
              <a:rPr lang="en-US" altLang="ja-JP" dirty="0"/>
              <a:t>Since neither of two raw materials have a specific atomic group, </a:t>
            </a:r>
            <a:r>
              <a:rPr lang="en-US" altLang="ja-JP" dirty="0" smtClean="0"/>
              <a:t>answer </a:t>
            </a:r>
            <a:r>
              <a:rPr lang="en-US" altLang="ja-JP" dirty="0"/>
              <a:t>is </a:t>
            </a:r>
            <a:r>
              <a:rPr lang="en-US" altLang="ja-JP" sz="2400" dirty="0" smtClean="0">
                <a:solidFill>
                  <a:srgbClr val="FF0000"/>
                </a:solidFill>
              </a:rPr>
              <a:t>“No”</a:t>
            </a:r>
            <a:r>
              <a:rPr lang="en-US" altLang="ja-JP" dirty="0" smtClean="0"/>
              <a:t>. </a:t>
            </a:r>
            <a:endParaRPr kumimoji="1" lang="ja-JP" altLang="en-US" dirty="0" smtClean="0"/>
          </a:p>
          <a:p>
            <a:endParaRPr lang="ja-JP" altLang="en-US" dirty="0"/>
          </a:p>
          <a:p>
            <a:r>
              <a:rPr lang="en-US" altLang="ja-JP" dirty="0" smtClean="0"/>
              <a:t>Point </a:t>
            </a:r>
            <a:r>
              <a:rPr lang="en-US" altLang="ja-JP" dirty="0"/>
              <a:t>: If the substance has an atomic group related to explosive or self-reactive property, it can rapidly decompose when energy (heat, shock, friction, etc.) is added and cause an explosion</a:t>
            </a:r>
            <a:r>
              <a:rPr lang="en-US" altLang="ja-JP" dirty="0" smtClean="0"/>
              <a:t>.</a:t>
            </a:r>
            <a:endParaRPr kumimoji="1" lang="ja-JP" altLang="en-US" dirty="0" smtClean="0"/>
          </a:p>
        </p:txBody>
      </p:sp>
      <p:sp>
        <p:nvSpPr>
          <p:cNvPr id="15" name="テキスト ボックス 14"/>
          <p:cNvSpPr txBox="1"/>
          <p:nvPr/>
        </p:nvSpPr>
        <p:spPr>
          <a:xfrm>
            <a:off x="555483" y="1437542"/>
            <a:ext cx="8260839" cy="2339102"/>
          </a:xfrm>
          <a:prstGeom prst="rect">
            <a:avLst/>
          </a:prstGeom>
          <a:solidFill>
            <a:schemeClr val="accent2">
              <a:lumMod val="20000"/>
              <a:lumOff val="80000"/>
            </a:schemeClr>
          </a:solidFill>
          <a:ln>
            <a:solidFill>
              <a:schemeClr val="tx1"/>
            </a:solidFill>
          </a:ln>
        </p:spPr>
        <p:txBody>
          <a:bodyPr wrap="square" rtlCol="0">
            <a:spAutoFit/>
          </a:bodyPr>
          <a:lstStyle/>
          <a:p>
            <a:r>
              <a:rPr lang="en-US" altLang="ja-JP" sz="2800" dirty="0" smtClean="0">
                <a:latin typeface="Arial" panose="020B0604020202020204" pitchFamily="34" charset="0"/>
                <a:cs typeface="Arial" panose="020B0604020202020204" pitchFamily="34" charset="0"/>
              </a:rPr>
              <a:t>Q8. Is </a:t>
            </a:r>
            <a:r>
              <a:rPr lang="en-US" altLang="ja-JP" sz="2800" dirty="0">
                <a:latin typeface="Arial" panose="020B0604020202020204" pitchFamily="34" charset="0"/>
                <a:cs typeface="Arial" panose="020B0604020202020204" pitchFamily="34" charset="0"/>
              </a:rPr>
              <a:t>the substance liquefied gas</a:t>
            </a:r>
            <a:r>
              <a:rPr lang="en-US" altLang="ja-JP" sz="2800" dirty="0" smtClean="0">
                <a:latin typeface="Arial" panose="020B0604020202020204" pitchFamily="34" charset="0"/>
                <a:cs typeface="Arial" panose="020B0604020202020204" pitchFamily="34" charset="0"/>
              </a:rPr>
              <a:t>?</a:t>
            </a:r>
            <a:endParaRPr kumimoji="1" lang="ja-JP" altLang="en-US" dirty="0"/>
          </a:p>
          <a:p>
            <a:endParaRPr kumimoji="1" lang="en-US" altLang="ja-JP" dirty="0" smtClean="0"/>
          </a:p>
          <a:p>
            <a:r>
              <a:rPr lang="en-US" altLang="ja-JP" dirty="0"/>
              <a:t>Since neither of two raw </a:t>
            </a:r>
            <a:r>
              <a:rPr lang="en-US" altLang="ja-JP" dirty="0" smtClean="0"/>
              <a:t>materials </a:t>
            </a:r>
            <a:r>
              <a:rPr lang="en-US" altLang="ja-JP" dirty="0"/>
              <a:t>are liquefied gases, </a:t>
            </a:r>
            <a:r>
              <a:rPr lang="en-US" altLang="ja-JP" dirty="0" smtClean="0"/>
              <a:t>answer </a:t>
            </a:r>
            <a:r>
              <a:rPr lang="en-US" altLang="ja-JP" dirty="0"/>
              <a:t>is </a:t>
            </a:r>
            <a:r>
              <a:rPr lang="en-US" altLang="ja-JP" sz="2400" dirty="0" smtClean="0">
                <a:solidFill>
                  <a:srgbClr val="FF0000"/>
                </a:solidFill>
              </a:rPr>
              <a:t>“No”</a:t>
            </a:r>
            <a:r>
              <a:rPr lang="en-US" altLang="ja-JP" dirty="0" smtClean="0"/>
              <a:t>.</a:t>
            </a:r>
            <a:endParaRPr kumimoji="1" lang="ja-JP" altLang="en-US" dirty="0" smtClean="0"/>
          </a:p>
          <a:p>
            <a:endParaRPr lang="ja-JP" altLang="en-US" dirty="0"/>
          </a:p>
          <a:p>
            <a:r>
              <a:rPr kumimoji="1" lang="en-US" altLang="ja-JP" dirty="0" smtClean="0"/>
              <a:t>Point : </a:t>
            </a:r>
            <a:r>
              <a:rPr lang="en-US" altLang="ja-JP" dirty="0" smtClean="0"/>
              <a:t>Because </a:t>
            </a:r>
            <a:r>
              <a:rPr lang="en-US" altLang="ja-JP" dirty="0"/>
              <a:t>liquefied gas is denser than gas in the gaseous form, destruction and eruptions lead to a large amount of gas. Because most liquefied gases are at a very low temperature, they are likely to fall under </a:t>
            </a:r>
            <a:r>
              <a:rPr lang="en-US" altLang="ja-JP" dirty="0" smtClean="0"/>
              <a:t>Q13 </a:t>
            </a:r>
            <a:r>
              <a:rPr lang="en-US" altLang="ja-JP" dirty="0"/>
              <a:t>as well.</a:t>
            </a:r>
            <a:endParaRPr kumimoji="1" lang="ja-JP" altLang="en-US" dirty="0"/>
          </a:p>
        </p:txBody>
      </p:sp>
      <p:sp>
        <p:nvSpPr>
          <p:cNvPr id="16" name="テキスト ボックス 15"/>
          <p:cNvSpPr txBox="1"/>
          <p:nvPr/>
        </p:nvSpPr>
        <p:spPr>
          <a:xfrm>
            <a:off x="556215" y="1428750"/>
            <a:ext cx="8260839" cy="2708434"/>
          </a:xfrm>
          <a:prstGeom prst="rect">
            <a:avLst/>
          </a:prstGeom>
          <a:solidFill>
            <a:schemeClr val="accent2">
              <a:lumMod val="20000"/>
              <a:lumOff val="80000"/>
            </a:schemeClr>
          </a:solidFill>
          <a:ln>
            <a:solidFill>
              <a:schemeClr val="tx1"/>
            </a:solidFill>
          </a:ln>
        </p:spPr>
        <p:txBody>
          <a:bodyPr wrap="square" rtlCol="0">
            <a:spAutoFit/>
          </a:bodyPr>
          <a:lstStyle/>
          <a:p>
            <a:r>
              <a:rPr lang="en-US" altLang="ja-JP" sz="2800" dirty="0" smtClean="0">
                <a:latin typeface="Arial" panose="020B0604020202020204" pitchFamily="34" charset="0"/>
                <a:cs typeface="Arial" panose="020B0604020202020204" pitchFamily="34" charset="0"/>
              </a:rPr>
              <a:t>Q9. Is </a:t>
            </a:r>
            <a:r>
              <a:rPr lang="en-US" altLang="ja-JP" sz="2800" dirty="0">
                <a:latin typeface="Arial" panose="020B0604020202020204" pitchFamily="34" charset="0"/>
                <a:cs typeface="Arial" panose="020B0604020202020204" pitchFamily="34" charset="0"/>
              </a:rPr>
              <a:t>the substance suspected to be toxic despite the absence of </a:t>
            </a:r>
            <a:r>
              <a:rPr lang="en-US" altLang="ja-JP" sz="2800" dirty="0" smtClean="0">
                <a:latin typeface="Arial" panose="020B0604020202020204" pitchFamily="34" charset="0"/>
                <a:cs typeface="Arial" panose="020B0604020202020204" pitchFamily="34" charset="0"/>
              </a:rPr>
              <a:t>SDS?</a:t>
            </a:r>
            <a:endParaRPr lang="ja-JP" altLang="en-US" sz="2800" dirty="0" smtClean="0">
              <a:latin typeface="Arial" panose="020B0604020202020204" pitchFamily="34" charset="0"/>
              <a:cs typeface="Arial" panose="020B0604020202020204" pitchFamily="34" charset="0"/>
            </a:endParaRPr>
          </a:p>
          <a:p>
            <a:endParaRPr kumimoji="1" lang="ja-JP" altLang="en-US" dirty="0"/>
          </a:p>
          <a:p>
            <a:r>
              <a:rPr lang="en-US" altLang="ja-JP" dirty="0"/>
              <a:t>Since there are SDS about two raw </a:t>
            </a:r>
            <a:r>
              <a:rPr lang="en-US" altLang="ja-JP" dirty="0" smtClean="0"/>
              <a:t>materials, </a:t>
            </a:r>
            <a:r>
              <a:rPr lang="en-US" altLang="ja-JP" dirty="0"/>
              <a:t>answer is </a:t>
            </a:r>
            <a:r>
              <a:rPr lang="en-US" altLang="ja-JP" sz="2400" dirty="0">
                <a:solidFill>
                  <a:srgbClr val="FF0000"/>
                </a:solidFill>
              </a:rPr>
              <a:t>"No</a:t>
            </a:r>
            <a:r>
              <a:rPr lang="en-US" altLang="ja-JP" sz="2400" dirty="0" smtClean="0">
                <a:solidFill>
                  <a:srgbClr val="FF0000"/>
                </a:solidFill>
              </a:rPr>
              <a:t>"</a:t>
            </a:r>
            <a:r>
              <a:rPr lang="en-US" altLang="ja-JP" dirty="0" smtClean="0"/>
              <a:t>.</a:t>
            </a:r>
            <a:endParaRPr kumimoji="1" lang="ja-JP" altLang="en-US" dirty="0" smtClean="0"/>
          </a:p>
          <a:p>
            <a:endParaRPr lang="ja-JP" altLang="en-US" dirty="0"/>
          </a:p>
          <a:p>
            <a:r>
              <a:rPr kumimoji="1" lang="en-US" altLang="ja-JP" dirty="0" smtClean="0"/>
              <a:t>Point : </a:t>
            </a:r>
            <a:r>
              <a:rPr lang="en-US" altLang="ja-JP" dirty="0" smtClean="0"/>
              <a:t>Intermediates </a:t>
            </a:r>
            <a:r>
              <a:rPr lang="en-US" altLang="ja-JP" dirty="0"/>
              <a:t>and residual materials can contain substances that are suspected to be toxic. Because most of them lack SDS, depending solely on SDS can lead to oversight of hazards.</a:t>
            </a:r>
            <a:endParaRPr kumimoji="1" lang="ja-JP" altLang="en-US" dirty="0"/>
          </a:p>
        </p:txBody>
      </p:sp>
      <p:sp>
        <p:nvSpPr>
          <p:cNvPr id="9" name="テキスト ボックス 8"/>
          <p:cNvSpPr txBox="1"/>
          <p:nvPr/>
        </p:nvSpPr>
        <p:spPr>
          <a:xfrm>
            <a:off x="557657" y="1436243"/>
            <a:ext cx="8260839" cy="4062651"/>
          </a:xfrm>
          <a:prstGeom prst="rect">
            <a:avLst/>
          </a:prstGeom>
          <a:solidFill>
            <a:schemeClr val="accent2">
              <a:lumMod val="20000"/>
              <a:lumOff val="80000"/>
            </a:schemeClr>
          </a:solidFill>
          <a:ln>
            <a:solidFill>
              <a:schemeClr val="tx1"/>
            </a:solidFill>
          </a:ln>
        </p:spPr>
        <p:txBody>
          <a:bodyPr wrap="square" rtlCol="0">
            <a:spAutoFit/>
          </a:bodyPr>
          <a:lstStyle/>
          <a:p>
            <a:r>
              <a:rPr lang="en-US" altLang="ja-JP" sz="2800" dirty="0">
                <a:latin typeface="Arial" panose="020B0604020202020204" pitchFamily="34" charset="0"/>
                <a:cs typeface="Arial" panose="020B0604020202020204" pitchFamily="34" charset="0"/>
              </a:rPr>
              <a:t>Q2. Is the GHS classification of the substance other than “Not applicable,” “Not classified” or “TYPE G</a:t>
            </a:r>
            <a:r>
              <a:rPr lang="en-US" altLang="ja-JP" sz="2800" dirty="0" smtClean="0">
                <a:latin typeface="Arial" panose="020B0604020202020204" pitchFamily="34" charset="0"/>
                <a:cs typeface="Arial" panose="020B0604020202020204" pitchFamily="34" charset="0"/>
              </a:rPr>
              <a:t>”?</a:t>
            </a:r>
          </a:p>
          <a:p>
            <a:endParaRPr lang="ja-JP" altLang="en-US" dirty="0"/>
          </a:p>
          <a:p>
            <a:r>
              <a:rPr lang="en-US" altLang="ja-JP" dirty="0"/>
              <a:t>GHS classification is listed in </a:t>
            </a:r>
            <a:r>
              <a:rPr lang="en-US" altLang="ja-JP" sz="2400" dirty="0">
                <a:solidFill>
                  <a:srgbClr val="FF0000"/>
                </a:solidFill>
              </a:rPr>
              <a:t>“2. Summary of hazards”</a:t>
            </a:r>
            <a:r>
              <a:rPr lang="en-US" altLang="ja-JP" dirty="0"/>
              <a:t> of </a:t>
            </a:r>
            <a:r>
              <a:rPr lang="en-US" altLang="ja-JP" dirty="0" smtClean="0"/>
              <a:t>SDS. </a:t>
            </a:r>
          </a:p>
          <a:p>
            <a:r>
              <a:rPr lang="en-US" altLang="ja-JP" dirty="0" smtClean="0"/>
              <a:t>The </a:t>
            </a:r>
            <a:r>
              <a:rPr lang="en-US" altLang="ja-JP" dirty="0"/>
              <a:t>hazard is not shown in the </a:t>
            </a:r>
            <a:r>
              <a:rPr lang="en-US" altLang="ja-JP" dirty="0" smtClean="0"/>
              <a:t>summaries </a:t>
            </a:r>
            <a:r>
              <a:rPr lang="en-US" altLang="ja-JP" dirty="0"/>
              <a:t>of two raw </a:t>
            </a:r>
            <a:r>
              <a:rPr lang="en-US" altLang="ja-JP" dirty="0" smtClean="0"/>
              <a:t>materials.</a:t>
            </a:r>
          </a:p>
          <a:p>
            <a:r>
              <a:rPr lang="en-US" altLang="ja-JP" dirty="0" smtClean="0"/>
              <a:t>So, answer is </a:t>
            </a:r>
            <a:r>
              <a:rPr lang="en-US" altLang="ja-JP" sz="2400" dirty="0">
                <a:solidFill>
                  <a:srgbClr val="FF0000"/>
                </a:solidFill>
              </a:rPr>
              <a:t>“No</a:t>
            </a:r>
            <a:r>
              <a:rPr lang="en-US" altLang="ja-JP" sz="2400" dirty="0" smtClean="0">
                <a:solidFill>
                  <a:srgbClr val="FF0000"/>
                </a:solidFill>
              </a:rPr>
              <a:t>”</a:t>
            </a:r>
            <a:r>
              <a:rPr lang="en-US" altLang="ja-JP" dirty="0" smtClean="0"/>
              <a:t>.</a:t>
            </a:r>
            <a:endParaRPr kumimoji="1" lang="ja-JP" altLang="en-US" dirty="0" smtClean="0"/>
          </a:p>
          <a:p>
            <a:endParaRPr lang="ja-JP" altLang="en-US" dirty="0"/>
          </a:p>
          <a:p>
            <a:r>
              <a:rPr kumimoji="1" lang="en-US" altLang="ja-JP" dirty="0" smtClean="0"/>
              <a:t>Point : </a:t>
            </a:r>
            <a:r>
              <a:rPr lang="en-US" altLang="ja-JP" dirty="0" smtClean="0"/>
              <a:t>The </a:t>
            </a:r>
            <a:r>
              <a:rPr lang="en-US" altLang="ja-JP" dirty="0"/>
              <a:t>probability of hazard is clear when some GHS classification is shown. A registry of the hazard is useful at step 2</a:t>
            </a:r>
            <a:r>
              <a:rPr lang="en-US" altLang="ja-JP" dirty="0" smtClean="0"/>
              <a:t>.</a:t>
            </a:r>
            <a:endParaRPr lang="ja-JP" altLang="en-US" dirty="0" smtClean="0"/>
          </a:p>
          <a:p>
            <a:r>
              <a:rPr lang="en-US" altLang="ja-JP" dirty="0"/>
              <a:t>At this stage, “Classification not possible” is deemed as having hazard. For detailed description of each classification, see Table A2 of the </a:t>
            </a:r>
            <a:r>
              <a:rPr lang="en-US" altLang="ja-JP" dirty="0" smtClean="0"/>
              <a:t>reference.</a:t>
            </a:r>
            <a:endParaRPr kumimoji="1" lang="ja-JP" altLang="en-US" dirty="0"/>
          </a:p>
        </p:txBody>
      </p:sp>
      <p:sp>
        <p:nvSpPr>
          <p:cNvPr id="2" name="タイトル 1"/>
          <p:cNvSpPr>
            <a:spLocks noGrp="1"/>
          </p:cNvSpPr>
          <p:nvPr>
            <p:ph type="title"/>
          </p:nvPr>
        </p:nvSpPr>
        <p:spPr>
          <a:xfrm>
            <a:off x="1340361" y="624110"/>
            <a:ext cx="7194039" cy="804640"/>
          </a:xfrm>
        </p:spPr>
        <p:txBody>
          <a:bodyPr>
            <a:normAutofit fontScale="90000"/>
          </a:bodyPr>
          <a:lstStyle/>
          <a:p>
            <a:r>
              <a:rPr kumimoji="1" lang="en-US" altLang="ja-JP" dirty="0" smtClean="0">
                <a:latin typeface="Arial" panose="020B0604020202020204" pitchFamily="34" charset="0"/>
                <a:cs typeface="Arial" panose="020B0604020202020204" pitchFamily="34" charset="0"/>
              </a:rPr>
              <a:t>STEP1 Answering the </a:t>
            </a:r>
            <a:r>
              <a:rPr lang="en-US" altLang="ja-JP" dirty="0">
                <a:latin typeface="Arial" panose="020B0604020202020204" pitchFamily="34" charset="0"/>
                <a:cs typeface="Arial" panose="020B0604020202020204" pitchFamily="34" charset="0"/>
              </a:rPr>
              <a:t>questions(1)</a:t>
            </a:r>
            <a:endParaRPr kumimoji="1" lang="ja-JP" altLang="en-US" dirty="0">
              <a:latin typeface="Arial" panose="020B0604020202020204" pitchFamily="34" charset="0"/>
              <a:cs typeface="Arial" panose="020B0604020202020204" pitchFamily="34" charset="0"/>
            </a:endParaRPr>
          </a:p>
        </p:txBody>
      </p:sp>
      <p:sp>
        <p:nvSpPr>
          <p:cNvPr id="7" name="テキスト ボックス 6"/>
          <p:cNvSpPr txBox="1"/>
          <p:nvPr/>
        </p:nvSpPr>
        <p:spPr>
          <a:xfrm>
            <a:off x="1031403" y="1624228"/>
            <a:ext cx="7038975" cy="4429125"/>
          </a:xfrm>
          <a:prstGeom prst="rect">
            <a:avLst/>
          </a:prstGeom>
          <a:solidFill>
            <a:srgbClr val="FFFF00"/>
          </a:solidFill>
          <a:ln w="12700">
            <a:solidFill>
              <a:schemeClr val="tx1"/>
            </a:solidFill>
          </a:ln>
        </p:spPr>
        <p:txBody>
          <a:bodyPr wrap="square" rtlCol="0" anchor="ctr">
            <a:noAutofit/>
          </a:bodyPr>
          <a:lstStyle/>
          <a:p>
            <a:pPr algn="ctr"/>
            <a:r>
              <a:rPr lang="en-US" altLang="ja-JP" sz="4800" dirty="0" smtClean="0">
                <a:latin typeface="Arial" panose="020B0604020202020204" pitchFamily="34" charset="0"/>
                <a:cs typeface="Arial" panose="020B0604020202020204" pitchFamily="34" charset="0"/>
              </a:rPr>
              <a:t>First, L</a:t>
            </a:r>
            <a:r>
              <a:rPr kumimoji="1" lang="en-US" altLang="ja-JP" sz="4800" dirty="0" smtClean="0">
                <a:latin typeface="Arial" panose="020B0604020202020204" pitchFamily="34" charset="0"/>
                <a:cs typeface="Arial" panose="020B0604020202020204" pitchFamily="34" charset="0"/>
              </a:rPr>
              <a:t>et’s Answer to</a:t>
            </a:r>
            <a:endParaRPr kumimoji="1" lang="ja-JP" altLang="en-US" sz="4800" dirty="0" smtClean="0">
              <a:latin typeface="Arial" panose="020B0604020202020204" pitchFamily="34" charset="0"/>
              <a:cs typeface="Arial" panose="020B0604020202020204" pitchFamily="34" charset="0"/>
            </a:endParaRPr>
          </a:p>
          <a:p>
            <a:pPr algn="ctr"/>
            <a:r>
              <a:rPr kumimoji="1" lang="en-US" altLang="ja-JP" sz="4800" dirty="0" smtClean="0">
                <a:solidFill>
                  <a:srgbClr val="FF0000"/>
                </a:solidFill>
                <a:latin typeface="Arial" panose="020B0604020202020204" pitchFamily="34" charset="0"/>
                <a:cs typeface="Arial" panose="020B0604020202020204" pitchFamily="34" charset="0"/>
              </a:rPr>
              <a:t>Substance Hazards</a:t>
            </a:r>
          </a:p>
        </p:txBody>
      </p:sp>
    </p:spTree>
    <p:extLst>
      <p:ext uri="{BB962C8B-B14F-4D97-AF65-F5344CB8AC3E}">
        <p14:creationId xmlns:p14="http://schemas.microsoft.com/office/powerpoint/2010/main" val="20470541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100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grpId="1" nodeType="clickEffect">
                                  <p:stCondLst>
                                    <p:cond delay="0"/>
                                  </p:stCondLst>
                                  <p:childTnLst>
                                    <p:animEffect transition="out" filter="fade">
                                      <p:cBhvr>
                                        <p:cTn id="11" dur="500"/>
                                        <p:tgtEl>
                                          <p:spTgt spid="7"/>
                                        </p:tgtEl>
                                      </p:cBhvr>
                                    </p:animEffect>
                                    <p:set>
                                      <p:cBhvr>
                                        <p:cTn id="12" dur="1" fill="hold">
                                          <p:stCondLst>
                                            <p:cond delay="499"/>
                                          </p:stCondLst>
                                        </p:cTn>
                                        <p:tgtEl>
                                          <p:spTgt spid="7"/>
                                        </p:tgtEl>
                                        <p:attrNameLst>
                                          <p:attrName>style.visibility</p:attrName>
                                        </p:attrNameLst>
                                      </p:cBhvr>
                                      <p:to>
                                        <p:strVal val="hidden"/>
                                      </p:to>
                                    </p:set>
                                  </p:childTnLst>
                                </p:cTn>
                              </p:par>
                            </p:childTnLst>
                          </p:cTn>
                        </p:par>
                        <p:par>
                          <p:cTn id="13" fill="hold">
                            <p:stCondLst>
                              <p:cond delay="500"/>
                            </p:stCondLst>
                            <p:childTnLst>
                              <p:par>
                                <p:cTn id="14" presetID="2" presetClass="entr" presetSubtype="2" fill="hold" grpId="0" nodeType="afterEffect">
                                  <p:stCondLst>
                                    <p:cond delay="0"/>
                                  </p:stCondLst>
                                  <p:childTnLst>
                                    <p:set>
                                      <p:cBhvr>
                                        <p:cTn id="15" dur="1" fill="hold">
                                          <p:stCondLst>
                                            <p:cond delay="0"/>
                                          </p:stCondLst>
                                        </p:cTn>
                                        <p:tgtEl>
                                          <p:spTgt spid="5"/>
                                        </p:tgtEl>
                                        <p:attrNameLst>
                                          <p:attrName>style.visibility</p:attrName>
                                        </p:attrNameLst>
                                      </p:cBhvr>
                                      <p:to>
                                        <p:strVal val="visible"/>
                                      </p:to>
                                    </p:set>
                                    <p:anim calcmode="lin" valueType="num">
                                      <p:cBhvr additive="base">
                                        <p:cTn id="16" dur="500" fill="hold"/>
                                        <p:tgtEl>
                                          <p:spTgt spid="5"/>
                                        </p:tgtEl>
                                        <p:attrNameLst>
                                          <p:attrName>ppt_x</p:attrName>
                                        </p:attrNameLst>
                                      </p:cBhvr>
                                      <p:tavLst>
                                        <p:tav tm="0">
                                          <p:val>
                                            <p:strVal val="1+#ppt_w/2"/>
                                          </p:val>
                                        </p:tav>
                                        <p:tav tm="100000">
                                          <p:val>
                                            <p:strVal val="#ppt_x"/>
                                          </p:val>
                                        </p:tav>
                                      </p:tavLst>
                                    </p:anim>
                                    <p:anim calcmode="lin" valueType="num">
                                      <p:cBhvr additive="base">
                                        <p:cTn id="17" dur="500" fill="hold"/>
                                        <p:tgtEl>
                                          <p:spTgt spid="5"/>
                                        </p:tgtEl>
                                        <p:attrNameLst>
                                          <p:attrName>ppt_y</p:attrName>
                                        </p:attrNameLst>
                                      </p:cBhvr>
                                      <p:tavLst>
                                        <p:tav tm="0">
                                          <p:val>
                                            <p:strVal val="#ppt_y"/>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2" presetClass="exit" presetSubtype="2" fill="hold" grpId="1" nodeType="clickEffect">
                                  <p:stCondLst>
                                    <p:cond delay="0"/>
                                  </p:stCondLst>
                                  <p:childTnLst>
                                    <p:anim calcmode="lin" valueType="num">
                                      <p:cBhvr additive="base">
                                        <p:cTn id="21" dur="500"/>
                                        <p:tgtEl>
                                          <p:spTgt spid="5"/>
                                        </p:tgtEl>
                                        <p:attrNameLst>
                                          <p:attrName>ppt_x</p:attrName>
                                        </p:attrNameLst>
                                      </p:cBhvr>
                                      <p:tavLst>
                                        <p:tav tm="0">
                                          <p:val>
                                            <p:strVal val="ppt_x"/>
                                          </p:val>
                                        </p:tav>
                                        <p:tav tm="100000">
                                          <p:val>
                                            <p:strVal val="1+ppt_w/2"/>
                                          </p:val>
                                        </p:tav>
                                      </p:tavLst>
                                    </p:anim>
                                    <p:anim calcmode="lin" valueType="num">
                                      <p:cBhvr additive="base">
                                        <p:cTn id="22" dur="500"/>
                                        <p:tgtEl>
                                          <p:spTgt spid="5"/>
                                        </p:tgtEl>
                                        <p:attrNameLst>
                                          <p:attrName>ppt_y</p:attrName>
                                        </p:attrNameLst>
                                      </p:cBhvr>
                                      <p:tavLst>
                                        <p:tav tm="0">
                                          <p:val>
                                            <p:strVal val="ppt_y"/>
                                          </p:val>
                                        </p:tav>
                                        <p:tav tm="100000">
                                          <p:val>
                                            <p:strVal val="ppt_y"/>
                                          </p:val>
                                        </p:tav>
                                      </p:tavLst>
                                    </p:anim>
                                    <p:set>
                                      <p:cBhvr>
                                        <p:cTn id="23" dur="1" fill="hold">
                                          <p:stCondLst>
                                            <p:cond delay="499"/>
                                          </p:stCondLst>
                                        </p:cTn>
                                        <p:tgtEl>
                                          <p:spTgt spid="5"/>
                                        </p:tgtEl>
                                        <p:attrNameLst>
                                          <p:attrName>style.visibility</p:attrName>
                                        </p:attrNameLst>
                                      </p:cBhvr>
                                      <p:to>
                                        <p:strVal val="hidden"/>
                                      </p:to>
                                    </p:set>
                                  </p:childTnLst>
                                </p:cTn>
                              </p:par>
                            </p:childTnLst>
                          </p:cTn>
                        </p:par>
                        <p:par>
                          <p:cTn id="24" fill="hold">
                            <p:stCondLst>
                              <p:cond delay="500"/>
                            </p:stCondLst>
                            <p:childTnLst>
                              <p:par>
                                <p:cTn id="25" presetID="2" presetClass="entr" presetSubtype="2" fill="hold" nodeType="afterEffect">
                                  <p:stCondLst>
                                    <p:cond delay="0"/>
                                  </p:stCondLst>
                                  <p:childTnLst>
                                    <p:set>
                                      <p:cBhvr>
                                        <p:cTn id="26" dur="1" fill="hold">
                                          <p:stCondLst>
                                            <p:cond delay="0"/>
                                          </p:stCondLst>
                                        </p:cTn>
                                        <p:tgtEl>
                                          <p:spTgt spid="3">
                                            <p:txEl>
                                              <p:pRg st="0" end="0"/>
                                            </p:txEl>
                                          </p:spTgt>
                                        </p:tgtEl>
                                        <p:attrNameLst>
                                          <p:attrName>style.visibility</p:attrName>
                                        </p:attrNameLst>
                                      </p:cBhvr>
                                      <p:to>
                                        <p:strVal val="visible"/>
                                      </p:to>
                                    </p:set>
                                    <p:anim calcmode="lin" valueType="num">
                                      <p:cBhvr additive="base">
                                        <p:cTn id="27" dur="5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2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par>
                          <p:cTn id="29" fill="hold">
                            <p:stCondLst>
                              <p:cond delay="1000"/>
                            </p:stCondLst>
                            <p:childTnLst>
                              <p:par>
                                <p:cTn id="30" presetID="2" presetClass="entr" presetSubtype="2" fill="hold" nodeType="afterEffect">
                                  <p:stCondLst>
                                    <p:cond delay="0"/>
                                  </p:stCondLst>
                                  <p:childTnLst>
                                    <p:set>
                                      <p:cBhvr>
                                        <p:cTn id="31" dur="1" fill="hold">
                                          <p:stCondLst>
                                            <p:cond delay="0"/>
                                          </p:stCondLst>
                                        </p:cTn>
                                        <p:tgtEl>
                                          <p:spTgt spid="8">
                                            <p:txEl>
                                              <p:pRg st="0" end="0"/>
                                            </p:txEl>
                                          </p:spTgt>
                                        </p:tgtEl>
                                        <p:attrNameLst>
                                          <p:attrName>style.visibility</p:attrName>
                                        </p:attrNameLst>
                                      </p:cBhvr>
                                      <p:to>
                                        <p:strVal val="visible"/>
                                      </p:to>
                                    </p:set>
                                    <p:anim calcmode="lin" valueType="num">
                                      <p:cBhvr additive="base">
                                        <p:cTn id="32" dur="500" fill="hold"/>
                                        <p:tgtEl>
                                          <p:spTgt spid="8">
                                            <p:txEl>
                                              <p:pRg st="0" end="0"/>
                                            </p:txEl>
                                          </p:spTgt>
                                        </p:tgtEl>
                                        <p:attrNameLst>
                                          <p:attrName>ppt_x</p:attrName>
                                        </p:attrNameLst>
                                      </p:cBhvr>
                                      <p:tavLst>
                                        <p:tav tm="0">
                                          <p:val>
                                            <p:strVal val="1+#ppt_w/2"/>
                                          </p:val>
                                        </p:tav>
                                        <p:tav tm="100000">
                                          <p:val>
                                            <p:strVal val="#ppt_x"/>
                                          </p:val>
                                        </p:tav>
                                      </p:tavLst>
                                    </p:anim>
                                    <p:anim calcmode="lin" valueType="num">
                                      <p:cBhvr additive="base">
                                        <p:cTn id="33" dur="500" fill="hold"/>
                                        <p:tgtEl>
                                          <p:spTgt spid="8">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2" presetClass="entr" presetSubtype="2" fill="hold" grpId="0" nodeType="clickEffect">
                                  <p:stCondLst>
                                    <p:cond delay="0"/>
                                  </p:stCondLst>
                                  <p:childTnLst>
                                    <p:set>
                                      <p:cBhvr>
                                        <p:cTn id="37" dur="1" fill="hold">
                                          <p:stCondLst>
                                            <p:cond delay="0"/>
                                          </p:stCondLst>
                                        </p:cTn>
                                        <p:tgtEl>
                                          <p:spTgt spid="9"/>
                                        </p:tgtEl>
                                        <p:attrNameLst>
                                          <p:attrName>style.visibility</p:attrName>
                                        </p:attrNameLst>
                                      </p:cBhvr>
                                      <p:to>
                                        <p:strVal val="visible"/>
                                      </p:to>
                                    </p:set>
                                    <p:anim calcmode="lin" valueType="num">
                                      <p:cBhvr additive="base">
                                        <p:cTn id="38" dur="500" fill="hold"/>
                                        <p:tgtEl>
                                          <p:spTgt spid="9"/>
                                        </p:tgtEl>
                                        <p:attrNameLst>
                                          <p:attrName>ppt_x</p:attrName>
                                        </p:attrNameLst>
                                      </p:cBhvr>
                                      <p:tavLst>
                                        <p:tav tm="0">
                                          <p:val>
                                            <p:strVal val="1+#ppt_w/2"/>
                                          </p:val>
                                        </p:tav>
                                        <p:tav tm="100000">
                                          <p:val>
                                            <p:strVal val="#ppt_x"/>
                                          </p:val>
                                        </p:tav>
                                      </p:tavLst>
                                    </p:anim>
                                    <p:anim calcmode="lin" valueType="num">
                                      <p:cBhvr additive="base">
                                        <p:cTn id="39" dur="500" fill="hold"/>
                                        <p:tgtEl>
                                          <p:spTgt spid="9"/>
                                        </p:tgtEl>
                                        <p:attrNameLst>
                                          <p:attrName>ppt_y</p:attrName>
                                        </p:attrNameLst>
                                      </p:cBhvr>
                                      <p:tavLst>
                                        <p:tav tm="0">
                                          <p:val>
                                            <p:strVal val="#ppt_y"/>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2" presetClass="exit" presetSubtype="2" fill="hold" grpId="1" nodeType="clickEffect">
                                  <p:stCondLst>
                                    <p:cond delay="0"/>
                                  </p:stCondLst>
                                  <p:childTnLst>
                                    <p:anim calcmode="lin" valueType="num">
                                      <p:cBhvr additive="base">
                                        <p:cTn id="43" dur="500"/>
                                        <p:tgtEl>
                                          <p:spTgt spid="9"/>
                                        </p:tgtEl>
                                        <p:attrNameLst>
                                          <p:attrName>ppt_x</p:attrName>
                                        </p:attrNameLst>
                                      </p:cBhvr>
                                      <p:tavLst>
                                        <p:tav tm="0">
                                          <p:val>
                                            <p:strVal val="ppt_x"/>
                                          </p:val>
                                        </p:tav>
                                        <p:tav tm="100000">
                                          <p:val>
                                            <p:strVal val="1+ppt_w/2"/>
                                          </p:val>
                                        </p:tav>
                                      </p:tavLst>
                                    </p:anim>
                                    <p:anim calcmode="lin" valueType="num">
                                      <p:cBhvr additive="base">
                                        <p:cTn id="44" dur="500"/>
                                        <p:tgtEl>
                                          <p:spTgt spid="9"/>
                                        </p:tgtEl>
                                        <p:attrNameLst>
                                          <p:attrName>ppt_y</p:attrName>
                                        </p:attrNameLst>
                                      </p:cBhvr>
                                      <p:tavLst>
                                        <p:tav tm="0">
                                          <p:val>
                                            <p:strVal val="ppt_y"/>
                                          </p:val>
                                        </p:tav>
                                        <p:tav tm="100000">
                                          <p:val>
                                            <p:strVal val="ppt_y"/>
                                          </p:val>
                                        </p:tav>
                                      </p:tavLst>
                                    </p:anim>
                                    <p:set>
                                      <p:cBhvr>
                                        <p:cTn id="45" dur="1" fill="hold">
                                          <p:stCondLst>
                                            <p:cond delay="499"/>
                                          </p:stCondLst>
                                        </p:cTn>
                                        <p:tgtEl>
                                          <p:spTgt spid="9"/>
                                        </p:tgtEl>
                                        <p:attrNameLst>
                                          <p:attrName>style.visibility</p:attrName>
                                        </p:attrNameLst>
                                      </p:cBhvr>
                                      <p:to>
                                        <p:strVal val="hidden"/>
                                      </p:to>
                                    </p:set>
                                  </p:childTnLst>
                                </p:cTn>
                              </p:par>
                            </p:childTnLst>
                          </p:cTn>
                        </p:par>
                        <p:par>
                          <p:cTn id="46" fill="hold">
                            <p:stCondLst>
                              <p:cond delay="500"/>
                            </p:stCondLst>
                            <p:childTnLst>
                              <p:par>
                                <p:cTn id="47" presetID="2" presetClass="entr" presetSubtype="2" fill="hold" nodeType="afterEffect">
                                  <p:stCondLst>
                                    <p:cond delay="0"/>
                                  </p:stCondLst>
                                  <p:childTnLst>
                                    <p:set>
                                      <p:cBhvr>
                                        <p:cTn id="48" dur="1" fill="hold">
                                          <p:stCondLst>
                                            <p:cond delay="0"/>
                                          </p:stCondLst>
                                        </p:cTn>
                                        <p:tgtEl>
                                          <p:spTgt spid="3">
                                            <p:txEl>
                                              <p:pRg st="1" end="1"/>
                                            </p:txEl>
                                          </p:spTgt>
                                        </p:tgtEl>
                                        <p:attrNameLst>
                                          <p:attrName>style.visibility</p:attrName>
                                        </p:attrNameLst>
                                      </p:cBhvr>
                                      <p:to>
                                        <p:strVal val="visible"/>
                                      </p:to>
                                    </p:set>
                                    <p:anim calcmode="lin" valueType="num">
                                      <p:cBhvr additive="base">
                                        <p:cTn id="49" dur="5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50"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par>
                          <p:cTn id="51" fill="hold">
                            <p:stCondLst>
                              <p:cond delay="1000"/>
                            </p:stCondLst>
                            <p:childTnLst>
                              <p:par>
                                <p:cTn id="52" presetID="2" presetClass="entr" presetSubtype="2" fill="hold" nodeType="afterEffect">
                                  <p:stCondLst>
                                    <p:cond delay="0"/>
                                  </p:stCondLst>
                                  <p:childTnLst>
                                    <p:set>
                                      <p:cBhvr>
                                        <p:cTn id="53" dur="1" fill="hold">
                                          <p:stCondLst>
                                            <p:cond delay="0"/>
                                          </p:stCondLst>
                                        </p:cTn>
                                        <p:tgtEl>
                                          <p:spTgt spid="8">
                                            <p:txEl>
                                              <p:pRg st="2" end="2"/>
                                            </p:txEl>
                                          </p:spTgt>
                                        </p:tgtEl>
                                        <p:attrNameLst>
                                          <p:attrName>style.visibility</p:attrName>
                                        </p:attrNameLst>
                                      </p:cBhvr>
                                      <p:to>
                                        <p:strVal val="visible"/>
                                      </p:to>
                                    </p:set>
                                    <p:anim calcmode="lin" valueType="num">
                                      <p:cBhvr additive="base">
                                        <p:cTn id="54" dur="500" fill="hold"/>
                                        <p:tgtEl>
                                          <p:spTgt spid="8">
                                            <p:txEl>
                                              <p:pRg st="2" end="2"/>
                                            </p:txEl>
                                          </p:spTgt>
                                        </p:tgtEl>
                                        <p:attrNameLst>
                                          <p:attrName>ppt_x</p:attrName>
                                        </p:attrNameLst>
                                      </p:cBhvr>
                                      <p:tavLst>
                                        <p:tav tm="0">
                                          <p:val>
                                            <p:strVal val="1+#ppt_w/2"/>
                                          </p:val>
                                        </p:tav>
                                        <p:tav tm="100000">
                                          <p:val>
                                            <p:strVal val="#ppt_x"/>
                                          </p:val>
                                        </p:tav>
                                      </p:tavLst>
                                    </p:anim>
                                    <p:anim calcmode="lin" valueType="num">
                                      <p:cBhvr additive="base">
                                        <p:cTn id="55" dur="500" fill="hold"/>
                                        <p:tgtEl>
                                          <p:spTgt spid="8">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56" fill="hold">
                      <p:stCondLst>
                        <p:cond delay="indefinite"/>
                      </p:stCondLst>
                      <p:childTnLst>
                        <p:par>
                          <p:cTn id="57" fill="hold">
                            <p:stCondLst>
                              <p:cond delay="0"/>
                            </p:stCondLst>
                            <p:childTnLst>
                              <p:par>
                                <p:cTn id="58" presetID="2" presetClass="entr" presetSubtype="2" fill="hold" grpId="0" nodeType="clickEffect">
                                  <p:stCondLst>
                                    <p:cond delay="0"/>
                                  </p:stCondLst>
                                  <p:childTnLst>
                                    <p:set>
                                      <p:cBhvr>
                                        <p:cTn id="59" dur="1" fill="hold">
                                          <p:stCondLst>
                                            <p:cond delay="0"/>
                                          </p:stCondLst>
                                        </p:cTn>
                                        <p:tgtEl>
                                          <p:spTgt spid="10"/>
                                        </p:tgtEl>
                                        <p:attrNameLst>
                                          <p:attrName>style.visibility</p:attrName>
                                        </p:attrNameLst>
                                      </p:cBhvr>
                                      <p:to>
                                        <p:strVal val="visible"/>
                                      </p:to>
                                    </p:set>
                                    <p:anim calcmode="lin" valueType="num">
                                      <p:cBhvr additive="base">
                                        <p:cTn id="60" dur="500" fill="hold"/>
                                        <p:tgtEl>
                                          <p:spTgt spid="10"/>
                                        </p:tgtEl>
                                        <p:attrNameLst>
                                          <p:attrName>ppt_x</p:attrName>
                                        </p:attrNameLst>
                                      </p:cBhvr>
                                      <p:tavLst>
                                        <p:tav tm="0">
                                          <p:val>
                                            <p:strVal val="1+#ppt_w/2"/>
                                          </p:val>
                                        </p:tav>
                                        <p:tav tm="100000">
                                          <p:val>
                                            <p:strVal val="#ppt_x"/>
                                          </p:val>
                                        </p:tav>
                                      </p:tavLst>
                                    </p:anim>
                                    <p:anim calcmode="lin" valueType="num">
                                      <p:cBhvr additive="base">
                                        <p:cTn id="61" dur="500" fill="hold"/>
                                        <p:tgtEl>
                                          <p:spTgt spid="10"/>
                                        </p:tgtEl>
                                        <p:attrNameLst>
                                          <p:attrName>ppt_y</p:attrName>
                                        </p:attrNameLst>
                                      </p:cBhvr>
                                      <p:tavLst>
                                        <p:tav tm="0">
                                          <p:val>
                                            <p:strVal val="#ppt_y"/>
                                          </p:val>
                                        </p:tav>
                                        <p:tav tm="100000">
                                          <p:val>
                                            <p:strVal val="#ppt_y"/>
                                          </p:val>
                                        </p:tav>
                                      </p:tavLst>
                                    </p:anim>
                                  </p:childTnLst>
                                </p:cTn>
                              </p:par>
                            </p:childTnLst>
                          </p:cTn>
                        </p:par>
                      </p:childTnLst>
                    </p:cTn>
                  </p:par>
                  <p:par>
                    <p:cTn id="62" fill="hold">
                      <p:stCondLst>
                        <p:cond delay="indefinite"/>
                      </p:stCondLst>
                      <p:childTnLst>
                        <p:par>
                          <p:cTn id="63" fill="hold">
                            <p:stCondLst>
                              <p:cond delay="0"/>
                            </p:stCondLst>
                            <p:childTnLst>
                              <p:par>
                                <p:cTn id="64" presetID="2" presetClass="exit" presetSubtype="2" fill="hold" grpId="1" nodeType="clickEffect">
                                  <p:stCondLst>
                                    <p:cond delay="0"/>
                                  </p:stCondLst>
                                  <p:childTnLst>
                                    <p:anim calcmode="lin" valueType="num">
                                      <p:cBhvr additive="base">
                                        <p:cTn id="65" dur="500"/>
                                        <p:tgtEl>
                                          <p:spTgt spid="10"/>
                                        </p:tgtEl>
                                        <p:attrNameLst>
                                          <p:attrName>ppt_x</p:attrName>
                                        </p:attrNameLst>
                                      </p:cBhvr>
                                      <p:tavLst>
                                        <p:tav tm="0">
                                          <p:val>
                                            <p:strVal val="ppt_x"/>
                                          </p:val>
                                        </p:tav>
                                        <p:tav tm="100000">
                                          <p:val>
                                            <p:strVal val="1+ppt_w/2"/>
                                          </p:val>
                                        </p:tav>
                                      </p:tavLst>
                                    </p:anim>
                                    <p:anim calcmode="lin" valueType="num">
                                      <p:cBhvr additive="base">
                                        <p:cTn id="66" dur="500"/>
                                        <p:tgtEl>
                                          <p:spTgt spid="10"/>
                                        </p:tgtEl>
                                        <p:attrNameLst>
                                          <p:attrName>ppt_y</p:attrName>
                                        </p:attrNameLst>
                                      </p:cBhvr>
                                      <p:tavLst>
                                        <p:tav tm="0">
                                          <p:val>
                                            <p:strVal val="ppt_y"/>
                                          </p:val>
                                        </p:tav>
                                        <p:tav tm="100000">
                                          <p:val>
                                            <p:strVal val="ppt_y"/>
                                          </p:val>
                                        </p:tav>
                                      </p:tavLst>
                                    </p:anim>
                                    <p:set>
                                      <p:cBhvr>
                                        <p:cTn id="67" dur="1" fill="hold">
                                          <p:stCondLst>
                                            <p:cond delay="499"/>
                                          </p:stCondLst>
                                        </p:cTn>
                                        <p:tgtEl>
                                          <p:spTgt spid="10"/>
                                        </p:tgtEl>
                                        <p:attrNameLst>
                                          <p:attrName>style.visibility</p:attrName>
                                        </p:attrNameLst>
                                      </p:cBhvr>
                                      <p:to>
                                        <p:strVal val="hidden"/>
                                      </p:to>
                                    </p:set>
                                  </p:childTnLst>
                                </p:cTn>
                              </p:par>
                            </p:childTnLst>
                          </p:cTn>
                        </p:par>
                        <p:par>
                          <p:cTn id="68" fill="hold">
                            <p:stCondLst>
                              <p:cond delay="500"/>
                            </p:stCondLst>
                            <p:childTnLst>
                              <p:par>
                                <p:cTn id="69" presetID="2" presetClass="entr" presetSubtype="2" fill="hold" nodeType="afterEffect">
                                  <p:stCondLst>
                                    <p:cond delay="0"/>
                                  </p:stCondLst>
                                  <p:childTnLst>
                                    <p:set>
                                      <p:cBhvr>
                                        <p:cTn id="70" dur="1" fill="hold">
                                          <p:stCondLst>
                                            <p:cond delay="0"/>
                                          </p:stCondLst>
                                        </p:cTn>
                                        <p:tgtEl>
                                          <p:spTgt spid="3">
                                            <p:txEl>
                                              <p:pRg st="2" end="2"/>
                                            </p:txEl>
                                          </p:spTgt>
                                        </p:tgtEl>
                                        <p:attrNameLst>
                                          <p:attrName>style.visibility</p:attrName>
                                        </p:attrNameLst>
                                      </p:cBhvr>
                                      <p:to>
                                        <p:strVal val="visible"/>
                                      </p:to>
                                    </p:set>
                                    <p:anim calcmode="lin" valueType="num">
                                      <p:cBhvr additive="base">
                                        <p:cTn id="71" dur="5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72"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par>
                          <p:cTn id="73" fill="hold">
                            <p:stCondLst>
                              <p:cond delay="1000"/>
                            </p:stCondLst>
                            <p:childTnLst>
                              <p:par>
                                <p:cTn id="74" presetID="2" presetClass="entr" presetSubtype="2" fill="hold" nodeType="afterEffect">
                                  <p:stCondLst>
                                    <p:cond delay="0"/>
                                  </p:stCondLst>
                                  <p:childTnLst>
                                    <p:set>
                                      <p:cBhvr>
                                        <p:cTn id="75" dur="1" fill="hold">
                                          <p:stCondLst>
                                            <p:cond delay="0"/>
                                          </p:stCondLst>
                                        </p:cTn>
                                        <p:tgtEl>
                                          <p:spTgt spid="8">
                                            <p:txEl>
                                              <p:pRg st="5" end="5"/>
                                            </p:txEl>
                                          </p:spTgt>
                                        </p:tgtEl>
                                        <p:attrNameLst>
                                          <p:attrName>style.visibility</p:attrName>
                                        </p:attrNameLst>
                                      </p:cBhvr>
                                      <p:to>
                                        <p:strVal val="visible"/>
                                      </p:to>
                                    </p:set>
                                    <p:anim calcmode="lin" valueType="num">
                                      <p:cBhvr additive="base">
                                        <p:cTn id="76" dur="500" fill="hold"/>
                                        <p:tgtEl>
                                          <p:spTgt spid="8">
                                            <p:txEl>
                                              <p:pRg st="5" end="5"/>
                                            </p:txEl>
                                          </p:spTgt>
                                        </p:tgtEl>
                                        <p:attrNameLst>
                                          <p:attrName>ppt_x</p:attrName>
                                        </p:attrNameLst>
                                      </p:cBhvr>
                                      <p:tavLst>
                                        <p:tav tm="0">
                                          <p:val>
                                            <p:strVal val="1+#ppt_w/2"/>
                                          </p:val>
                                        </p:tav>
                                        <p:tav tm="100000">
                                          <p:val>
                                            <p:strVal val="#ppt_x"/>
                                          </p:val>
                                        </p:tav>
                                      </p:tavLst>
                                    </p:anim>
                                    <p:anim calcmode="lin" valueType="num">
                                      <p:cBhvr additive="base">
                                        <p:cTn id="77" dur="500" fill="hold"/>
                                        <p:tgtEl>
                                          <p:spTgt spid="8">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78" fill="hold">
                      <p:stCondLst>
                        <p:cond delay="indefinite"/>
                      </p:stCondLst>
                      <p:childTnLst>
                        <p:par>
                          <p:cTn id="79" fill="hold">
                            <p:stCondLst>
                              <p:cond delay="0"/>
                            </p:stCondLst>
                            <p:childTnLst>
                              <p:par>
                                <p:cTn id="80" presetID="2" presetClass="entr" presetSubtype="2" fill="hold" grpId="0" nodeType="clickEffect">
                                  <p:stCondLst>
                                    <p:cond delay="0"/>
                                  </p:stCondLst>
                                  <p:childTnLst>
                                    <p:set>
                                      <p:cBhvr>
                                        <p:cTn id="81" dur="1" fill="hold">
                                          <p:stCondLst>
                                            <p:cond delay="0"/>
                                          </p:stCondLst>
                                        </p:cTn>
                                        <p:tgtEl>
                                          <p:spTgt spid="11"/>
                                        </p:tgtEl>
                                        <p:attrNameLst>
                                          <p:attrName>style.visibility</p:attrName>
                                        </p:attrNameLst>
                                      </p:cBhvr>
                                      <p:to>
                                        <p:strVal val="visible"/>
                                      </p:to>
                                    </p:set>
                                    <p:anim calcmode="lin" valueType="num">
                                      <p:cBhvr additive="base">
                                        <p:cTn id="82" dur="500" fill="hold"/>
                                        <p:tgtEl>
                                          <p:spTgt spid="11"/>
                                        </p:tgtEl>
                                        <p:attrNameLst>
                                          <p:attrName>ppt_x</p:attrName>
                                        </p:attrNameLst>
                                      </p:cBhvr>
                                      <p:tavLst>
                                        <p:tav tm="0">
                                          <p:val>
                                            <p:strVal val="1+#ppt_w/2"/>
                                          </p:val>
                                        </p:tav>
                                        <p:tav tm="100000">
                                          <p:val>
                                            <p:strVal val="#ppt_x"/>
                                          </p:val>
                                        </p:tav>
                                      </p:tavLst>
                                    </p:anim>
                                    <p:anim calcmode="lin" valueType="num">
                                      <p:cBhvr additive="base">
                                        <p:cTn id="83" dur="500" fill="hold"/>
                                        <p:tgtEl>
                                          <p:spTgt spid="11"/>
                                        </p:tgtEl>
                                        <p:attrNameLst>
                                          <p:attrName>ppt_y</p:attrName>
                                        </p:attrNameLst>
                                      </p:cBhvr>
                                      <p:tavLst>
                                        <p:tav tm="0">
                                          <p:val>
                                            <p:strVal val="#ppt_y"/>
                                          </p:val>
                                        </p:tav>
                                        <p:tav tm="100000">
                                          <p:val>
                                            <p:strVal val="#ppt_y"/>
                                          </p:val>
                                        </p:tav>
                                      </p:tavLst>
                                    </p:anim>
                                  </p:childTnLst>
                                </p:cTn>
                              </p:par>
                            </p:childTnLst>
                          </p:cTn>
                        </p:par>
                      </p:childTnLst>
                    </p:cTn>
                  </p:par>
                  <p:par>
                    <p:cTn id="84" fill="hold">
                      <p:stCondLst>
                        <p:cond delay="indefinite"/>
                      </p:stCondLst>
                      <p:childTnLst>
                        <p:par>
                          <p:cTn id="85" fill="hold">
                            <p:stCondLst>
                              <p:cond delay="0"/>
                            </p:stCondLst>
                            <p:childTnLst>
                              <p:par>
                                <p:cTn id="86" presetID="2" presetClass="exit" presetSubtype="2" fill="hold" grpId="1" nodeType="clickEffect">
                                  <p:stCondLst>
                                    <p:cond delay="0"/>
                                  </p:stCondLst>
                                  <p:childTnLst>
                                    <p:anim calcmode="lin" valueType="num">
                                      <p:cBhvr additive="base">
                                        <p:cTn id="87" dur="500"/>
                                        <p:tgtEl>
                                          <p:spTgt spid="11"/>
                                        </p:tgtEl>
                                        <p:attrNameLst>
                                          <p:attrName>ppt_x</p:attrName>
                                        </p:attrNameLst>
                                      </p:cBhvr>
                                      <p:tavLst>
                                        <p:tav tm="0">
                                          <p:val>
                                            <p:strVal val="ppt_x"/>
                                          </p:val>
                                        </p:tav>
                                        <p:tav tm="100000">
                                          <p:val>
                                            <p:strVal val="1+ppt_w/2"/>
                                          </p:val>
                                        </p:tav>
                                      </p:tavLst>
                                    </p:anim>
                                    <p:anim calcmode="lin" valueType="num">
                                      <p:cBhvr additive="base">
                                        <p:cTn id="88" dur="500"/>
                                        <p:tgtEl>
                                          <p:spTgt spid="11"/>
                                        </p:tgtEl>
                                        <p:attrNameLst>
                                          <p:attrName>ppt_y</p:attrName>
                                        </p:attrNameLst>
                                      </p:cBhvr>
                                      <p:tavLst>
                                        <p:tav tm="0">
                                          <p:val>
                                            <p:strVal val="ppt_y"/>
                                          </p:val>
                                        </p:tav>
                                        <p:tav tm="100000">
                                          <p:val>
                                            <p:strVal val="ppt_y"/>
                                          </p:val>
                                        </p:tav>
                                      </p:tavLst>
                                    </p:anim>
                                    <p:set>
                                      <p:cBhvr>
                                        <p:cTn id="89" dur="1" fill="hold">
                                          <p:stCondLst>
                                            <p:cond delay="499"/>
                                          </p:stCondLst>
                                        </p:cTn>
                                        <p:tgtEl>
                                          <p:spTgt spid="11"/>
                                        </p:tgtEl>
                                        <p:attrNameLst>
                                          <p:attrName>style.visibility</p:attrName>
                                        </p:attrNameLst>
                                      </p:cBhvr>
                                      <p:to>
                                        <p:strVal val="hidden"/>
                                      </p:to>
                                    </p:set>
                                  </p:childTnLst>
                                </p:cTn>
                              </p:par>
                            </p:childTnLst>
                          </p:cTn>
                        </p:par>
                        <p:par>
                          <p:cTn id="90" fill="hold">
                            <p:stCondLst>
                              <p:cond delay="500"/>
                            </p:stCondLst>
                            <p:childTnLst>
                              <p:par>
                                <p:cTn id="91" presetID="2" presetClass="entr" presetSubtype="2" fill="hold" nodeType="afterEffect">
                                  <p:stCondLst>
                                    <p:cond delay="0"/>
                                  </p:stCondLst>
                                  <p:childTnLst>
                                    <p:set>
                                      <p:cBhvr>
                                        <p:cTn id="92" dur="1" fill="hold">
                                          <p:stCondLst>
                                            <p:cond delay="0"/>
                                          </p:stCondLst>
                                        </p:cTn>
                                        <p:tgtEl>
                                          <p:spTgt spid="3">
                                            <p:txEl>
                                              <p:pRg st="3" end="3"/>
                                            </p:txEl>
                                          </p:spTgt>
                                        </p:tgtEl>
                                        <p:attrNameLst>
                                          <p:attrName>style.visibility</p:attrName>
                                        </p:attrNameLst>
                                      </p:cBhvr>
                                      <p:to>
                                        <p:strVal val="visible"/>
                                      </p:to>
                                    </p:set>
                                    <p:anim calcmode="lin" valueType="num">
                                      <p:cBhvr additive="base">
                                        <p:cTn id="93" dur="500" fill="hold"/>
                                        <p:tgtEl>
                                          <p:spTgt spid="3">
                                            <p:txEl>
                                              <p:pRg st="3" end="3"/>
                                            </p:txEl>
                                          </p:spTgt>
                                        </p:tgtEl>
                                        <p:attrNameLst>
                                          <p:attrName>ppt_x</p:attrName>
                                        </p:attrNameLst>
                                      </p:cBhvr>
                                      <p:tavLst>
                                        <p:tav tm="0">
                                          <p:val>
                                            <p:strVal val="1+#ppt_w/2"/>
                                          </p:val>
                                        </p:tav>
                                        <p:tav tm="100000">
                                          <p:val>
                                            <p:strVal val="#ppt_x"/>
                                          </p:val>
                                        </p:tav>
                                      </p:tavLst>
                                    </p:anim>
                                    <p:anim calcmode="lin" valueType="num">
                                      <p:cBhvr additive="base">
                                        <p:cTn id="94"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par>
                          <p:cTn id="95" fill="hold">
                            <p:stCondLst>
                              <p:cond delay="1000"/>
                            </p:stCondLst>
                            <p:childTnLst>
                              <p:par>
                                <p:cTn id="96" presetID="2" presetClass="entr" presetSubtype="2" fill="hold" nodeType="afterEffect">
                                  <p:stCondLst>
                                    <p:cond delay="0"/>
                                  </p:stCondLst>
                                  <p:childTnLst>
                                    <p:set>
                                      <p:cBhvr>
                                        <p:cTn id="97" dur="1" fill="hold">
                                          <p:stCondLst>
                                            <p:cond delay="0"/>
                                          </p:stCondLst>
                                        </p:cTn>
                                        <p:tgtEl>
                                          <p:spTgt spid="8">
                                            <p:txEl>
                                              <p:pRg st="7" end="7"/>
                                            </p:txEl>
                                          </p:spTgt>
                                        </p:tgtEl>
                                        <p:attrNameLst>
                                          <p:attrName>style.visibility</p:attrName>
                                        </p:attrNameLst>
                                      </p:cBhvr>
                                      <p:to>
                                        <p:strVal val="visible"/>
                                      </p:to>
                                    </p:set>
                                    <p:anim calcmode="lin" valueType="num">
                                      <p:cBhvr additive="base">
                                        <p:cTn id="98" dur="500" fill="hold"/>
                                        <p:tgtEl>
                                          <p:spTgt spid="8">
                                            <p:txEl>
                                              <p:pRg st="7" end="7"/>
                                            </p:txEl>
                                          </p:spTgt>
                                        </p:tgtEl>
                                        <p:attrNameLst>
                                          <p:attrName>ppt_x</p:attrName>
                                        </p:attrNameLst>
                                      </p:cBhvr>
                                      <p:tavLst>
                                        <p:tav tm="0">
                                          <p:val>
                                            <p:strVal val="1+#ppt_w/2"/>
                                          </p:val>
                                        </p:tav>
                                        <p:tav tm="100000">
                                          <p:val>
                                            <p:strVal val="#ppt_x"/>
                                          </p:val>
                                        </p:tav>
                                      </p:tavLst>
                                    </p:anim>
                                    <p:anim calcmode="lin" valueType="num">
                                      <p:cBhvr additive="base">
                                        <p:cTn id="99" dur="500" fill="hold"/>
                                        <p:tgtEl>
                                          <p:spTgt spid="8">
                                            <p:txEl>
                                              <p:pRg st="7" end="7"/>
                                            </p:txEl>
                                          </p:spTgt>
                                        </p:tgtEl>
                                        <p:attrNameLst>
                                          <p:attrName>ppt_y</p:attrName>
                                        </p:attrNameLst>
                                      </p:cBhvr>
                                      <p:tavLst>
                                        <p:tav tm="0">
                                          <p:val>
                                            <p:strVal val="#ppt_y"/>
                                          </p:val>
                                        </p:tav>
                                        <p:tav tm="100000">
                                          <p:val>
                                            <p:strVal val="#ppt_y"/>
                                          </p:val>
                                        </p:tav>
                                      </p:tavLst>
                                    </p:anim>
                                  </p:childTnLst>
                                </p:cTn>
                              </p:par>
                            </p:childTnLst>
                          </p:cTn>
                        </p:par>
                      </p:childTnLst>
                    </p:cTn>
                  </p:par>
                  <p:par>
                    <p:cTn id="100" fill="hold">
                      <p:stCondLst>
                        <p:cond delay="indefinite"/>
                      </p:stCondLst>
                      <p:childTnLst>
                        <p:par>
                          <p:cTn id="101" fill="hold">
                            <p:stCondLst>
                              <p:cond delay="0"/>
                            </p:stCondLst>
                            <p:childTnLst>
                              <p:par>
                                <p:cTn id="102" presetID="2" presetClass="entr" presetSubtype="2" fill="hold" grpId="0" nodeType="clickEffect">
                                  <p:stCondLst>
                                    <p:cond delay="0"/>
                                  </p:stCondLst>
                                  <p:childTnLst>
                                    <p:set>
                                      <p:cBhvr>
                                        <p:cTn id="103" dur="1" fill="hold">
                                          <p:stCondLst>
                                            <p:cond delay="0"/>
                                          </p:stCondLst>
                                        </p:cTn>
                                        <p:tgtEl>
                                          <p:spTgt spid="12"/>
                                        </p:tgtEl>
                                        <p:attrNameLst>
                                          <p:attrName>style.visibility</p:attrName>
                                        </p:attrNameLst>
                                      </p:cBhvr>
                                      <p:to>
                                        <p:strVal val="visible"/>
                                      </p:to>
                                    </p:set>
                                    <p:anim calcmode="lin" valueType="num">
                                      <p:cBhvr additive="base">
                                        <p:cTn id="104" dur="500" fill="hold"/>
                                        <p:tgtEl>
                                          <p:spTgt spid="12"/>
                                        </p:tgtEl>
                                        <p:attrNameLst>
                                          <p:attrName>ppt_x</p:attrName>
                                        </p:attrNameLst>
                                      </p:cBhvr>
                                      <p:tavLst>
                                        <p:tav tm="0">
                                          <p:val>
                                            <p:strVal val="1+#ppt_w/2"/>
                                          </p:val>
                                        </p:tav>
                                        <p:tav tm="100000">
                                          <p:val>
                                            <p:strVal val="#ppt_x"/>
                                          </p:val>
                                        </p:tav>
                                      </p:tavLst>
                                    </p:anim>
                                    <p:anim calcmode="lin" valueType="num">
                                      <p:cBhvr additive="base">
                                        <p:cTn id="105" dur="500" fill="hold"/>
                                        <p:tgtEl>
                                          <p:spTgt spid="12"/>
                                        </p:tgtEl>
                                        <p:attrNameLst>
                                          <p:attrName>ppt_y</p:attrName>
                                        </p:attrNameLst>
                                      </p:cBhvr>
                                      <p:tavLst>
                                        <p:tav tm="0">
                                          <p:val>
                                            <p:strVal val="#ppt_y"/>
                                          </p:val>
                                        </p:tav>
                                        <p:tav tm="100000">
                                          <p:val>
                                            <p:strVal val="#ppt_y"/>
                                          </p:val>
                                        </p:tav>
                                      </p:tavLst>
                                    </p:anim>
                                  </p:childTnLst>
                                </p:cTn>
                              </p:par>
                            </p:childTnLst>
                          </p:cTn>
                        </p:par>
                      </p:childTnLst>
                    </p:cTn>
                  </p:par>
                  <p:par>
                    <p:cTn id="106" fill="hold">
                      <p:stCondLst>
                        <p:cond delay="indefinite"/>
                      </p:stCondLst>
                      <p:childTnLst>
                        <p:par>
                          <p:cTn id="107" fill="hold">
                            <p:stCondLst>
                              <p:cond delay="0"/>
                            </p:stCondLst>
                            <p:childTnLst>
                              <p:par>
                                <p:cTn id="108" presetID="2" presetClass="exit" presetSubtype="2" fill="hold" grpId="1" nodeType="clickEffect">
                                  <p:stCondLst>
                                    <p:cond delay="0"/>
                                  </p:stCondLst>
                                  <p:childTnLst>
                                    <p:anim calcmode="lin" valueType="num">
                                      <p:cBhvr additive="base">
                                        <p:cTn id="109" dur="500"/>
                                        <p:tgtEl>
                                          <p:spTgt spid="12"/>
                                        </p:tgtEl>
                                        <p:attrNameLst>
                                          <p:attrName>ppt_x</p:attrName>
                                        </p:attrNameLst>
                                      </p:cBhvr>
                                      <p:tavLst>
                                        <p:tav tm="0">
                                          <p:val>
                                            <p:strVal val="ppt_x"/>
                                          </p:val>
                                        </p:tav>
                                        <p:tav tm="100000">
                                          <p:val>
                                            <p:strVal val="1+ppt_w/2"/>
                                          </p:val>
                                        </p:tav>
                                      </p:tavLst>
                                    </p:anim>
                                    <p:anim calcmode="lin" valueType="num">
                                      <p:cBhvr additive="base">
                                        <p:cTn id="110" dur="500"/>
                                        <p:tgtEl>
                                          <p:spTgt spid="12"/>
                                        </p:tgtEl>
                                        <p:attrNameLst>
                                          <p:attrName>ppt_y</p:attrName>
                                        </p:attrNameLst>
                                      </p:cBhvr>
                                      <p:tavLst>
                                        <p:tav tm="0">
                                          <p:val>
                                            <p:strVal val="ppt_y"/>
                                          </p:val>
                                        </p:tav>
                                        <p:tav tm="100000">
                                          <p:val>
                                            <p:strVal val="ppt_y"/>
                                          </p:val>
                                        </p:tav>
                                      </p:tavLst>
                                    </p:anim>
                                    <p:set>
                                      <p:cBhvr>
                                        <p:cTn id="111" dur="1" fill="hold">
                                          <p:stCondLst>
                                            <p:cond delay="499"/>
                                          </p:stCondLst>
                                        </p:cTn>
                                        <p:tgtEl>
                                          <p:spTgt spid="12"/>
                                        </p:tgtEl>
                                        <p:attrNameLst>
                                          <p:attrName>style.visibility</p:attrName>
                                        </p:attrNameLst>
                                      </p:cBhvr>
                                      <p:to>
                                        <p:strVal val="hidden"/>
                                      </p:to>
                                    </p:set>
                                  </p:childTnLst>
                                </p:cTn>
                              </p:par>
                            </p:childTnLst>
                          </p:cTn>
                        </p:par>
                        <p:par>
                          <p:cTn id="112" fill="hold">
                            <p:stCondLst>
                              <p:cond delay="500"/>
                            </p:stCondLst>
                            <p:childTnLst>
                              <p:par>
                                <p:cTn id="113" presetID="2" presetClass="entr" presetSubtype="2" fill="hold" nodeType="afterEffect">
                                  <p:stCondLst>
                                    <p:cond delay="0"/>
                                  </p:stCondLst>
                                  <p:childTnLst>
                                    <p:set>
                                      <p:cBhvr>
                                        <p:cTn id="114" dur="1" fill="hold">
                                          <p:stCondLst>
                                            <p:cond delay="0"/>
                                          </p:stCondLst>
                                        </p:cTn>
                                        <p:tgtEl>
                                          <p:spTgt spid="3">
                                            <p:txEl>
                                              <p:pRg st="4" end="4"/>
                                            </p:txEl>
                                          </p:spTgt>
                                        </p:tgtEl>
                                        <p:attrNameLst>
                                          <p:attrName>style.visibility</p:attrName>
                                        </p:attrNameLst>
                                      </p:cBhvr>
                                      <p:to>
                                        <p:strVal val="visible"/>
                                      </p:to>
                                    </p:set>
                                    <p:anim calcmode="lin" valueType="num">
                                      <p:cBhvr additive="base">
                                        <p:cTn id="115" dur="500" fill="hold"/>
                                        <p:tgtEl>
                                          <p:spTgt spid="3">
                                            <p:txEl>
                                              <p:pRg st="4" end="4"/>
                                            </p:txEl>
                                          </p:spTgt>
                                        </p:tgtEl>
                                        <p:attrNameLst>
                                          <p:attrName>ppt_x</p:attrName>
                                        </p:attrNameLst>
                                      </p:cBhvr>
                                      <p:tavLst>
                                        <p:tav tm="0">
                                          <p:val>
                                            <p:strVal val="1+#ppt_w/2"/>
                                          </p:val>
                                        </p:tav>
                                        <p:tav tm="100000">
                                          <p:val>
                                            <p:strVal val="#ppt_x"/>
                                          </p:val>
                                        </p:tav>
                                      </p:tavLst>
                                    </p:anim>
                                    <p:anim calcmode="lin" valueType="num">
                                      <p:cBhvr additive="base">
                                        <p:cTn id="116"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par>
                          <p:cTn id="117" fill="hold">
                            <p:stCondLst>
                              <p:cond delay="1000"/>
                            </p:stCondLst>
                            <p:childTnLst>
                              <p:par>
                                <p:cTn id="118" presetID="2" presetClass="entr" presetSubtype="2" fill="hold" nodeType="afterEffect">
                                  <p:stCondLst>
                                    <p:cond delay="0"/>
                                  </p:stCondLst>
                                  <p:childTnLst>
                                    <p:set>
                                      <p:cBhvr>
                                        <p:cTn id="119" dur="1" fill="hold">
                                          <p:stCondLst>
                                            <p:cond delay="0"/>
                                          </p:stCondLst>
                                        </p:cTn>
                                        <p:tgtEl>
                                          <p:spTgt spid="8">
                                            <p:txEl>
                                              <p:pRg st="9" end="9"/>
                                            </p:txEl>
                                          </p:spTgt>
                                        </p:tgtEl>
                                        <p:attrNameLst>
                                          <p:attrName>style.visibility</p:attrName>
                                        </p:attrNameLst>
                                      </p:cBhvr>
                                      <p:to>
                                        <p:strVal val="visible"/>
                                      </p:to>
                                    </p:set>
                                    <p:anim calcmode="lin" valueType="num">
                                      <p:cBhvr additive="base">
                                        <p:cTn id="120" dur="500" fill="hold"/>
                                        <p:tgtEl>
                                          <p:spTgt spid="8">
                                            <p:txEl>
                                              <p:pRg st="9" end="9"/>
                                            </p:txEl>
                                          </p:spTgt>
                                        </p:tgtEl>
                                        <p:attrNameLst>
                                          <p:attrName>ppt_x</p:attrName>
                                        </p:attrNameLst>
                                      </p:cBhvr>
                                      <p:tavLst>
                                        <p:tav tm="0">
                                          <p:val>
                                            <p:strVal val="1+#ppt_w/2"/>
                                          </p:val>
                                        </p:tav>
                                        <p:tav tm="100000">
                                          <p:val>
                                            <p:strVal val="#ppt_x"/>
                                          </p:val>
                                        </p:tav>
                                      </p:tavLst>
                                    </p:anim>
                                    <p:anim calcmode="lin" valueType="num">
                                      <p:cBhvr additive="base">
                                        <p:cTn id="121" dur="500" fill="hold"/>
                                        <p:tgtEl>
                                          <p:spTgt spid="8">
                                            <p:txEl>
                                              <p:pRg st="9" end="9"/>
                                            </p:txEl>
                                          </p:spTgt>
                                        </p:tgtEl>
                                        <p:attrNameLst>
                                          <p:attrName>ppt_y</p:attrName>
                                        </p:attrNameLst>
                                      </p:cBhvr>
                                      <p:tavLst>
                                        <p:tav tm="0">
                                          <p:val>
                                            <p:strVal val="#ppt_y"/>
                                          </p:val>
                                        </p:tav>
                                        <p:tav tm="100000">
                                          <p:val>
                                            <p:strVal val="#ppt_y"/>
                                          </p:val>
                                        </p:tav>
                                      </p:tavLst>
                                    </p:anim>
                                  </p:childTnLst>
                                </p:cTn>
                              </p:par>
                            </p:childTnLst>
                          </p:cTn>
                        </p:par>
                      </p:childTnLst>
                    </p:cTn>
                  </p:par>
                  <p:par>
                    <p:cTn id="122" fill="hold">
                      <p:stCondLst>
                        <p:cond delay="indefinite"/>
                      </p:stCondLst>
                      <p:childTnLst>
                        <p:par>
                          <p:cTn id="123" fill="hold">
                            <p:stCondLst>
                              <p:cond delay="0"/>
                            </p:stCondLst>
                            <p:childTnLst>
                              <p:par>
                                <p:cTn id="124" presetID="2" presetClass="entr" presetSubtype="2" fill="hold" grpId="0" nodeType="clickEffect">
                                  <p:stCondLst>
                                    <p:cond delay="0"/>
                                  </p:stCondLst>
                                  <p:childTnLst>
                                    <p:set>
                                      <p:cBhvr>
                                        <p:cTn id="125" dur="1" fill="hold">
                                          <p:stCondLst>
                                            <p:cond delay="0"/>
                                          </p:stCondLst>
                                        </p:cTn>
                                        <p:tgtEl>
                                          <p:spTgt spid="13"/>
                                        </p:tgtEl>
                                        <p:attrNameLst>
                                          <p:attrName>style.visibility</p:attrName>
                                        </p:attrNameLst>
                                      </p:cBhvr>
                                      <p:to>
                                        <p:strVal val="visible"/>
                                      </p:to>
                                    </p:set>
                                    <p:anim calcmode="lin" valueType="num">
                                      <p:cBhvr additive="base">
                                        <p:cTn id="126" dur="500" fill="hold"/>
                                        <p:tgtEl>
                                          <p:spTgt spid="13"/>
                                        </p:tgtEl>
                                        <p:attrNameLst>
                                          <p:attrName>ppt_x</p:attrName>
                                        </p:attrNameLst>
                                      </p:cBhvr>
                                      <p:tavLst>
                                        <p:tav tm="0">
                                          <p:val>
                                            <p:strVal val="1+#ppt_w/2"/>
                                          </p:val>
                                        </p:tav>
                                        <p:tav tm="100000">
                                          <p:val>
                                            <p:strVal val="#ppt_x"/>
                                          </p:val>
                                        </p:tav>
                                      </p:tavLst>
                                    </p:anim>
                                    <p:anim calcmode="lin" valueType="num">
                                      <p:cBhvr additive="base">
                                        <p:cTn id="127" dur="500" fill="hold"/>
                                        <p:tgtEl>
                                          <p:spTgt spid="13"/>
                                        </p:tgtEl>
                                        <p:attrNameLst>
                                          <p:attrName>ppt_y</p:attrName>
                                        </p:attrNameLst>
                                      </p:cBhvr>
                                      <p:tavLst>
                                        <p:tav tm="0">
                                          <p:val>
                                            <p:strVal val="#ppt_y"/>
                                          </p:val>
                                        </p:tav>
                                        <p:tav tm="100000">
                                          <p:val>
                                            <p:strVal val="#ppt_y"/>
                                          </p:val>
                                        </p:tav>
                                      </p:tavLst>
                                    </p:anim>
                                  </p:childTnLst>
                                </p:cTn>
                              </p:par>
                            </p:childTnLst>
                          </p:cTn>
                        </p:par>
                      </p:childTnLst>
                    </p:cTn>
                  </p:par>
                  <p:par>
                    <p:cTn id="128" fill="hold">
                      <p:stCondLst>
                        <p:cond delay="indefinite"/>
                      </p:stCondLst>
                      <p:childTnLst>
                        <p:par>
                          <p:cTn id="129" fill="hold">
                            <p:stCondLst>
                              <p:cond delay="0"/>
                            </p:stCondLst>
                            <p:childTnLst>
                              <p:par>
                                <p:cTn id="130" presetID="2" presetClass="exit" presetSubtype="2" fill="hold" grpId="1" nodeType="clickEffect">
                                  <p:stCondLst>
                                    <p:cond delay="0"/>
                                  </p:stCondLst>
                                  <p:childTnLst>
                                    <p:anim calcmode="lin" valueType="num">
                                      <p:cBhvr additive="base">
                                        <p:cTn id="131" dur="500"/>
                                        <p:tgtEl>
                                          <p:spTgt spid="13"/>
                                        </p:tgtEl>
                                        <p:attrNameLst>
                                          <p:attrName>ppt_x</p:attrName>
                                        </p:attrNameLst>
                                      </p:cBhvr>
                                      <p:tavLst>
                                        <p:tav tm="0">
                                          <p:val>
                                            <p:strVal val="ppt_x"/>
                                          </p:val>
                                        </p:tav>
                                        <p:tav tm="100000">
                                          <p:val>
                                            <p:strVal val="1+ppt_w/2"/>
                                          </p:val>
                                        </p:tav>
                                      </p:tavLst>
                                    </p:anim>
                                    <p:anim calcmode="lin" valueType="num">
                                      <p:cBhvr additive="base">
                                        <p:cTn id="132" dur="500"/>
                                        <p:tgtEl>
                                          <p:spTgt spid="13"/>
                                        </p:tgtEl>
                                        <p:attrNameLst>
                                          <p:attrName>ppt_y</p:attrName>
                                        </p:attrNameLst>
                                      </p:cBhvr>
                                      <p:tavLst>
                                        <p:tav tm="0">
                                          <p:val>
                                            <p:strVal val="ppt_y"/>
                                          </p:val>
                                        </p:tav>
                                        <p:tav tm="100000">
                                          <p:val>
                                            <p:strVal val="ppt_y"/>
                                          </p:val>
                                        </p:tav>
                                      </p:tavLst>
                                    </p:anim>
                                    <p:set>
                                      <p:cBhvr>
                                        <p:cTn id="133" dur="1" fill="hold">
                                          <p:stCondLst>
                                            <p:cond delay="499"/>
                                          </p:stCondLst>
                                        </p:cTn>
                                        <p:tgtEl>
                                          <p:spTgt spid="13"/>
                                        </p:tgtEl>
                                        <p:attrNameLst>
                                          <p:attrName>style.visibility</p:attrName>
                                        </p:attrNameLst>
                                      </p:cBhvr>
                                      <p:to>
                                        <p:strVal val="hidden"/>
                                      </p:to>
                                    </p:set>
                                  </p:childTnLst>
                                </p:cTn>
                              </p:par>
                            </p:childTnLst>
                          </p:cTn>
                        </p:par>
                        <p:par>
                          <p:cTn id="134" fill="hold">
                            <p:stCondLst>
                              <p:cond delay="500"/>
                            </p:stCondLst>
                            <p:childTnLst>
                              <p:par>
                                <p:cTn id="135" presetID="2" presetClass="entr" presetSubtype="2" fill="hold" nodeType="afterEffect">
                                  <p:stCondLst>
                                    <p:cond delay="0"/>
                                  </p:stCondLst>
                                  <p:childTnLst>
                                    <p:set>
                                      <p:cBhvr>
                                        <p:cTn id="136" dur="1" fill="hold">
                                          <p:stCondLst>
                                            <p:cond delay="0"/>
                                          </p:stCondLst>
                                        </p:cTn>
                                        <p:tgtEl>
                                          <p:spTgt spid="3">
                                            <p:txEl>
                                              <p:pRg st="5" end="5"/>
                                            </p:txEl>
                                          </p:spTgt>
                                        </p:tgtEl>
                                        <p:attrNameLst>
                                          <p:attrName>style.visibility</p:attrName>
                                        </p:attrNameLst>
                                      </p:cBhvr>
                                      <p:to>
                                        <p:strVal val="visible"/>
                                      </p:to>
                                    </p:set>
                                    <p:anim calcmode="lin" valueType="num">
                                      <p:cBhvr additive="base">
                                        <p:cTn id="137" dur="500" fill="hold"/>
                                        <p:tgtEl>
                                          <p:spTgt spid="3">
                                            <p:txEl>
                                              <p:pRg st="5" end="5"/>
                                            </p:txEl>
                                          </p:spTgt>
                                        </p:tgtEl>
                                        <p:attrNameLst>
                                          <p:attrName>ppt_x</p:attrName>
                                        </p:attrNameLst>
                                      </p:cBhvr>
                                      <p:tavLst>
                                        <p:tav tm="0">
                                          <p:val>
                                            <p:strVal val="1+#ppt_w/2"/>
                                          </p:val>
                                        </p:tav>
                                        <p:tav tm="100000">
                                          <p:val>
                                            <p:strVal val="#ppt_x"/>
                                          </p:val>
                                        </p:tav>
                                      </p:tavLst>
                                    </p:anim>
                                    <p:anim calcmode="lin" valueType="num">
                                      <p:cBhvr additive="base">
                                        <p:cTn id="138" dur="500" fill="hold"/>
                                        <p:tgtEl>
                                          <p:spTgt spid="3">
                                            <p:txEl>
                                              <p:pRg st="5" end="5"/>
                                            </p:txEl>
                                          </p:spTgt>
                                        </p:tgtEl>
                                        <p:attrNameLst>
                                          <p:attrName>ppt_y</p:attrName>
                                        </p:attrNameLst>
                                      </p:cBhvr>
                                      <p:tavLst>
                                        <p:tav tm="0">
                                          <p:val>
                                            <p:strVal val="#ppt_y"/>
                                          </p:val>
                                        </p:tav>
                                        <p:tav tm="100000">
                                          <p:val>
                                            <p:strVal val="#ppt_y"/>
                                          </p:val>
                                        </p:tav>
                                      </p:tavLst>
                                    </p:anim>
                                  </p:childTnLst>
                                </p:cTn>
                              </p:par>
                            </p:childTnLst>
                          </p:cTn>
                        </p:par>
                        <p:par>
                          <p:cTn id="139" fill="hold">
                            <p:stCondLst>
                              <p:cond delay="1000"/>
                            </p:stCondLst>
                            <p:childTnLst>
                              <p:par>
                                <p:cTn id="140" presetID="2" presetClass="entr" presetSubtype="2" fill="hold" nodeType="afterEffect">
                                  <p:stCondLst>
                                    <p:cond delay="0"/>
                                  </p:stCondLst>
                                  <p:childTnLst>
                                    <p:set>
                                      <p:cBhvr>
                                        <p:cTn id="141" dur="1" fill="hold">
                                          <p:stCondLst>
                                            <p:cond delay="0"/>
                                          </p:stCondLst>
                                        </p:cTn>
                                        <p:tgtEl>
                                          <p:spTgt spid="8">
                                            <p:txEl>
                                              <p:pRg st="12" end="12"/>
                                            </p:txEl>
                                          </p:spTgt>
                                        </p:tgtEl>
                                        <p:attrNameLst>
                                          <p:attrName>style.visibility</p:attrName>
                                        </p:attrNameLst>
                                      </p:cBhvr>
                                      <p:to>
                                        <p:strVal val="visible"/>
                                      </p:to>
                                    </p:set>
                                    <p:anim calcmode="lin" valueType="num">
                                      <p:cBhvr additive="base">
                                        <p:cTn id="142" dur="500" fill="hold"/>
                                        <p:tgtEl>
                                          <p:spTgt spid="8">
                                            <p:txEl>
                                              <p:pRg st="12" end="12"/>
                                            </p:txEl>
                                          </p:spTgt>
                                        </p:tgtEl>
                                        <p:attrNameLst>
                                          <p:attrName>ppt_x</p:attrName>
                                        </p:attrNameLst>
                                      </p:cBhvr>
                                      <p:tavLst>
                                        <p:tav tm="0">
                                          <p:val>
                                            <p:strVal val="1+#ppt_w/2"/>
                                          </p:val>
                                        </p:tav>
                                        <p:tav tm="100000">
                                          <p:val>
                                            <p:strVal val="#ppt_x"/>
                                          </p:val>
                                        </p:tav>
                                      </p:tavLst>
                                    </p:anim>
                                    <p:anim calcmode="lin" valueType="num">
                                      <p:cBhvr additive="base">
                                        <p:cTn id="143" dur="500" fill="hold"/>
                                        <p:tgtEl>
                                          <p:spTgt spid="8">
                                            <p:txEl>
                                              <p:pRg st="12" end="12"/>
                                            </p:txEl>
                                          </p:spTgt>
                                        </p:tgtEl>
                                        <p:attrNameLst>
                                          <p:attrName>ppt_y</p:attrName>
                                        </p:attrNameLst>
                                      </p:cBhvr>
                                      <p:tavLst>
                                        <p:tav tm="0">
                                          <p:val>
                                            <p:strVal val="#ppt_y"/>
                                          </p:val>
                                        </p:tav>
                                        <p:tav tm="100000">
                                          <p:val>
                                            <p:strVal val="#ppt_y"/>
                                          </p:val>
                                        </p:tav>
                                      </p:tavLst>
                                    </p:anim>
                                  </p:childTnLst>
                                </p:cTn>
                              </p:par>
                            </p:childTnLst>
                          </p:cTn>
                        </p:par>
                      </p:childTnLst>
                    </p:cTn>
                  </p:par>
                  <p:par>
                    <p:cTn id="144" fill="hold">
                      <p:stCondLst>
                        <p:cond delay="indefinite"/>
                      </p:stCondLst>
                      <p:childTnLst>
                        <p:par>
                          <p:cTn id="145" fill="hold">
                            <p:stCondLst>
                              <p:cond delay="0"/>
                            </p:stCondLst>
                            <p:childTnLst>
                              <p:par>
                                <p:cTn id="146" presetID="2" presetClass="entr" presetSubtype="2" fill="hold" grpId="0" nodeType="clickEffect">
                                  <p:stCondLst>
                                    <p:cond delay="0"/>
                                  </p:stCondLst>
                                  <p:childTnLst>
                                    <p:set>
                                      <p:cBhvr>
                                        <p:cTn id="147" dur="1" fill="hold">
                                          <p:stCondLst>
                                            <p:cond delay="0"/>
                                          </p:stCondLst>
                                        </p:cTn>
                                        <p:tgtEl>
                                          <p:spTgt spid="14"/>
                                        </p:tgtEl>
                                        <p:attrNameLst>
                                          <p:attrName>style.visibility</p:attrName>
                                        </p:attrNameLst>
                                      </p:cBhvr>
                                      <p:to>
                                        <p:strVal val="visible"/>
                                      </p:to>
                                    </p:set>
                                    <p:anim calcmode="lin" valueType="num">
                                      <p:cBhvr additive="base">
                                        <p:cTn id="148" dur="500" fill="hold"/>
                                        <p:tgtEl>
                                          <p:spTgt spid="14"/>
                                        </p:tgtEl>
                                        <p:attrNameLst>
                                          <p:attrName>ppt_x</p:attrName>
                                        </p:attrNameLst>
                                      </p:cBhvr>
                                      <p:tavLst>
                                        <p:tav tm="0">
                                          <p:val>
                                            <p:strVal val="1+#ppt_w/2"/>
                                          </p:val>
                                        </p:tav>
                                        <p:tav tm="100000">
                                          <p:val>
                                            <p:strVal val="#ppt_x"/>
                                          </p:val>
                                        </p:tav>
                                      </p:tavLst>
                                    </p:anim>
                                    <p:anim calcmode="lin" valueType="num">
                                      <p:cBhvr additive="base">
                                        <p:cTn id="149" dur="500" fill="hold"/>
                                        <p:tgtEl>
                                          <p:spTgt spid="14"/>
                                        </p:tgtEl>
                                        <p:attrNameLst>
                                          <p:attrName>ppt_y</p:attrName>
                                        </p:attrNameLst>
                                      </p:cBhvr>
                                      <p:tavLst>
                                        <p:tav tm="0">
                                          <p:val>
                                            <p:strVal val="#ppt_y"/>
                                          </p:val>
                                        </p:tav>
                                        <p:tav tm="100000">
                                          <p:val>
                                            <p:strVal val="#ppt_y"/>
                                          </p:val>
                                        </p:tav>
                                      </p:tavLst>
                                    </p:anim>
                                  </p:childTnLst>
                                </p:cTn>
                              </p:par>
                            </p:childTnLst>
                          </p:cTn>
                        </p:par>
                      </p:childTnLst>
                    </p:cTn>
                  </p:par>
                  <p:par>
                    <p:cTn id="150" fill="hold">
                      <p:stCondLst>
                        <p:cond delay="indefinite"/>
                      </p:stCondLst>
                      <p:childTnLst>
                        <p:par>
                          <p:cTn id="151" fill="hold">
                            <p:stCondLst>
                              <p:cond delay="0"/>
                            </p:stCondLst>
                            <p:childTnLst>
                              <p:par>
                                <p:cTn id="152" presetID="2" presetClass="exit" presetSubtype="2" fill="hold" grpId="1" nodeType="clickEffect">
                                  <p:stCondLst>
                                    <p:cond delay="0"/>
                                  </p:stCondLst>
                                  <p:childTnLst>
                                    <p:anim calcmode="lin" valueType="num">
                                      <p:cBhvr additive="base">
                                        <p:cTn id="153" dur="500"/>
                                        <p:tgtEl>
                                          <p:spTgt spid="14"/>
                                        </p:tgtEl>
                                        <p:attrNameLst>
                                          <p:attrName>ppt_x</p:attrName>
                                        </p:attrNameLst>
                                      </p:cBhvr>
                                      <p:tavLst>
                                        <p:tav tm="0">
                                          <p:val>
                                            <p:strVal val="ppt_x"/>
                                          </p:val>
                                        </p:tav>
                                        <p:tav tm="100000">
                                          <p:val>
                                            <p:strVal val="1+ppt_w/2"/>
                                          </p:val>
                                        </p:tav>
                                      </p:tavLst>
                                    </p:anim>
                                    <p:anim calcmode="lin" valueType="num">
                                      <p:cBhvr additive="base">
                                        <p:cTn id="154" dur="500"/>
                                        <p:tgtEl>
                                          <p:spTgt spid="14"/>
                                        </p:tgtEl>
                                        <p:attrNameLst>
                                          <p:attrName>ppt_y</p:attrName>
                                        </p:attrNameLst>
                                      </p:cBhvr>
                                      <p:tavLst>
                                        <p:tav tm="0">
                                          <p:val>
                                            <p:strVal val="ppt_y"/>
                                          </p:val>
                                        </p:tav>
                                        <p:tav tm="100000">
                                          <p:val>
                                            <p:strVal val="ppt_y"/>
                                          </p:val>
                                        </p:tav>
                                      </p:tavLst>
                                    </p:anim>
                                    <p:set>
                                      <p:cBhvr>
                                        <p:cTn id="155" dur="1" fill="hold">
                                          <p:stCondLst>
                                            <p:cond delay="499"/>
                                          </p:stCondLst>
                                        </p:cTn>
                                        <p:tgtEl>
                                          <p:spTgt spid="14"/>
                                        </p:tgtEl>
                                        <p:attrNameLst>
                                          <p:attrName>style.visibility</p:attrName>
                                        </p:attrNameLst>
                                      </p:cBhvr>
                                      <p:to>
                                        <p:strVal val="hidden"/>
                                      </p:to>
                                    </p:set>
                                  </p:childTnLst>
                                </p:cTn>
                              </p:par>
                            </p:childTnLst>
                          </p:cTn>
                        </p:par>
                        <p:par>
                          <p:cTn id="156" fill="hold">
                            <p:stCondLst>
                              <p:cond delay="500"/>
                            </p:stCondLst>
                            <p:childTnLst>
                              <p:par>
                                <p:cTn id="157" presetID="2" presetClass="entr" presetSubtype="2" fill="hold" nodeType="afterEffect">
                                  <p:stCondLst>
                                    <p:cond delay="0"/>
                                  </p:stCondLst>
                                  <p:childTnLst>
                                    <p:set>
                                      <p:cBhvr>
                                        <p:cTn id="158" dur="1" fill="hold">
                                          <p:stCondLst>
                                            <p:cond delay="0"/>
                                          </p:stCondLst>
                                        </p:cTn>
                                        <p:tgtEl>
                                          <p:spTgt spid="3">
                                            <p:txEl>
                                              <p:pRg st="6" end="6"/>
                                            </p:txEl>
                                          </p:spTgt>
                                        </p:tgtEl>
                                        <p:attrNameLst>
                                          <p:attrName>style.visibility</p:attrName>
                                        </p:attrNameLst>
                                      </p:cBhvr>
                                      <p:to>
                                        <p:strVal val="visible"/>
                                      </p:to>
                                    </p:set>
                                    <p:anim calcmode="lin" valueType="num">
                                      <p:cBhvr additive="base">
                                        <p:cTn id="159" dur="500" fill="hold"/>
                                        <p:tgtEl>
                                          <p:spTgt spid="3">
                                            <p:txEl>
                                              <p:pRg st="6" end="6"/>
                                            </p:txEl>
                                          </p:spTgt>
                                        </p:tgtEl>
                                        <p:attrNameLst>
                                          <p:attrName>ppt_x</p:attrName>
                                        </p:attrNameLst>
                                      </p:cBhvr>
                                      <p:tavLst>
                                        <p:tav tm="0">
                                          <p:val>
                                            <p:strVal val="1+#ppt_w/2"/>
                                          </p:val>
                                        </p:tav>
                                        <p:tav tm="100000">
                                          <p:val>
                                            <p:strVal val="#ppt_x"/>
                                          </p:val>
                                        </p:tav>
                                      </p:tavLst>
                                    </p:anim>
                                    <p:anim calcmode="lin" valueType="num">
                                      <p:cBhvr additive="base">
                                        <p:cTn id="160" dur="500" fill="hold"/>
                                        <p:tgtEl>
                                          <p:spTgt spid="3">
                                            <p:txEl>
                                              <p:pRg st="6" end="6"/>
                                            </p:txEl>
                                          </p:spTgt>
                                        </p:tgtEl>
                                        <p:attrNameLst>
                                          <p:attrName>ppt_y</p:attrName>
                                        </p:attrNameLst>
                                      </p:cBhvr>
                                      <p:tavLst>
                                        <p:tav tm="0">
                                          <p:val>
                                            <p:strVal val="#ppt_y"/>
                                          </p:val>
                                        </p:tav>
                                        <p:tav tm="100000">
                                          <p:val>
                                            <p:strVal val="#ppt_y"/>
                                          </p:val>
                                        </p:tav>
                                      </p:tavLst>
                                    </p:anim>
                                  </p:childTnLst>
                                </p:cTn>
                              </p:par>
                            </p:childTnLst>
                          </p:cTn>
                        </p:par>
                        <p:par>
                          <p:cTn id="161" fill="hold">
                            <p:stCondLst>
                              <p:cond delay="1000"/>
                            </p:stCondLst>
                            <p:childTnLst>
                              <p:par>
                                <p:cTn id="162" presetID="2" presetClass="entr" presetSubtype="2" fill="hold" nodeType="afterEffect">
                                  <p:stCondLst>
                                    <p:cond delay="0"/>
                                  </p:stCondLst>
                                  <p:childTnLst>
                                    <p:set>
                                      <p:cBhvr>
                                        <p:cTn id="163" dur="1" fill="hold">
                                          <p:stCondLst>
                                            <p:cond delay="0"/>
                                          </p:stCondLst>
                                        </p:cTn>
                                        <p:tgtEl>
                                          <p:spTgt spid="8">
                                            <p:txEl>
                                              <p:pRg st="14" end="14"/>
                                            </p:txEl>
                                          </p:spTgt>
                                        </p:tgtEl>
                                        <p:attrNameLst>
                                          <p:attrName>style.visibility</p:attrName>
                                        </p:attrNameLst>
                                      </p:cBhvr>
                                      <p:to>
                                        <p:strVal val="visible"/>
                                      </p:to>
                                    </p:set>
                                    <p:anim calcmode="lin" valueType="num">
                                      <p:cBhvr additive="base">
                                        <p:cTn id="164" dur="500" fill="hold"/>
                                        <p:tgtEl>
                                          <p:spTgt spid="8">
                                            <p:txEl>
                                              <p:pRg st="14" end="14"/>
                                            </p:txEl>
                                          </p:spTgt>
                                        </p:tgtEl>
                                        <p:attrNameLst>
                                          <p:attrName>ppt_x</p:attrName>
                                        </p:attrNameLst>
                                      </p:cBhvr>
                                      <p:tavLst>
                                        <p:tav tm="0">
                                          <p:val>
                                            <p:strVal val="1+#ppt_w/2"/>
                                          </p:val>
                                        </p:tav>
                                        <p:tav tm="100000">
                                          <p:val>
                                            <p:strVal val="#ppt_x"/>
                                          </p:val>
                                        </p:tav>
                                      </p:tavLst>
                                    </p:anim>
                                    <p:anim calcmode="lin" valueType="num">
                                      <p:cBhvr additive="base">
                                        <p:cTn id="165" dur="500" fill="hold"/>
                                        <p:tgtEl>
                                          <p:spTgt spid="8">
                                            <p:txEl>
                                              <p:pRg st="14" end="14"/>
                                            </p:txEl>
                                          </p:spTgt>
                                        </p:tgtEl>
                                        <p:attrNameLst>
                                          <p:attrName>ppt_y</p:attrName>
                                        </p:attrNameLst>
                                      </p:cBhvr>
                                      <p:tavLst>
                                        <p:tav tm="0">
                                          <p:val>
                                            <p:strVal val="#ppt_y"/>
                                          </p:val>
                                        </p:tav>
                                        <p:tav tm="100000">
                                          <p:val>
                                            <p:strVal val="#ppt_y"/>
                                          </p:val>
                                        </p:tav>
                                      </p:tavLst>
                                    </p:anim>
                                  </p:childTnLst>
                                </p:cTn>
                              </p:par>
                            </p:childTnLst>
                          </p:cTn>
                        </p:par>
                      </p:childTnLst>
                    </p:cTn>
                  </p:par>
                  <p:par>
                    <p:cTn id="166" fill="hold">
                      <p:stCondLst>
                        <p:cond delay="indefinite"/>
                      </p:stCondLst>
                      <p:childTnLst>
                        <p:par>
                          <p:cTn id="167" fill="hold">
                            <p:stCondLst>
                              <p:cond delay="0"/>
                            </p:stCondLst>
                            <p:childTnLst>
                              <p:par>
                                <p:cTn id="168" presetID="2" presetClass="entr" presetSubtype="2" fill="hold" grpId="0" nodeType="clickEffect">
                                  <p:stCondLst>
                                    <p:cond delay="0"/>
                                  </p:stCondLst>
                                  <p:childTnLst>
                                    <p:set>
                                      <p:cBhvr>
                                        <p:cTn id="169" dur="1" fill="hold">
                                          <p:stCondLst>
                                            <p:cond delay="0"/>
                                          </p:stCondLst>
                                        </p:cTn>
                                        <p:tgtEl>
                                          <p:spTgt spid="15"/>
                                        </p:tgtEl>
                                        <p:attrNameLst>
                                          <p:attrName>style.visibility</p:attrName>
                                        </p:attrNameLst>
                                      </p:cBhvr>
                                      <p:to>
                                        <p:strVal val="visible"/>
                                      </p:to>
                                    </p:set>
                                    <p:anim calcmode="lin" valueType="num">
                                      <p:cBhvr additive="base">
                                        <p:cTn id="170" dur="500" fill="hold"/>
                                        <p:tgtEl>
                                          <p:spTgt spid="15"/>
                                        </p:tgtEl>
                                        <p:attrNameLst>
                                          <p:attrName>ppt_x</p:attrName>
                                        </p:attrNameLst>
                                      </p:cBhvr>
                                      <p:tavLst>
                                        <p:tav tm="0">
                                          <p:val>
                                            <p:strVal val="1+#ppt_w/2"/>
                                          </p:val>
                                        </p:tav>
                                        <p:tav tm="100000">
                                          <p:val>
                                            <p:strVal val="#ppt_x"/>
                                          </p:val>
                                        </p:tav>
                                      </p:tavLst>
                                    </p:anim>
                                    <p:anim calcmode="lin" valueType="num">
                                      <p:cBhvr additive="base">
                                        <p:cTn id="171" dur="500" fill="hold"/>
                                        <p:tgtEl>
                                          <p:spTgt spid="15"/>
                                        </p:tgtEl>
                                        <p:attrNameLst>
                                          <p:attrName>ppt_y</p:attrName>
                                        </p:attrNameLst>
                                      </p:cBhvr>
                                      <p:tavLst>
                                        <p:tav tm="0">
                                          <p:val>
                                            <p:strVal val="#ppt_y"/>
                                          </p:val>
                                        </p:tav>
                                        <p:tav tm="100000">
                                          <p:val>
                                            <p:strVal val="#ppt_y"/>
                                          </p:val>
                                        </p:tav>
                                      </p:tavLst>
                                    </p:anim>
                                  </p:childTnLst>
                                </p:cTn>
                              </p:par>
                            </p:childTnLst>
                          </p:cTn>
                        </p:par>
                      </p:childTnLst>
                    </p:cTn>
                  </p:par>
                  <p:par>
                    <p:cTn id="172" fill="hold">
                      <p:stCondLst>
                        <p:cond delay="indefinite"/>
                      </p:stCondLst>
                      <p:childTnLst>
                        <p:par>
                          <p:cTn id="173" fill="hold">
                            <p:stCondLst>
                              <p:cond delay="0"/>
                            </p:stCondLst>
                            <p:childTnLst>
                              <p:par>
                                <p:cTn id="174" presetID="2" presetClass="exit" presetSubtype="2" fill="hold" grpId="1" nodeType="clickEffect">
                                  <p:stCondLst>
                                    <p:cond delay="0"/>
                                  </p:stCondLst>
                                  <p:childTnLst>
                                    <p:anim calcmode="lin" valueType="num">
                                      <p:cBhvr additive="base">
                                        <p:cTn id="175" dur="500"/>
                                        <p:tgtEl>
                                          <p:spTgt spid="15"/>
                                        </p:tgtEl>
                                        <p:attrNameLst>
                                          <p:attrName>ppt_x</p:attrName>
                                        </p:attrNameLst>
                                      </p:cBhvr>
                                      <p:tavLst>
                                        <p:tav tm="0">
                                          <p:val>
                                            <p:strVal val="ppt_x"/>
                                          </p:val>
                                        </p:tav>
                                        <p:tav tm="100000">
                                          <p:val>
                                            <p:strVal val="1+ppt_w/2"/>
                                          </p:val>
                                        </p:tav>
                                      </p:tavLst>
                                    </p:anim>
                                    <p:anim calcmode="lin" valueType="num">
                                      <p:cBhvr additive="base">
                                        <p:cTn id="176" dur="500"/>
                                        <p:tgtEl>
                                          <p:spTgt spid="15"/>
                                        </p:tgtEl>
                                        <p:attrNameLst>
                                          <p:attrName>ppt_y</p:attrName>
                                        </p:attrNameLst>
                                      </p:cBhvr>
                                      <p:tavLst>
                                        <p:tav tm="0">
                                          <p:val>
                                            <p:strVal val="ppt_y"/>
                                          </p:val>
                                        </p:tav>
                                        <p:tav tm="100000">
                                          <p:val>
                                            <p:strVal val="ppt_y"/>
                                          </p:val>
                                        </p:tav>
                                      </p:tavLst>
                                    </p:anim>
                                    <p:set>
                                      <p:cBhvr>
                                        <p:cTn id="177" dur="1" fill="hold">
                                          <p:stCondLst>
                                            <p:cond delay="499"/>
                                          </p:stCondLst>
                                        </p:cTn>
                                        <p:tgtEl>
                                          <p:spTgt spid="15"/>
                                        </p:tgtEl>
                                        <p:attrNameLst>
                                          <p:attrName>style.visibility</p:attrName>
                                        </p:attrNameLst>
                                      </p:cBhvr>
                                      <p:to>
                                        <p:strVal val="hidden"/>
                                      </p:to>
                                    </p:set>
                                  </p:childTnLst>
                                </p:cTn>
                              </p:par>
                            </p:childTnLst>
                          </p:cTn>
                        </p:par>
                        <p:par>
                          <p:cTn id="178" fill="hold">
                            <p:stCondLst>
                              <p:cond delay="500"/>
                            </p:stCondLst>
                            <p:childTnLst>
                              <p:par>
                                <p:cTn id="179" presetID="2" presetClass="entr" presetSubtype="2" fill="hold" nodeType="afterEffect">
                                  <p:stCondLst>
                                    <p:cond delay="0"/>
                                  </p:stCondLst>
                                  <p:childTnLst>
                                    <p:set>
                                      <p:cBhvr>
                                        <p:cTn id="180" dur="1" fill="hold">
                                          <p:stCondLst>
                                            <p:cond delay="0"/>
                                          </p:stCondLst>
                                        </p:cTn>
                                        <p:tgtEl>
                                          <p:spTgt spid="3">
                                            <p:txEl>
                                              <p:pRg st="7" end="7"/>
                                            </p:txEl>
                                          </p:spTgt>
                                        </p:tgtEl>
                                        <p:attrNameLst>
                                          <p:attrName>style.visibility</p:attrName>
                                        </p:attrNameLst>
                                      </p:cBhvr>
                                      <p:to>
                                        <p:strVal val="visible"/>
                                      </p:to>
                                    </p:set>
                                    <p:anim calcmode="lin" valueType="num">
                                      <p:cBhvr additive="base">
                                        <p:cTn id="181" dur="500" fill="hold"/>
                                        <p:tgtEl>
                                          <p:spTgt spid="3">
                                            <p:txEl>
                                              <p:pRg st="7" end="7"/>
                                            </p:txEl>
                                          </p:spTgt>
                                        </p:tgtEl>
                                        <p:attrNameLst>
                                          <p:attrName>ppt_x</p:attrName>
                                        </p:attrNameLst>
                                      </p:cBhvr>
                                      <p:tavLst>
                                        <p:tav tm="0">
                                          <p:val>
                                            <p:strVal val="1+#ppt_w/2"/>
                                          </p:val>
                                        </p:tav>
                                        <p:tav tm="100000">
                                          <p:val>
                                            <p:strVal val="#ppt_x"/>
                                          </p:val>
                                        </p:tav>
                                      </p:tavLst>
                                    </p:anim>
                                    <p:anim calcmode="lin" valueType="num">
                                      <p:cBhvr additive="base">
                                        <p:cTn id="182" dur="500" fill="hold"/>
                                        <p:tgtEl>
                                          <p:spTgt spid="3">
                                            <p:txEl>
                                              <p:pRg st="7" end="7"/>
                                            </p:txEl>
                                          </p:spTgt>
                                        </p:tgtEl>
                                        <p:attrNameLst>
                                          <p:attrName>ppt_y</p:attrName>
                                        </p:attrNameLst>
                                      </p:cBhvr>
                                      <p:tavLst>
                                        <p:tav tm="0">
                                          <p:val>
                                            <p:strVal val="#ppt_y"/>
                                          </p:val>
                                        </p:tav>
                                        <p:tav tm="100000">
                                          <p:val>
                                            <p:strVal val="#ppt_y"/>
                                          </p:val>
                                        </p:tav>
                                      </p:tavLst>
                                    </p:anim>
                                  </p:childTnLst>
                                </p:cTn>
                              </p:par>
                            </p:childTnLst>
                          </p:cTn>
                        </p:par>
                        <p:par>
                          <p:cTn id="183" fill="hold">
                            <p:stCondLst>
                              <p:cond delay="1000"/>
                            </p:stCondLst>
                            <p:childTnLst>
                              <p:par>
                                <p:cTn id="184" presetID="2" presetClass="entr" presetSubtype="2" fill="hold" nodeType="afterEffect">
                                  <p:stCondLst>
                                    <p:cond delay="0"/>
                                  </p:stCondLst>
                                  <p:childTnLst>
                                    <p:set>
                                      <p:cBhvr>
                                        <p:cTn id="185" dur="1" fill="hold">
                                          <p:stCondLst>
                                            <p:cond delay="0"/>
                                          </p:stCondLst>
                                        </p:cTn>
                                        <p:tgtEl>
                                          <p:spTgt spid="8">
                                            <p:txEl>
                                              <p:pRg st="16" end="16"/>
                                            </p:txEl>
                                          </p:spTgt>
                                        </p:tgtEl>
                                        <p:attrNameLst>
                                          <p:attrName>style.visibility</p:attrName>
                                        </p:attrNameLst>
                                      </p:cBhvr>
                                      <p:to>
                                        <p:strVal val="visible"/>
                                      </p:to>
                                    </p:set>
                                    <p:anim calcmode="lin" valueType="num">
                                      <p:cBhvr additive="base">
                                        <p:cTn id="186" dur="500" fill="hold"/>
                                        <p:tgtEl>
                                          <p:spTgt spid="8">
                                            <p:txEl>
                                              <p:pRg st="16" end="16"/>
                                            </p:txEl>
                                          </p:spTgt>
                                        </p:tgtEl>
                                        <p:attrNameLst>
                                          <p:attrName>ppt_x</p:attrName>
                                        </p:attrNameLst>
                                      </p:cBhvr>
                                      <p:tavLst>
                                        <p:tav tm="0">
                                          <p:val>
                                            <p:strVal val="1+#ppt_w/2"/>
                                          </p:val>
                                        </p:tav>
                                        <p:tav tm="100000">
                                          <p:val>
                                            <p:strVal val="#ppt_x"/>
                                          </p:val>
                                        </p:tav>
                                      </p:tavLst>
                                    </p:anim>
                                    <p:anim calcmode="lin" valueType="num">
                                      <p:cBhvr additive="base">
                                        <p:cTn id="187" dur="500" fill="hold"/>
                                        <p:tgtEl>
                                          <p:spTgt spid="8">
                                            <p:txEl>
                                              <p:pRg st="16" end="16"/>
                                            </p:txEl>
                                          </p:spTgt>
                                        </p:tgtEl>
                                        <p:attrNameLst>
                                          <p:attrName>ppt_y</p:attrName>
                                        </p:attrNameLst>
                                      </p:cBhvr>
                                      <p:tavLst>
                                        <p:tav tm="0">
                                          <p:val>
                                            <p:strVal val="#ppt_y"/>
                                          </p:val>
                                        </p:tav>
                                        <p:tav tm="100000">
                                          <p:val>
                                            <p:strVal val="#ppt_y"/>
                                          </p:val>
                                        </p:tav>
                                      </p:tavLst>
                                    </p:anim>
                                  </p:childTnLst>
                                </p:cTn>
                              </p:par>
                            </p:childTnLst>
                          </p:cTn>
                        </p:par>
                      </p:childTnLst>
                    </p:cTn>
                  </p:par>
                  <p:par>
                    <p:cTn id="188" fill="hold">
                      <p:stCondLst>
                        <p:cond delay="indefinite"/>
                      </p:stCondLst>
                      <p:childTnLst>
                        <p:par>
                          <p:cTn id="189" fill="hold">
                            <p:stCondLst>
                              <p:cond delay="0"/>
                            </p:stCondLst>
                            <p:childTnLst>
                              <p:par>
                                <p:cTn id="190" presetID="2" presetClass="entr" presetSubtype="2" fill="hold" grpId="0" nodeType="clickEffect">
                                  <p:stCondLst>
                                    <p:cond delay="0"/>
                                  </p:stCondLst>
                                  <p:childTnLst>
                                    <p:set>
                                      <p:cBhvr>
                                        <p:cTn id="191" dur="1" fill="hold">
                                          <p:stCondLst>
                                            <p:cond delay="0"/>
                                          </p:stCondLst>
                                        </p:cTn>
                                        <p:tgtEl>
                                          <p:spTgt spid="16"/>
                                        </p:tgtEl>
                                        <p:attrNameLst>
                                          <p:attrName>style.visibility</p:attrName>
                                        </p:attrNameLst>
                                      </p:cBhvr>
                                      <p:to>
                                        <p:strVal val="visible"/>
                                      </p:to>
                                    </p:set>
                                    <p:anim calcmode="lin" valueType="num">
                                      <p:cBhvr additive="base">
                                        <p:cTn id="192" dur="500" fill="hold"/>
                                        <p:tgtEl>
                                          <p:spTgt spid="16"/>
                                        </p:tgtEl>
                                        <p:attrNameLst>
                                          <p:attrName>ppt_x</p:attrName>
                                        </p:attrNameLst>
                                      </p:cBhvr>
                                      <p:tavLst>
                                        <p:tav tm="0">
                                          <p:val>
                                            <p:strVal val="1+#ppt_w/2"/>
                                          </p:val>
                                        </p:tav>
                                        <p:tav tm="100000">
                                          <p:val>
                                            <p:strVal val="#ppt_x"/>
                                          </p:val>
                                        </p:tav>
                                      </p:tavLst>
                                    </p:anim>
                                    <p:anim calcmode="lin" valueType="num">
                                      <p:cBhvr additive="base">
                                        <p:cTn id="193" dur="500" fill="hold"/>
                                        <p:tgtEl>
                                          <p:spTgt spid="16"/>
                                        </p:tgtEl>
                                        <p:attrNameLst>
                                          <p:attrName>ppt_y</p:attrName>
                                        </p:attrNameLst>
                                      </p:cBhvr>
                                      <p:tavLst>
                                        <p:tav tm="0">
                                          <p:val>
                                            <p:strVal val="#ppt_y"/>
                                          </p:val>
                                        </p:tav>
                                        <p:tav tm="100000">
                                          <p:val>
                                            <p:strVal val="#ppt_y"/>
                                          </p:val>
                                        </p:tav>
                                      </p:tavLst>
                                    </p:anim>
                                  </p:childTnLst>
                                </p:cTn>
                              </p:par>
                            </p:childTnLst>
                          </p:cTn>
                        </p:par>
                      </p:childTnLst>
                    </p:cTn>
                  </p:par>
                  <p:par>
                    <p:cTn id="194" fill="hold">
                      <p:stCondLst>
                        <p:cond delay="indefinite"/>
                      </p:stCondLst>
                      <p:childTnLst>
                        <p:par>
                          <p:cTn id="195" fill="hold">
                            <p:stCondLst>
                              <p:cond delay="0"/>
                            </p:stCondLst>
                            <p:childTnLst>
                              <p:par>
                                <p:cTn id="196" presetID="2" presetClass="exit" presetSubtype="2" fill="hold" grpId="1" nodeType="clickEffect">
                                  <p:stCondLst>
                                    <p:cond delay="0"/>
                                  </p:stCondLst>
                                  <p:childTnLst>
                                    <p:anim calcmode="lin" valueType="num">
                                      <p:cBhvr additive="base">
                                        <p:cTn id="197" dur="500"/>
                                        <p:tgtEl>
                                          <p:spTgt spid="16"/>
                                        </p:tgtEl>
                                        <p:attrNameLst>
                                          <p:attrName>ppt_x</p:attrName>
                                        </p:attrNameLst>
                                      </p:cBhvr>
                                      <p:tavLst>
                                        <p:tav tm="0">
                                          <p:val>
                                            <p:strVal val="ppt_x"/>
                                          </p:val>
                                        </p:tav>
                                        <p:tav tm="100000">
                                          <p:val>
                                            <p:strVal val="1+ppt_w/2"/>
                                          </p:val>
                                        </p:tav>
                                      </p:tavLst>
                                    </p:anim>
                                    <p:anim calcmode="lin" valueType="num">
                                      <p:cBhvr additive="base">
                                        <p:cTn id="198" dur="500"/>
                                        <p:tgtEl>
                                          <p:spTgt spid="16"/>
                                        </p:tgtEl>
                                        <p:attrNameLst>
                                          <p:attrName>ppt_y</p:attrName>
                                        </p:attrNameLst>
                                      </p:cBhvr>
                                      <p:tavLst>
                                        <p:tav tm="0">
                                          <p:val>
                                            <p:strVal val="ppt_y"/>
                                          </p:val>
                                        </p:tav>
                                        <p:tav tm="100000">
                                          <p:val>
                                            <p:strVal val="ppt_y"/>
                                          </p:val>
                                        </p:tav>
                                      </p:tavLst>
                                    </p:anim>
                                    <p:set>
                                      <p:cBhvr>
                                        <p:cTn id="199" dur="1" fill="hold">
                                          <p:stCondLst>
                                            <p:cond delay="499"/>
                                          </p:stCondLst>
                                        </p:cTn>
                                        <p:tgtEl>
                                          <p:spTgt spid="16"/>
                                        </p:tgtEl>
                                        <p:attrNameLst>
                                          <p:attrName>style.visibility</p:attrName>
                                        </p:attrNameLst>
                                      </p:cBhvr>
                                      <p:to>
                                        <p:strVal val="hidden"/>
                                      </p:to>
                                    </p:set>
                                  </p:childTnLst>
                                </p:cTn>
                              </p:par>
                            </p:childTnLst>
                          </p:cTn>
                        </p:par>
                        <p:par>
                          <p:cTn id="200" fill="hold">
                            <p:stCondLst>
                              <p:cond delay="500"/>
                            </p:stCondLst>
                            <p:childTnLst>
                              <p:par>
                                <p:cTn id="201" presetID="2" presetClass="entr" presetSubtype="2" fill="hold" nodeType="afterEffect">
                                  <p:stCondLst>
                                    <p:cond delay="0"/>
                                  </p:stCondLst>
                                  <p:childTnLst>
                                    <p:set>
                                      <p:cBhvr>
                                        <p:cTn id="202" dur="1" fill="hold">
                                          <p:stCondLst>
                                            <p:cond delay="0"/>
                                          </p:stCondLst>
                                        </p:cTn>
                                        <p:tgtEl>
                                          <p:spTgt spid="3">
                                            <p:txEl>
                                              <p:pRg st="8" end="8"/>
                                            </p:txEl>
                                          </p:spTgt>
                                        </p:tgtEl>
                                        <p:attrNameLst>
                                          <p:attrName>style.visibility</p:attrName>
                                        </p:attrNameLst>
                                      </p:cBhvr>
                                      <p:to>
                                        <p:strVal val="visible"/>
                                      </p:to>
                                    </p:set>
                                    <p:anim calcmode="lin" valueType="num">
                                      <p:cBhvr additive="base">
                                        <p:cTn id="203" dur="500" fill="hold"/>
                                        <p:tgtEl>
                                          <p:spTgt spid="3">
                                            <p:txEl>
                                              <p:pRg st="8" end="8"/>
                                            </p:txEl>
                                          </p:spTgt>
                                        </p:tgtEl>
                                        <p:attrNameLst>
                                          <p:attrName>ppt_x</p:attrName>
                                        </p:attrNameLst>
                                      </p:cBhvr>
                                      <p:tavLst>
                                        <p:tav tm="0">
                                          <p:val>
                                            <p:strVal val="1+#ppt_w/2"/>
                                          </p:val>
                                        </p:tav>
                                        <p:tav tm="100000">
                                          <p:val>
                                            <p:strVal val="#ppt_x"/>
                                          </p:val>
                                        </p:tav>
                                      </p:tavLst>
                                    </p:anim>
                                    <p:anim calcmode="lin" valueType="num">
                                      <p:cBhvr additive="base">
                                        <p:cTn id="204" dur="500" fill="hold"/>
                                        <p:tgtEl>
                                          <p:spTgt spid="3">
                                            <p:txEl>
                                              <p:pRg st="8" end="8"/>
                                            </p:txEl>
                                          </p:spTgt>
                                        </p:tgtEl>
                                        <p:attrNameLst>
                                          <p:attrName>ppt_y</p:attrName>
                                        </p:attrNameLst>
                                      </p:cBhvr>
                                      <p:tavLst>
                                        <p:tav tm="0">
                                          <p:val>
                                            <p:strVal val="#ppt_y"/>
                                          </p:val>
                                        </p:tav>
                                        <p:tav tm="100000">
                                          <p:val>
                                            <p:strVal val="#ppt_y"/>
                                          </p:val>
                                        </p:tav>
                                      </p:tavLst>
                                    </p:anim>
                                  </p:childTnLst>
                                </p:cTn>
                              </p:par>
                            </p:childTnLst>
                          </p:cTn>
                        </p:par>
                        <p:par>
                          <p:cTn id="205" fill="hold">
                            <p:stCondLst>
                              <p:cond delay="1000"/>
                            </p:stCondLst>
                            <p:childTnLst>
                              <p:par>
                                <p:cTn id="206" presetID="2" presetClass="entr" presetSubtype="2" fill="hold" nodeType="afterEffect">
                                  <p:stCondLst>
                                    <p:cond delay="0"/>
                                  </p:stCondLst>
                                  <p:childTnLst>
                                    <p:set>
                                      <p:cBhvr>
                                        <p:cTn id="207" dur="1" fill="hold">
                                          <p:stCondLst>
                                            <p:cond delay="0"/>
                                          </p:stCondLst>
                                        </p:cTn>
                                        <p:tgtEl>
                                          <p:spTgt spid="8">
                                            <p:txEl>
                                              <p:pRg st="18" end="18"/>
                                            </p:txEl>
                                          </p:spTgt>
                                        </p:tgtEl>
                                        <p:attrNameLst>
                                          <p:attrName>style.visibility</p:attrName>
                                        </p:attrNameLst>
                                      </p:cBhvr>
                                      <p:to>
                                        <p:strVal val="visible"/>
                                      </p:to>
                                    </p:set>
                                    <p:anim calcmode="lin" valueType="num">
                                      <p:cBhvr additive="base">
                                        <p:cTn id="208" dur="500" fill="hold"/>
                                        <p:tgtEl>
                                          <p:spTgt spid="8">
                                            <p:txEl>
                                              <p:pRg st="18" end="18"/>
                                            </p:txEl>
                                          </p:spTgt>
                                        </p:tgtEl>
                                        <p:attrNameLst>
                                          <p:attrName>ppt_x</p:attrName>
                                        </p:attrNameLst>
                                      </p:cBhvr>
                                      <p:tavLst>
                                        <p:tav tm="0">
                                          <p:val>
                                            <p:strVal val="1+#ppt_w/2"/>
                                          </p:val>
                                        </p:tav>
                                        <p:tav tm="100000">
                                          <p:val>
                                            <p:strVal val="#ppt_x"/>
                                          </p:val>
                                        </p:tav>
                                      </p:tavLst>
                                    </p:anim>
                                    <p:anim calcmode="lin" valueType="num">
                                      <p:cBhvr additive="base">
                                        <p:cTn id="209" dur="500" fill="hold"/>
                                        <p:tgtEl>
                                          <p:spTgt spid="8">
                                            <p:txEl>
                                              <p:pRg st="18" end="18"/>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0" grpId="1" animBg="1"/>
      <p:bldP spid="12" grpId="0" animBg="1"/>
      <p:bldP spid="12" grpId="1" animBg="1"/>
      <p:bldP spid="13" grpId="0" animBg="1"/>
      <p:bldP spid="13" grpId="1" animBg="1"/>
      <p:bldP spid="14" grpId="0" animBg="1"/>
      <p:bldP spid="14" grpId="1" animBg="1"/>
      <p:bldP spid="5" grpId="0" animBg="1"/>
      <p:bldP spid="5" grpId="1" animBg="1"/>
      <p:bldP spid="11" grpId="0" animBg="1"/>
      <p:bldP spid="11" grpId="1" animBg="1"/>
      <p:bldP spid="15" grpId="0" animBg="1"/>
      <p:bldP spid="15" grpId="1" animBg="1"/>
      <p:bldP spid="16" grpId="0" animBg="1"/>
      <p:bldP spid="16" grpId="1" animBg="1"/>
      <p:bldP spid="9" grpId="0" animBg="1"/>
      <p:bldP spid="9" grpId="1" animBg="1"/>
      <p:bldP spid="7" grpId="0" animBg="1"/>
      <p:bldP spid="7" grpId="1"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テキスト ボックス 6"/>
          <p:cNvSpPr txBox="1"/>
          <p:nvPr/>
        </p:nvSpPr>
        <p:spPr>
          <a:xfrm>
            <a:off x="984504" y="1281652"/>
            <a:ext cx="7377878" cy="4429125"/>
          </a:xfrm>
          <a:prstGeom prst="rect">
            <a:avLst/>
          </a:prstGeom>
          <a:solidFill>
            <a:srgbClr val="FFFF00"/>
          </a:solidFill>
          <a:ln w="12700">
            <a:solidFill>
              <a:schemeClr val="tx1"/>
            </a:solidFill>
          </a:ln>
        </p:spPr>
        <p:txBody>
          <a:bodyPr wrap="square" rtlCol="0" anchor="ctr">
            <a:noAutofit/>
          </a:bodyPr>
          <a:lstStyle/>
          <a:p>
            <a:pPr algn="ctr"/>
            <a:r>
              <a:rPr lang="en-US" altLang="ja-JP" sz="4400" dirty="0" smtClean="0">
                <a:latin typeface="Arial" panose="020B0604020202020204" pitchFamily="34" charset="0"/>
                <a:cs typeface="Arial" panose="020B0604020202020204" pitchFamily="34" charset="0"/>
              </a:rPr>
              <a:t>Next</a:t>
            </a:r>
            <a:r>
              <a:rPr lang="en-US" altLang="ja-JP" sz="4400" dirty="0">
                <a:latin typeface="Arial" panose="020B0604020202020204" pitchFamily="34" charset="0"/>
                <a:cs typeface="Arial" panose="020B0604020202020204" pitchFamily="34" charset="0"/>
              </a:rPr>
              <a:t>, </a:t>
            </a:r>
            <a:r>
              <a:rPr lang="en-US" altLang="ja-JP" sz="4400" dirty="0" smtClean="0">
                <a:latin typeface="Arial" panose="020B0604020202020204" pitchFamily="34" charset="0"/>
                <a:cs typeface="Arial" panose="020B0604020202020204" pitchFamily="34" charset="0"/>
              </a:rPr>
              <a:t>Let's Answer to</a:t>
            </a:r>
          </a:p>
          <a:p>
            <a:pPr algn="ctr"/>
            <a:r>
              <a:rPr lang="en-US" altLang="ja-JP" sz="4400" dirty="0" smtClean="0">
                <a:solidFill>
                  <a:srgbClr val="FF0000"/>
                </a:solidFill>
                <a:latin typeface="Arial" panose="020B0604020202020204" pitchFamily="34" charset="0"/>
                <a:cs typeface="Arial" panose="020B0604020202020204" pitchFamily="34" charset="0"/>
              </a:rPr>
              <a:t> Hazards </a:t>
            </a:r>
            <a:r>
              <a:rPr lang="en-US" altLang="ja-JP" sz="4400" dirty="0">
                <a:solidFill>
                  <a:srgbClr val="FF0000"/>
                </a:solidFill>
                <a:latin typeface="Arial" panose="020B0604020202020204" pitchFamily="34" charset="0"/>
                <a:cs typeface="Arial" panose="020B0604020202020204" pitchFamily="34" charset="0"/>
              </a:rPr>
              <a:t>due to reaction/mixing of substance or physical </a:t>
            </a:r>
            <a:r>
              <a:rPr lang="en-US" altLang="ja-JP" sz="4400" dirty="0" smtClean="0">
                <a:solidFill>
                  <a:srgbClr val="FF0000"/>
                </a:solidFill>
                <a:latin typeface="Arial" panose="020B0604020202020204" pitchFamily="34" charset="0"/>
                <a:cs typeface="Arial" panose="020B0604020202020204" pitchFamily="34" charset="0"/>
              </a:rPr>
              <a:t>conditions</a:t>
            </a:r>
            <a:endParaRPr kumimoji="1" lang="ja-JP" altLang="en-US" sz="4400" dirty="0">
              <a:latin typeface="Arial" panose="020B0604020202020204" pitchFamily="34" charset="0"/>
              <a:cs typeface="Arial" panose="020B0604020202020204" pitchFamily="34" charset="0"/>
            </a:endParaRPr>
          </a:p>
        </p:txBody>
      </p:sp>
      <p:sp>
        <p:nvSpPr>
          <p:cNvPr id="8" name="テキスト ボックス 7"/>
          <p:cNvSpPr txBox="1"/>
          <p:nvPr/>
        </p:nvSpPr>
        <p:spPr>
          <a:xfrm>
            <a:off x="7614672" y="1400175"/>
            <a:ext cx="1036598" cy="4308872"/>
          </a:xfrm>
          <a:prstGeom prst="rect">
            <a:avLst/>
          </a:prstGeom>
          <a:noFill/>
        </p:spPr>
        <p:txBody>
          <a:bodyPr wrap="square" rtlCol="0">
            <a:spAutoFit/>
          </a:bodyPr>
          <a:lstStyle/>
          <a:p>
            <a:r>
              <a:rPr kumimoji="1" lang="en-US" altLang="ja-JP" sz="1600" dirty="0" smtClean="0"/>
              <a:t>“No”</a:t>
            </a:r>
            <a:endParaRPr kumimoji="1" lang="ja-JP" altLang="en-US" sz="1600" dirty="0" smtClean="0"/>
          </a:p>
          <a:p>
            <a:endParaRPr lang="ja-JP" altLang="en-US" sz="1600" dirty="0"/>
          </a:p>
          <a:p>
            <a:r>
              <a:rPr lang="en-US" altLang="ja-JP" sz="1600" dirty="0"/>
              <a:t>“No” </a:t>
            </a:r>
            <a:endParaRPr kumimoji="1" lang="ja-JP" altLang="en-US" sz="1600" dirty="0" smtClean="0"/>
          </a:p>
          <a:p>
            <a:endParaRPr lang="ja-JP" altLang="en-US" sz="1600" dirty="0"/>
          </a:p>
          <a:p>
            <a:r>
              <a:rPr lang="en-US" altLang="ja-JP" sz="1600" dirty="0" smtClean="0"/>
              <a:t>“</a:t>
            </a:r>
            <a:r>
              <a:rPr lang="en-US" altLang="ja-JP" sz="1600" dirty="0"/>
              <a:t>No” </a:t>
            </a:r>
            <a:endParaRPr kumimoji="1" lang="ja-JP" altLang="en-US" sz="1600" dirty="0" smtClean="0"/>
          </a:p>
          <a:p>
            <a:endParaRPr lang="ja-JP" altLang="en-US" sz="1600" b="1" dirty="0" smtClean="0">
              <a:solidFill>
                <a:srgbClr val="FF0000"/>
              </a:solidFill>
            </a:endParaRPr>
          </a:p>
          <a:p>
            <a:endParaRPr lang="ja-JP" altLang="en-US" sz="1400" b="1" dirty="0" smtClean="0">
              <a:solidFill>
                <a:srgbClr val="FF0000"/>
              </a:solidFill>
            </a:endParaRPr>
          </a:p>
          <a:p>
            <a:endParaRPr lang="ja-JP" altLang="en-US" sz="1400" b="1" dirty="0">
              <a:solidFill>
                <a:srgbClr val="FF0000"/>
              </a:solidFill>
            </a:endParaRPr>
          </a:p>
          <a:p>
            <a:endParaRPr lang="ja-JP" altLang="en-US" sz="1400" b="1" dirty="0" smtClean="0">
              <a:solidFill>
                <a:srgbClr val="FF0000"/>
              </a:solidFill>
            </a:endParaRPr>
          </a:p>
          <a:p>
            <a:endParaRPr lang="ja-JP" altLang="en-US" sz="1400" b="1" dirty="0">
              <a:solidFill>
                <a:srgbClr val="FF0000"/>
              </a:solidFill>
            </a:endParaRPr>
          </a:p>
          <a:p>
            <a:endParaRPr lang="ja-JP" altLang="en-US" sz="1600" b="1" dirty="0">
              <a:solidFill>
                <a:srgbClr val="FF0000"/>
              </a:solidFill>
            </a:endParaRPr>
          </a:p>
          <a:p>
            <a:r>
              <a:rPr lang="en-US" altLang="ja-JP" sz="1600" b="1" dirty="0" smtClean="0">
                <a:solidFill>
                  <a:srgbClr val="FF0000"/>
                </a:solidFill>
              </a:rPr>
              <a:t>“Yes” </a:t>
            </a:r>
            <a:endParaRPr lang="ja-JP" altLang="en-US" sz="1600" b="1" dirty="0" smtClean="0">
              <a:solidFill>
                <a:srgbClr val="FF0000"/>
              </a:solidFill>
            </a:endParaRPr>
          </a:p>
          <a:p>
            <a:endParaRPr kumimoji="1" lang="en-US" altLang="ja-JP" sz="1600" dirty="0" smtClean="0"/>
          </a:p>
          <a:p>
            <a:endParaRPr kumimoji="1" lang="ja-JP" altLang="en-US" sz="1600" dirty="0"/>
          </a:p>
          <a:p>
            <a:endParaRPr lang="ja-JP" altLang="en-US" sz="1600" dirty="0" smtClean="0"/>
          </a:p>
          <a:p>
            <a:r>
              <a:rPr lang="en-US" altLang="ja-JP" sz="1600" dirty="0"/>
              <a:t>“No” </a:t>
            </a:r>
            <a:endParaRPr lang="ja-JP" altLang="en-US" sz="1600" dirty="0" smtClean="0"/>
          </a:p>
          <a:p>
            <a:endParaRPr kumimoji="1" lang="ja-JP" altLang="en-US" dirty="0"/>
          </a:p>
        </p:txBody>
      </p:sp>
      <p:sp>
        <p:nvSpPr>
          <p:cNvPr id="3" name="コンテンツ プレースホルダー 2"/>
          <p:cNvSpPr>
            <a:spLocks noGrp="1"/>
          </p:cNvSpPr>
          <p:nvPr>
            <p:ph idx="1"/>
          </p:nvPr>
        </p:nvSpPr>
        <p:spPr>
          <a:xfrm>
            <a:off x="1144811" y="1400175"/>
            <a:ext cx="6591985" cy="5210175"/>
          </a:xfrm>
        </p:spPr>
        <p:txBody>
          <a:bodyPr>
            <a:normAutofit/>
          </a:bodyPr>
          <a:lstStyle/>
          <a:p>
            <a:pPr>
              <a:spcBef>
                <a:spcPts val="0"/>
              </a:spcBef>
            </a:pPr>
            <a:r>
              <a:rPr lang="en-US" altLang="ja-JP" sz="1600" dirty="0" smtClean="0">
                <a:latin typeface="Arial" panose="020B0604020202020204" pitchFamily="34" charset="0"/>
                <a:cs typeface="Arial" panose="020B0604020202020204" pitchFamily="34" charset="0"/>
              </a:rPr>
              <a:t>Q10.  </a:t>
            </a:r>
            <a:r>
              <a:rPr lang="en-US" altLang="ja-JP" sz="1600" dirty="0">
                <a:latin typeface="Arial" panose="020B0604020202020204" pitchFamily="34" charset="0"/>
                <a:cs typeface="Arial" panose="020B0604020202020204" pitchFamily="34" charset="0"/>
              </a:rPr>
              <a:t>Are reactions (including side/ competition reactions) generated intentionally in the process plant</a:t>
            </a:r>
            <a:r>
              <a:rPr lang="en-US" altLang="ja-JP" sz="1600" dirty="0" smtClean="0">
                <a:latin typeface="Arial" panose="020B0604020202020204" pitchFamily="34" charset="0"/>
                <a:cs typeface="Arial" panose="020B0604020202020204" pitchFamily="34" charset="0"/>
              </a:rPr>
              <a:t>?</a:t>
            </a:r>
            <a:endParaRPr lang="ja-JP" altLang="en-US" sz="1600" dirty="0" smtClean="0">
              <a:latin typeface="Arial" panose="020B0604020202020204" pitchFamily="34" charset="0"/>
              <a:cs typeface="Arial" panose="020B0604020202020204" pitchFamily="34" charset="0"/>
            </a:endParaRPr>
          </a:p>
          <a:p>
            <a:pPr>
              <a:spcBef>
                <a:spcPts val="0"/>
              </a:spcBef>
            </a:pPr>
            <a:r>
              <a:rPr kumimoji="1" lang="en-US" altLang="ja-JP" sz="1600" dirty="0" smtClean="0">
                <a:latin typeface="Arial" panose="020B0604020202020204" pitchFamily="34" charset="0"/>
                <a:cs typeface="Arial" panose="020B0604020202020204" pitchFamily="34" charset="0"/>
              </a:rPr>
              <a:t>Q</a:t>
            </a:r>
            <a:r>
              <a:rPr lang="en-US" altLang="ja-JP" sz="1600" dirty="0" smtClean="0">
                <a:latin typeface="Arial" panose="020B0604020202020204" pitchFamily="34" charset="0"/>
                <a:cs typeface="Arial" panose="020B0604020202020204" pitchFamily="34" charset="0"/>
              </a:rPr>
              <a:t>11</a:t>
            </a:r>
            <a:r>
              <a:rPr lang="en-US" altLang="ja-JP" sz="1600" dirty="0">
                <a:latin typeface="Arial" panose="020B0604020202020204" pitchFamily="34" charset="0"/>
                <a:cs typeface="Arial" panose="020B0604020202020204" pitchFamily="34" charset="0"/>
              </a:rPr>
              <a:t>. Is there increase in temperature during some physical operation in the process plant</a:t>
            </a:r>
            <a:r>
              <a:rPr lang="en-US" altLang="ja-JP" sz="1600" dirty="0" smtClean="0">
                <a:latin typeface="Arial" panose="020B0604020202020204" pitchFamily="34" charset="0"/>
                <a:cs typeface="Arial" panose="020B0604020202020204" pitchFamily="34" charset="0"/>
              </a:rPr>
              <a:t>?</a:t>
            </a:r>
            <a:endParaRPr kumimoji="1" lang="ja-JP" altLang="en-US" sz="1600" dirty="0" smtClean="0">
              <a:latin typeface="Arial" panose="020B0604020202020204" pitchFamily="34" charset="0"/>
              <a:cs typeface="Arial" panose="020B0604020202020204" pitchFamily="34" charset="0"/>
            </a:endParaRPr>
          </a:p>
          <a:p>
            <a:pPr>
              <a:spcBef>
                <a:spcPts val="0"/>
              </a:spcBef>
            </a:pPr>
            <a:r>
              <a:rPr lang="en-US" altLang="ja-JP" sz="1600" dirty="0" smtClean="0">
                <a:latin typeface="Arial" panose="020B0604020202020204" pitchFamily="34" charset="0"/>
                <a:cs typeface="Arial" panose="020B0604020202020204" pitchFamily="34" charset="0"/>
              </a:rPr>
              <a:t>Q12</a:t>
            </a:r>
            <a:r>
              <a:rPr lang="en-US" altLang="ja-JP" sz="1600" dirty="0">
                <a:latin typeface="Arial" panose="020B0604020202020204" pitchFamily="34" charset="0"/>
                <a:cs typeface="Arial" panose="020B0604020202020204" pitchFamily="34" charset="0"/>
              </a:rPr>
              <a:t>. Are there possibilities of any of the followings due to intended or unintended mixing of substances in the plant</a:t>
            </a:r>
            <a:r>
              <a:rPr lang="en-US" altLang="ja-JP" sz="1600" dirty="0" smtClean="0">
                <a:latin typeface="Arial" panose="020B0604020202020204" pitchFamily="34" charset="0"/>
                <a:cs typeface="Arial" panose="020B0604020202020204" pitchFamily="34" charset="0"/>
              </a:rPr>
              <a:t>?</a:t>
            </a:r>
            <a:r>
              <a:rPr lang="ja-JP" altLang="en-US" sz="1600" dirty="0" smtClean="0">
                <a:latin typeface="Arial" panose="020B0604020202020204" pitchFamily="34" charset="0"/>
                <a:cs typeface="Arial" panose="020B0604020202020204" pitchFamily="34" charset="0"/>
              </a:rPr>
              <a:t>？</a:t>
            </a:r>
          </a:p>
          <a:p>
            <a:pPr lvl="1">
              <a:spcBef>
                <a:spcPts val="0"/>
              </a:spcBef>
            </a:pPr>
            <a:r>
              <a:rPr lang="en-US" altLang="ja-JP" sz="1400" dirty="0" smtClean="0">
                <a:latin typeface="Arial" panose="020B0604020202020204" pitchFamily="34" charset="0"/>
                <a:cs typeface="Arial" panose="020B0604020202020204" pitchFamily="34" charset="0"/>
              </a:rPr>
              <a:t>(</a:t>
            </a:r>
            <a:r>
              <a:rPr lang="en-US" altLang="ja-JP" sz="1400" dirty="0">
                <a:latin typeface="Arial" panose="020B0604020202020204" pitchFamily="34" charset="0"/>
                <a:cs typeface="Arial" panose="020B0604020202020204" pitchFamily="34" charset="0"/>
              </a:rPr>
              <a:t>1)Increase in temperature</a:t>
            </a:r>
          </a:p>
          <a:p>
            <a:pPr lvl="1">
              <a:spcBef>
                <a:spcPts val="0"/>
              </a:spcBef>
            </a:pPr>
            <a:r>
              <a:rPr lang="en-US" altLang="ja-JP" sz="1400" dirty="0">
                <a:latin typeface="Arial" panose="020B0604020202020204" pitchFamily="34" charset="0"/>
                <a:cs typeface="Arial" panose="020B0604020202020204" pitchFamily="34" charset="0"/>
              </a:rPr>
              <a:t>(2)Generation of a substance that falls under the hazards of GHS classification in Table A2 of the reference (see </a:t>
            </a:r>
            <a:r>
              <a:rPr lang="en-US" altLang="ja-JP" sz="1400" dirty="0" smtClean="0">
                <a:latin typeface="Arial" panose="020B0604020202020204" pitchFamily="34" charset="0"/>
                <a:cs typeface="Arial" panose="020B0604020202020204" pitchFamily="34" charset="0"/>
              </a:rPr>
              <a:t>Q.2</a:t>
            </a:r>
            <a:r>
              <a:rPr lang="en-US" altLang="ja-JP" sz="1400" dirty="0">
                <a:latin typeface="Arial" panose="020B0604020202020204" pitchFamily="34" charset="0"/>
                <a:cs typeface="Arial" panose="020B0604020202020204" pitchFamily="34" charset="0"/>
              </a:rPr>
              <a:t>)</a:t>
            </a:r>
          </a:p>
          <a:p>
            <a:pPr lvl="1">
              <a:spcBef>
                <a:spcPts val="0"/>
              </a:spcBef>
            </a:pPr>
            <a:r>
              <a:rPr lang="en-US" altLang="ja-JP" sz="1400" dirty="0">
                <a:latin typeface="Arial" panose="020B0604020202020204" pitchFamily="34" charset="0"/>
                <a:cs typeface="Arial" panose="020B0604020202020204" pitchFamily="34" charset="0"/>
              </a:rPr>
              <a:t>(3)Generation of large quantities of gas</a:t>
            </a:r>
          </a:p>
          <a:p>
            <a:pPr lvl="1">
              <a:spcBef>
                <a:spcPts val="0"/>
              </a:spcBef>
            </a:pPr>
            <a:r>
              <a:rPr lang="en-US" altLang="ja-JP" sz="1400" dirty="0">
                <a:latin typeface="Arial" panose="020B0604020202020204" pitchFamily="34" charset="0"/>
                <a:cs typeface="Arial" panose="020B0604020202020204" pitchFamily="34" charset="0"/>
              </a:rPr>
              <a:t>(4)Decreased thermal stability of the substance </a:t>
            </a:r>
            <a:r>
              <a:rPr lang="en-US" altLang="ja-JP" sz="1400" dirty="0" smtClean="0">
                <a:latin typeface="Arial" panose="020B0604020202020204" pitchFamily="34" charset="0"/>
                <a:cs typeface="Arial" panose="020B0604020202020204" pitchFamily="34" charset="0"/>
              </a:rPr>
              <a:t>handled</a:t>
            </a:r>
            <a:endParaRPr lang="ja-JP" altLang="en-US" sz="1400" dirty="0" smtClean="0">
              <a:latin typeface="Arial" panose="020B0604020202020204" pitchFamily="34" charset="0"/>
              <a:cs typeface="Arial" panose="020B0604020202020204" pitchFamily="34" charset="0"/>
            </a:endParaRPr>
          </a:p>
          <a:p>
            <a:pPr>
              <a:spcBef>
                <a:spcPts val="0"/>
              </a:spcBef>
            </a:pPr>
            <a:r>
              <a:rPr lang="en-US" altLang="ja-JP" sz="1600" dirty="0" smtClean="0">
                <a:latin typeface="Arial" panose="020B0604020202020204" pitchFamily="34" charset="0"/>
                <a:cs typeface="Arial" panose="020B0604020202020204" pitchFamily="34" charset="0"/>
              </a:rPr>
              <a:t>Q13</a:t>
            </a:r>
            <a:r>
              <a:rPr lang="en-US" altLang="ja-JP" sz="1600" dirty="0">
                <a:latin typeface="Arial" panose="020B0604020202020204" pitchFamily="34" charset="0"/>
                <a:cs typeface="Arial" panose="020B0604020202020204" pitchFamily="34" charset="0"/>
              </a:rPr>
              <a:t>. Does the process plant have parts that are not at ordinary temperatures and pressures (high/low temperature, high pressure, vacuum (low pressure), repeated temperature/pressure increase/decrease</a:t>
            </a:r>
            <a:r>
              <a:rPr lang="en-US" altLang="ja-JP" sz="1600" dirty="0" smtClean="0">
                <a:latin typeface="Arial" panose="020B0604020202020204" pitchFamily="34" charset="0"/>
                <a:cs typeface="Arial" panose="020B0604020202020204" pitchFamily="34" charset="0"/>
              </a:rPr>
              <a:t>)?</a:t>
            </a:r>
          </a:p>
          <a:p>
            <a:pPr>
              <a:spcBef>
                <a:spcPts val="0"/>
              </a:spcBef>
            </a:pPr>
            <a:r>
              <a:rPr lang="en-US" altLang="ja-JP" sz="1600" dirty="0" smtClean="0">
                <a:latin typeface="Arial" panose="020B0604020202020204" pitchFamily="34" charset="0"/>
                <a:cs typeface="Arial" panose="020B0604020202020204" pitchFamily="34" charset="0"/>
              </a:rPr>
              <a:t>Q14</a:t>
            </a:r>
            <a:r>
              <a:rPr lang="en-US" altLang="ja-JP" sz="1600" dirty="0">
                <a:latin typeface="Arial" panose="020B0604020202020204" pitchFamily="34" charset="0"/>
                <a:cs typeface="Arial" panose="020B0604020202020204" pitchFamily="34" charset="0"/>
              </a:rPr>
              <a:t>. Does the process plant have a wholesale storage </a:t>
            </a:r>
            <a:r>
              <a:rPr lang="en-US" altLang="ja-JP" sz="1600" dirty="0" smtClean="0">
                <a:latin typeface="Arial" panose="020B0604020202020204" pitchFamily="34" charset="0"/>
                <a:cs typeface="Arial" panose="020B0604020202020204" pitchFamily="34" charset="0"/>
              </a:rPr>
              <a:t>area?</a:t>
            </a:r>
            <a:endParaRPr kumimoji="1" lang="ja-JP" altLang="en-US" sz="1600" dirty="0">
              <a:latin typeface="Arial" panose="020B0604020202020204" pitchFamily="34" charset="0"/>
              <a:cs typeface="Arial" panose="020B0604020202020204" pitchFamily="34" charset="0"/>
            </a:endParaRPr>
          </a:p>
        </p:txBody>
      </p:sp>
      <p:sp>
        <p:nvSpPr>
          <p:cNvPr id="2" name="タイトル 1"/>
          <p:cNvSpPr>
            <a:spLocks noGrp="1"/>
          </p:cNvSpPr>
          <p:nvPr>
            <p:ph type="title"/>
          </p:nvPr>
        </p:nvSpPr>
        <p:spPr>
          <a:xfrm>
            <a:off x="1385741" y="624110"/>
            <a:ext cx="7148660" cy="804640"/>
          </a:xfrm>
        </p:spPr>
        <p:txBody>
          <a:bodyPr>
            <a:normAutofit fontScale="90000"/>
          </a:bodyPr>
          <a:lstStyle/>
          <a:p>
            <a:r>
              <a:rPr lang="en-US" altLang="ja-JP" dirty="0" smtClean="0">
                <a:latin typeface="Arial" panose="020B0604020202020204" pitchFamily="34" charset="0"/>
                <a:cs typeface="Arial" panose="020B0604020202020204" pitchFamily="34" charset="0"/>
              </a:rPr>
              <a:t>STEP1 </a:t>
            </a:r>
            <a:r>
              <a:rPr lang="en-US" altLang="ja-JP" dirty="0">
                <a:latin typeface="Arial" panose="020B0604020202020204" pitchFamily="34" charset="0"/>
                <a:cs typeface="Arial" panose="020B0604020202020204" pitchFamily="34" charset="0"/>
              </a:rPr>
              <a:t>Answering the questions(2)</a:t>
            </a:r>
            <a:endParaRPr kumimoji="1" lang="ja-JP" altLang="en-US" dirty="0"/>
          </a:p>
        </p:txBody>
      </p:sp>
      <p:sp>
        <p:nvSpPr>
          <p:cNvPr id="5" name="テキスト ボックス 4"/>
          <p:cNvSpPr txBox="1"/>
          <p:nvPr/>
        </p:nvSpPr>
        <p:spPr>
          <a:xfrm>
            <a:off x="519580" y="1257746"/>
            <a:ext cx="8260839" cy="3139321"/>
          </a:xfrm>
          <a:prstGeom prst="rect">
            <a:avLst/>
          </a:prstGeom>
          <a:solidFill>
            <a:schemeClr val="accent2">
              <a:lumMod val="20000"/>
              <a:lumOff val="80000"/>
            </a:schemeClr>
          </a:solidFill>
          <a:ln>
            <a:solidFill>
              <a:schemeClr val="tx1"/>
            </a:solidFill>
          </a:ln>
        </p:spPr>
        <p:txBody>
          <a:bodyPr wrap="square" rtlCol="0">
            <a:spAutoFit/>
          </a:bodyPr>
          <a:lstStyle/>
          <a:p>
            <a:r>
              <a:rPr lang="en-US" altLang="ja-JP" sz="2800" dirty="0" smtClean="0">
                <a:latin typeface="Arial" panose="020B0604020202020204" pitchFamily="34" charset="0"/>
                <a:cs typeface="Arial" panose="020B0604020202020204" pitchFamily="34" charset="0"/>
              </a:rPr>
              <a:t>Q10 Are </a:t>
            </a:r>
            <a:r>
              <a:rPr lang="en-US" altLang="ja-JP" sz="2800" dirty="0">
                <a:latin typeface="Arial" panose="020B0604020202020204" pitchFamily="34" charset="0"/>
                <a:cs typeface="Arial" panose="020B0604020202020204" pitchFamily="34" charset="0"/>
              </a:rPr>
              <a:t>reactions (including side/ competition reactions) generated intentionally in the process plant</a:t>
            </a:r>
            <a:r>
              <a:rPr lang="en-US" altLang="ja-JP" sz="2800" dirty="0" smtClean="0">
                <a:latin typeface="Arial" panose="020B0604020202020204" pitchFamily="34" charset="0"/>
                <a:cs typeface="Arial" panose="020B0604020202020204" pitchFamily="34" charset="0"/>
              </a:rPr>
              <a:t>?</a:t>
            </a:r>
            <a:endParaRPr lang="ja-JP" altLang="en-US" sz="2800" dirty="0" smtClean="0">
              <a:latin typeface="Arial" panose="020B0604020202020204" pitchFamily="34" charset="0"/>
              <a:cs typeface="Arial" panose="020B0604020202020204" pitchFamily="34" charset="0"/>
            </a:endParaRPr>
          </a:p>
          <a:p>
            <a:endParaRPr lang="ja-JP" altLang="en-US" dirty="0"/>
          </a:p>
          <a:p>
            <a:r>
              <a:rPr lang="en-US" altLang="ja-JP" dirty="0" smtClean="0"/>
              <a:t>Since </a:t>
            </a:r>
            <a:r>
              <a:rPr lang="en-US" altLang="ja-JP" dirty="0"/>
              <a:t>an intentional </a:t>
            </a:r>
            <a:r>
              <a:rPr lang="en-US" altLang="ja-JP" sz="2400" dirty="0">
                <a:solidFill>
                  <a:srgbClr val="FF0000"/>
                </a:solidFill>
              </a:rPr>
              <a:t>reaction</a:t>
            </a:r>
            <a:r>
              <a:rPr lang="en-US" altLang="ja-JP" dirty="0"/>
              <a:t> </a:t>
            </a:r>
            <a:r>
              <a:rPr lang="en-US" altLang="ja-JP" sz="2400" dirty="0">
                <a:solidFill>
                  <a:srgbClr val="FF0000"/>
                </a:solidFill>
              </a:rPr>
              <a:t>does not occur</a:t>
            </a:r>
            <a:r>
              <a:rPr lang="en-US" altLang="ja-JP" dirty="0"/>
              <a:t>, </a:t>
            </a:r>
            <a:r>
              <a:rPr lang="en-US" altLang="ja-JP" dirty="0" smtClean="0"/>
              <a:t>answer </a:t>
            </a:r>
            <a:r>
              <a:rPr lang="en-US" altLang="ja-JP" dirty="0"/>
              <a:t>is </a:t>
            </a:r>
            <a:r>
              <a:rPr lang="en-US" altLang="ja-JP" sz="2400" dirty="0" smtClean="0">
                <a:solidFill>
                  <a:srgbClr val="FF0000"/>
                </a:solidFill>
              </a:rPr>
              <a:t>“No”</a:t>
            </a:r>
            <a:r>
              <a:rPr lang="en-US" altLang="ja-JP" dirty="0" smtClean="0"/>
              <a:t>.</a:t>
            </a:r>
            <a:endParaRPr kumimoji="1" lang="ja-JP" altLang="en-US" dirty="0" smtClean="0"/>
          </a:p>
          <a:p>
            <a:endParaRPr lang="ja-JP" altLang="en-US" dirty="0"/>
          </a:p>
          <a:p>
            <a:r>
              <a:rPr lang="en-US" altLang="ja-JP" dirty="0" smtClean="0"/>
              <a:t>Point</a:t>
            </a:r>
            <a:r>
              <a:rPr kumimoji="1" lang="ja-JP" altLang="en-US" dirty="0" smtClean="0"/>
              <a:t>：</a:t>
            </a:r>
            <a:r>
              <a:rPr lang="en-US" altLang="ja-JP" dirty="0"/>
              <a:t>The intentional reaction in the process tends to progress under high temperature and pressure. When </a:t>
            </a:r>
            <a:r>
              <a:rPr lang="en-US" altLang="ja-JP" dirty="0" smtClean="0"/>
              <a:t>the </a:t>
            </a:r>
            <a:r>
              <a:rPr lang="en-US" altLang="ja-JP" dirty="0"/>
              <a:t>temperature rises from the reaction condition, runaway reaction occurs. </a:t>
            </a:r>
            <a:r>
              <a:rPr lang="en-US" altLang="ja-JP" dirty="0" smtClean="0"/>
              <a:t>Temperature </a:t>
            </a:r>
            <a:r>
              <a:rPr lang="en-US" altLang="ja-JP" dirty="0"/>
              <a:t>and </a:t>
            </a:r>
            <a:r>
              <a:rPr lang="en-US" altLang="ja-JP" dirty="0" smtClean="0"/>
              <a:t>pressure </a:t>
            </a:r>
            <a:r>
              <a:rPr lang="en-US" altLang="ja-JP" dirty="0"/>
              <a:t>rise </a:t>
            </a:r>
            <a:r>
              <a:rPr lang="en-US" altLang="ja-JP" dirty="0" smtClean="0"/>
              <a:t>rapidly.</a:t>
            </a:r>
            <a:endParaRPr kumimoji="1" lang="ja-JP" altLang="en-US" dirty="0"/>
          </a:p>
        </p:txBody>
      </p:sp>
      <p:sp>
        <p:nvSpPr>
          <p:cNvPr id="11" name="テキスト ボックス 10"/>
          <p:cNvSpPr txBox="1"/>
          <p:nvPr/>
        </p:nvSpPr>
        <p:spPr>
          <a:xfrm>
            <a:off x="524726" y="1259803"/>
            <a:ext cx="8260839" cy="5109091"/>
          </a:xfrm>
          <a:prstGeom prst="rect">
            <a:avLst/>
          </a:prstGeom>
          <a:solidFill>
            <a:schemeClr val="accent2">
              <a:lumMod val="20000"/>
              <a:lumOff val="80000"/>
            </a:schemeClr>
          </a:solidFill>
          <a:ln>
            <a:solidFill>
              <a:schemeClr val="tx1"/>
            </a:solidFill>
          </a:ln>
        </p:spPr>
        <p:txBody>
          <a:bodyPr wrap="square" rtlCol="0">
            <a:spAutoFit/>
          </a:bodyPr>
          <a:lstStyle/>
          <a:p>
            <a:r>
              <a:rPr lang="en-US" altLang="ja-JP" sz="2800" dirty="0" smtClean="0">
                <a:latin typeface="Arial" panose="020B0604020202020204" pitchFamily="34" charset="0"/>
                <a:cs typeface="Arial" panose="020B0604020202020204" pitchFamily="34" charset="0"/>
              </a:rPr>
              <a:t>Q13</a:t>
            </a:r>
            <a:r>
              <a:rPr lang="en-US" altLang="ja-JP" sz="2800" dirty="0">
                <a:latin typeface="Arial" panose="020B0604020202020204" pitchFamily="34" charset="0"/>
                <a:cs typeface="Arial" panose="020B0604020202020204" pitchFamily="34" charset="0"/>
              </a:rPr>
              <a:t>. Does the process plant have parts that are not at ordinary temperatures and pressures (high/low temperature, high pressure, vacuum </a:t>
            </a:r>
            <a:r>
              <a:rPr lang="en-US" altLang="ja-JP" sz="2800" dirty="0" smtClean="0">
                <a:latin typeface="Arial" panose="020B0604020202020204" pitchFamily="34" charset="0"/>
                <a:cs typeface="Arial" panose="020B0604020202020204" pitchFamily="34" charset="0"/>
              </a:rPr>
              <a:t>[low pressure], </a:t>
            </a:r>
            <a:r>
              <a:rPr lang="en-US" altLang="ja-JP" sz="2800" dirty="0">
                <a:latin typeface="Arial" panose="020B0604020202020204" pitchFamily="34" charset="0"/>
                <a:cs typeface="Arial" panose="020B0604020202020204" pitchFamily="34" charset="0"/>
              </a:rPr>
              <a:t>repeated temperature/pressure increase/decrease</a:t>
            </a:r>
            <a:r>
              <a:rPr lang="en-US" altLang="ja-JP" sz="2800" dirty="0" smtClean="0">
                <a:latin typeface="Arial" panose="020B0604020202020204" pitchFamily="34" charset="0"/>
                <a:cs typeface="Arial" panose="020B0604020202020204" pitchFamily="34" charset="0"/>
              </a:rPr>
              <a:t>)?</a:t>
            </a:r>
            <a:endParaRPr lang="ja-JP" altLang="en-US" sz="2800" dirty="0" smtClean="0">
              <a:latin typeface="Arial" panose="020B0604020202020204" pitchFamily="34" charset="0"/>
              <a:cs typeface="Arial" panose="020B0604020202020204" pitchFamily="34" charset="0"/>
            </a:endParaRPr>
          </a:p>
          <a:p>
            <a:endParaRPr lang="ja-JP" altLang="en-US" dirty="0"/>
          </a:p>
          <a:p>
            <a:r>
              <a:rPr lang="en-US" altLang="ja-JP" dirty="0" smtClean="0"/>
              <a:t>Since main material </a:t>
            </a:r>
            <a:r>
              <a:rPr lang="en-US" altLang="ja-JP" dirty="0"/>
              <a:t>is transported by compressed air, there is </a:t>
            </a:r>
            <a:r>
              <a:rPr lang="en-US" altLang="ja-JP" dirty="0" smtClean="0"/>
              <a:t>high pressure. </a:t>
            </a:r>
            <a:r>
              <a:rPr lang="en-US" altLang="ja-JP" dirty="0"/>
              <a:t>Since that is repeated, there is </a:t>
            </a:r>
            <a:r>
              <a:rPr lang="en-US" altLang="ja-JP" dirty="0" smtClean="0"/>
              <a:t>repeated </a:t>
            </a:r>
            <a:r>
              <a:rPr lang="en-US" altLang="ja-JP" dirty="0"/>
              <a:t>pressure</a:t>
            </a:r>
            <a:r>
              <a:rPr lang="en-US" altLang="ja-JP" dirty="0" smtClean="0"/>
              <a:t>. </a:t>
            </a:r>
            <a:r>
              <a:rPr kumimoji="1" lang="ja-JP" altLang="en-US" dirty="0" smtClean="0"/>
              <a:t> </a:t>
            </a:r>
            <a:r>
              <a:rPr kumimoji="1" lang="en-US" altLang="ja-JP" dirty="0" smtClean="0"/>
              <a:t>Answer is </a:t>
            </a:r>
            <a:r>
              <a:rPr kumimoji="1" lang="en-US" altLang="ja-JP" sz="2400" b="1" dirty="0" smtClean="0">
                <a:solidFill>
                  <a:srgbClr val="FF0000"/>
                </a:solidFill>
              </a:rPr>
              <a:t>”Yes”</a:t>
            </a:r>
            <a:r>
              <a:rPr kumimoji="1" lang="en-US" altLang="ja-JP" dirty="0" smtClean="0"/>
              <a:t>.</a:t>
            </a:r>
            <a:endParaRPr kumimoji="1" lang="ja-JP" altLang="en-US" dirty="0" smtClean="0"/>
          </a:p>
          <a:p>
            <a:endParaRPr lang="ja-JP" altLang="en-US" dirty="0"/>
          </a:p>
          <a:p>
            <a:r>
              <a:rPr kumimoji="1" lang="en-US" altLang="ja-JP" dirty="0" smtClean="0"/>
              <a:t>Point : </a:t>
            </a:r>
            <a:r>
              <a:rPr lang="en-US" altLang="ja-JP" dirty="0" smtClean="0"/>
              <a:t>Parts </a:t>
            </a:r>
            <a:r>
              <a:rPr lang="en-US" altLang="ja-JP" dirty="0"/>
              <a:t>that are not at ordinary temperatures and pressures experience high/low temperature, and repeated temperature increase/decrease. In terms of pressure, there are parts at high pressure vacuum (low pressure) and repeated pressure decrease/increase. Presence of such a part can lead to a leak of contents due to deterioration of sealed parts. Conversely, air or other substances can enter the process and react with the contents</a:t>
            </a:r>
            <a:r>
              <a:rPr lang="en-US" altLang="ja-JP" dirty="0" smtClean="0"/>
              <a:t>.</a:t>
            </a:r>
            <a:endParaRPr kumimoji="1" lang="ja-JP" altLang="en-US" dirty="0"/>
          </a:p>
        </p:txBody>
      </p:sp>
      <p:sp>
        <p:nvSpPr>
          <p:cNvPr id="12" name="テキスト ボックス 11"/>
          <p:cNvSpPr txBox="1"/>
          <p:nvPr/>
        </p:nvSpPr>
        <p:spPr>
          <a:xfrm>
            <a:off x="529793" y="1253622"/>
            <a:ext cx="8260839" cy="3262432"/>
          </a:xfrm>
          <a:prstGeom prst="rect">
            <a:avLst/>
          </a:prstGeom>
          <a:solidFill>
            <a:schemeClr val="accent2">
              <a:lumMod val="20000"/>
              <a:lumOff val="80000"/>
            </a:schemeClr>
          </a:solidFill>
          <a:ln>
            <a:solidFill>
              <a:schemeClr val="tx1"/>
            </a:solidFill>
          </a:ln>
        </p:spPr>
        <p:txBody>
          <a:bodyPr wrap="square" rtlCol="0">
            <a:spAutoFit/>
          </a:bodyPr>
          <a:lstStyle/>
          <a:p>
            <a:r>
              <a:rPr lang="en-US" altLang="ja-JP" sz="2800" dirty="0" smtClean="0">
                <a:latin typeface="Arial" panose="020B0604020202020204" pitchFamily="34" charset="0"/>
                <a:cs typeface="Arial" panose="020B0604020202020204" pitchFamily="34" charset="0"/>
              </a:rPr>
              <a:t>Q14. Does </a:t>
            </a:r>
            <a:r>
              <a:rPr lang="en-US" altLang="ja-JP" sz="2800" dirty="0">
                <a:latin typeface="Arial" panose="020B0604020202020204" pitchFamily="34" charset="0"/>
                <a:cs typeface="Arial" panose="020B0604020202020204" pitchFamily="34" charset="0"/>
              </a:rPr>
              <a:t>the process plant have a wholesale storage area</a:t>
            </a:r>
            <a:r>
              <a:rPr lang="en-US" altLang="ja-JP" sz="2800" dirty="0" smtClean="0">
                <a:latin typeface="Arial" panose="020B0604020202020204" pitchFamily="34" charset="0"/>
                <a:cs typeface="Arial" panose="020B0604020202020204" pitchFamily="34" charset="0"/>
              </a:rPr>
              <a:t>?</a:t>
            </a:r>
            <a:endParaRPr lang="ja-JP" altLang="en-US" sz="2800" dirty="0" smtClean="0">
              <a:latin typeface="Arial" panose="020B0604020202020204" pitchFamily="34" charset="0"/>
              <a:cs typeface="Arial" panose="020B0604020202020204" pitchFamily="34" charset="0"/>
            </a:endParaRPr>
          </a:p>
          <a:p>
            <a:endParaRPr lang="ja-JP" altLang="en-US" dirty="0"/>
          </a:p>
          <a:p>
            <a:r>
              <a:rPr lang="en-US" altLang="ja-JP" dirty="0" smtClean="0"/>
              <a:t>Since </a:t>
            </a:r>
            <a:r>
              <a:rPr lang="en-US" altLang="ja-JP" dirty="0"/>
              <a:t>the store of the substance is </a:t>
            </a:r>
            <a:r>
              <a:rPr lang="en-US" altLang="ja-JP" sz="2400" dirty="0">
                <a:solidFill>
                  <a:srgbClr val="FF0000"/>
                </a:solidFill>
              </a:rPr>
              <a:t>not </a:t>
            </a:r>
            <a:r>
              <a:rPr lang="en-US" altLang="ja-JP" sz="2400" dirty="0" smtClean="0">
                <a:solidFill>
                  <a:srgbClr val="FF0000"/>
                </a:solidFill>
              </a:rPr>
              <a:t>wholesale.</a:t>
            </a:r>
            <a:r>
              <a:rPr lang="en-US" altLang="ja-JP" dirty="0" smtClean="0"/>
              <a:t> Answer </a:t>
            </a:r>
            <a:r>
              <a:rPr lang="en-US" altLang="ja-JP" dirty="0"/>
              <a:t>is </a:t>
            </a:r>
            <a:r>
              <a:rPr lang="en-US" altLang="ja-JP" sz="2400" dirty="0" smtClean="0">
                <a:solidFill>
                  <a:srgbClr val="FF0000"/>
                </a:solidFill>
              </a:rPr>
              <a:t>“No”</a:t>
            </a:r>
            <a:r>
              <a:rPr lang="en-US" altLang="ja-JP" dirty="0" smtClean="0"/>
              <a:t>.</a:t>
            </a:r>
            <a:endParaRPr kumimoji="1" lang="ja-JP" altLang="en-US" dirty="0" smtClean="0"/>
          </a:p>
          <a:p>
            <a:endParaRPr lang="ja-JP" altLang="en-US" dirty="0"/>
          </a:p>
          <a:p>
            <a:r>
              <a:rPr kumimoji="1" lang="en-US" altLang="ja-JP" dirty="0" smtClean="0"/>
              <a:t>Point : </a:t>
            </a:r>
            <a:r>
              <a:rPr lang="en-US" altLang="ja-JP" dirty="0" smtClean="0"/>
              <a:t>Even </a:t>
            </a:r>
            <a:r>
              <a:rPr lang="en-US" altLang="ja-JP" dirty="0"/>
              <a:t>when a hazard is not recorded in SDS, storage of large quantities of combustible substances (e.g. solid fuel from refuse, wood chips, shredder dust, rubble, tempura scraps, oily cloths) can lead to ignition and fire due to heat accumulation. Other than combustible substances, a large amount of stored ammonium nitrate has caused many huge explosions.</a:t>
            </a:r>
            <a:endParaRPr kumimoji="1" lang="ja-JP" altLang="en-US" dirty="0"/>
          </a:p>
        </p:txBody>
      </p:sp>
      <p:sp>
        <p:nvSpPr>
          <p:cNvPr id="10" name="テキスト ボックス 9"/>
          <p:cNvSpPr txBox="1"/>
          <p:nvPr/>
        </p:nvSpPr>
        <p:spPr>
          <a:xfrm>
            <a:off x="523328" y="1258235"/>
            <a:ext cx="8260839" cy="5447645"/>
          </a:xfrm>
          <a:prstGeom prst="rect">
            <a:avLst/>
          </a:prstGeom>
          <a:solidFill>
            <a:schemeClr val="accent2">
              <a:lumMod val="20000"/>
              <a:lumOff val="80000"/>
            </a:schemeClr>
          </a:solidFill>
          <a:ln>
            <a:solidFill>
              <a:schemeClr val="tx1"/>
            </a:solidFill>
          </a:ln>
        </p:spPr>
        <p:txBody>
          <a:bodyPr wrap="square" rtlCol="0">
            <a:spAutoFit/>
          </a:bodyPr>
          <a:lstStyle/>
          <a:p>
            <a:r>
              <a:rPr lang="en-US" altLang="ja-JP" sz="2800" dirty="0" smtClean="0">
                <a:latin typeface="Arial" panose="020B0604020202020204" pitchFamily="34" charset="0"/>
                <a:cs typeface="Arial" panose="020B0604020202020204" pitchFamily="34" charset="0"/>
              </a:rPr>
              <a:t>Q12. Are </a:t>
            </a:r>
            <a:r>
              <a:rPr lang="en-US" altLang="ja-JP" sz="2800" dirty="0">
                <a:latin typeface="Arial" panose="020B0604020202020204" pitchFamily="34" charset="0"/>
                <a:cs typeface="Arial" panose="020B0604020202020204" pitchFamily="34" charset="0"/>
              </a:rPr>
              <a:t>there possibilities of any of the followings due to intended or unintended mixing of substances in the plant</a:t>
            </a:r>
            <a:r>
              <a:rPr lang="en-US" altLang="ja-JP" sz="2800" dirty="0" smtClean="0">
                <a:latin typeface="Arial" panose="020B0604020202020204" pitchFamily="34" charset="0"/>
                <a:cs typeface="Arial" panose="020B0604020202020204" pitchFamily="34" charset="0"/>
              </a:rPr>
              <a:t>?</a:t>
            </a:r>
            <a:endParaRPr lang="ja-JP" altLang="en-US" sz="2800" dirty="0">
              <a:latin typeface="Arial" panose="020B0604020202020204" pitchFamily="34" charset="0"/>
              <a:cs typeface="Arial" panose="020B0604020202020204" pitchFamily="34" charset="0"/>
            </a:endParaRPr>
          </a:p>
          <a:p>
            <a:pPr marL="792000" lvl="1" indent="-396000"/>
            <a:r>
              <a:rPr lang="en-US" altLang="ja-JP" sz="2400" dirty="0" smtClean="0">
                <a:latin typeface="Arial" panose="020B0604020202020204" pitchFamily="34" charset="0"/>
                <a:cs typeface="Arial" panose="020B0604020202020204" pitchFamily="34" charset="0"/>
              </a:rPr>
              <a:t>(</a:t>
            </a:r>
            <a:r>
              <a:rPr lang="en-US" altLang="ja-JP" sz="2400" dirty="0">
                <a:latin typeface="Arial" panose="020B0604020202020204" pitchFamily="34" charset="0"/>
                <a:cs typeface="Arial" panose="020B0604020202020204" pitchFamily="34" charset="0"/>
              </a:rPr>
              <a:t>1)Increase in temperature</a:t>
            </a:r>
          </a:p>
          <a:p>
            <a:pPr marL="792000" lvl="1" indent="-396000"/>
            <a:r>
              <a:rPr lang="en-US" altLang="ja-JP" sz="2400" dirty="0">
                <a:latin typeface="Arial" panose="020B0604020202020204" pitchFamily="34" charset="0"/>
                <a:cs typeface="Arial" panose="020B0604020202020204" pitchFamily="34" charset="0"/>
              </a:rPr>
              <a:t>(2)Generation of a substance that falls under the hazards of GHS classification in Table A2 of the reference material (see Question 2)</a:t>
            </a:r>
          </a:p>
          <a:p>
            <a:pPr marL="792000" lvl="1" indent="-396000"/>
            <a:r>
              <a:rPr lang="en-US" altLang="ja-JP" sz="2400" dirty="0">
                <a:latin typeface="Arial" panose="020B0604020202020204" pitchFamily="34" charset="0"/>
                <a:cs typeface="Arial" panose="020B0604020202020204" pitchFamily="34" charset="0"/>
              </a:rPr>
              <a:t>(3)Generation of large quantities of gas</a:t>
            </a:r>
          </a:p>
          <a:p>
            <a:pPr marL="792000" lvl="1" indent="-396000"/>
            <a:r>
              <a:rPr lang="en-US" altLang="ja-JP" sz="2400" dirty="0">
                <a:latin typeface="Arial" panose="020B0604020202020204" pitchFamily="34" charset="0"/>
                <a:cs typeface="Arial" panose="020B0604020202020204" pitchFamily="34" charset="0"/>
              </a:rPr>
              <a:t>(4)Decreased thermal stability of the substance </a:t>
            </a:r>
            <a:r>
              <a:rPr lang="en-US" altLang="ja-JP" sz="2400" dirty="0" smtClean="0">
                <a:latin typeface="Arial" panose="020B0604020202020204" pitchFamily="34" charset="0"/>
                <a:cs typeface="Arial" panose="020B0604020202020204" pitchFamily="34" charset="0"/>
              </a:rPr>
              <a:t>handled</a:t>
            </a:r>
            <a:endParaRPr lang="ja-JP" altLang="en-US" sz="2400" dirty="0" smtClean="0">
              <a:latin typeface="Arial" panose="020B0604020202020204" pitchFamily="34" charset="0"/>
              <a:cs typeface="Arial" panose="020B0604020202020204" pitchFamily="34" charset="0"/>
            </a:endParaRPr>
          </a:p>
          <a:p>
            <a:endParaRPr lang="ja-JP" altLang="en-US" dirty="0"/>
          </a:p>
          <a:p>
            <a:r>
              <a:rPr lang="en-US" altLang="ja-JP" dirty="0" smtClean="0"/>
              <a:t>By SDS, since </a:t>
            </a:r>
            <a:r>
              <a:rPr lang="en-US" altLang="ja-JP" dirty="0"/>
              <a:t>each powders is </a:t>
            </a:r>
            <a:r>
              <a:rPr lang="en-US" altLang="ja-JP" sz="2400" dirty="0" smtClean="0">
                <a:solidFill>
                  <a:srgbClr val="FF0000"/>
                </a:solidFill>
              </a:rPr>
              <a:t>very </a:t>
            </a:r>
            <a:r>
              <a:rPr lang="en-US" altLang="ja-JP" sz="2400" dirty="0">
                <a:solidFill>
                  <a:srgbClr val="FF0000"/>
                </a:solidFill>
              </a:rPr>
              <a:t>stable substance</a:t>
            </a:r>
            <a:r>
              <a:rPr lang="en-US" altLang="ja-JP" dirty="0"/>
              <a:t>, (1)-(4) does not occur. </a:t>
            </a:r>
            <a:r>
              <a:rPr lang="en-US" altLang="ja-JP" dirty="0" smtClean="0"/>
              <a:t> Answer is </a:t>
            </a:r>
            <a:r>
              <a:rPr kumimoji="1" lang="en-US" altLang="ja-JP" sz="2400" dirty="0" smtClean="0">
                <a:solidFill>
                  <a:srgbClr val="FF0000"/>
                </a:solidFill>
              </a:rPr>
              <a:t>”No”</a:t>
            </a:r>
            <a:r>
              <a:rPr kumimoji="1" lang="en-US" altLang="ja-JP" dirty="0" smtClean="0"/>
              <a:t>.</a:t>
            </a:r>
            <a:endParaRPr kumimoji="1" lang="ja-JP" altLang="en-US" dirty="0" smtClean="0"/>
          </a:p>
          <a:p>
            <a:endParaRPr lang="ja-JP" altLang="en-US" dirty="0"/>
          </a:p>
          <a:p>
            <a:r>
              <a:rPr kumimoji="1" lang="en-US" altLang="ja-JP" dirty="0" smtClean="0"/>
              <a:t>Point </a:t>
            </a:r>
            <a:r>
              <a:rPr lang="en-US" altLang="ja-JP" dirty="0"/>
              <a:t>: Mixing of </a:t>
            </a:r>
            <a:r>
              <a:rPr lang="en-US" altLang="ja-JP" dirty="0" smtClean="0"/>
              <a:t>some </a:t>
            </a:r>
            <a:r>
              <a:rPr lang="en-US" altLang="ja-JP" dirty="0"/>
              <a:t>substances can cause (1)-(4). </a:t>
            </a:r>
            <a:r>
              <a:rPr lang="en-US" altLang="ja-JP" dirty="0" smtClean="0"/>
              <a:t> Any </a:t>
            </a:r>
            <a:r>
              <a:rPr lang="en-US" altLang="ja-JP" dirty="0"/>
              <a:t>of them can cause unintended fire/explosions</a:t>
            </a:r>
            <a:r>
              <a:rPr lang="en-US" altLang="ja-JP" dirty="0" smtClean="0"/>
              <a:t>.</a:t>
            </a:r>
            <a:endParaRPr kumimoji="1" lang="ja-JP" altLang="en-US" dirty="0"/>
          </a:p>
        </p:txBody>
      </p:sp>
      <p:sp>
        <p:nvSpPr>
          <p:cNvPr id="9" name="テキスト ボックス 8"/>
          <p:cNvSpPr txBox="1"/>
          <p:nvPr/>
        </p:nvSpPr>
        <p:spPr>
          <a:xfrm>
            <a:off x="529045" y="1257746"/>
            <a:ext cx="8260839" cy="4647426"/>
          </a:xfrm>
          <a:prstGeom prst="rect">
            <a:avLst/>
          </a:prstGeom>
          <a:solidFill>
            <a:schemeClr val="accent2">
              <a:lumMod val="20000"/>
              <a:lumOff val="80000"/>
            </a:schemeClr>
          </a:solidFill>
          <a:ln>
            <a:solidFill>
              <a:schemeClr val="tx1"/>
            </a:solidFill>
          </a:ln>
        </p:spPr>
        <p:txBody>
          <a:bodyPr wrap="square" rtlCol="0">
            <a:spAutoFit/>
          </a:bodyPr>
          <a:lstStyle/>
          <a:p>
            <a:r>
              <a:rPr lang="en-US" altLang="ja-JP" sz="2800" dirty="0" smtClean="0">
                <a:latin typeface="Arial" panose="020B0604020202020204" pitchFamily="34" charset="0"/>
                <a:cs typeface="Arial" panose="020B0604020202020204" pitchFamily="34" charset="0"/>
              </a:rPr>
              <a:t>Q11 Is </a:t>
            </a:r>
            <a:r>
              <a:rPr lang="en-US" altLang="ja-JP" sz="2800" dirty="0">
                <a:latin typeface="Arial" panose="020B0604020202020204" pitchFamily="34" charset="0"/>
                <a:cs typeface="Arial" panose="020B0604020202020204" pitchFamily="34" charset="0"/>
              </a:rPr>
              <a:t>there increase in temperature during some physical operation in the process plant</a:t>
            </a:r>
            <a:r>
              <a:rPr lang="en-US" altLang="ja-JP" sz="2800" dirty="0" smtClean="0">
                <a:latin typeface="Arial" panose="020B0604020202020204" pitchFamily="34" charset="0"/>
                <a:cs typeface="Arial" panose="020B0604020202020204" pitchFamily="34" charset="0"/>
              </a:rPr>
              <a:t>?</a:t>
            </a:r>
            <a:endParaRPr lang="ja-JP" altLang="en-US" sz="2800" dirty="0" smtClean="0">
              <a:latin typeface="Arial" panose="020B0604020202020204" pitchFamily="34" charset="0"/>
              <a:cs typeface="Arial" panose="020B0604020202020204" pitchFamily="34" charset="0"/>
            </a:endParaRPr>
          </a:p>
          <a:p>
            <a:endParaRPr lang="ja-JP" altLang="en-US" dirty="0"/>
          </a:p>
          <a:p>
            <a:r>
              <a:rPr lang="en-US" altLang="ja-JP" dirty="0"/>
              <a:t>The process has </a:t>
            </a:r>
            <a:r>
              <a:rPr lang="en-US" altLang="ja-JP" dirty="0" smtClean="0"/>
              <a:t>mixing </a:t>
            </a:r>
            <a:r>
              <a:rPr lang="en-US" altLang="ja-JP" dirty="0"/>
              <a:t>operation. But since that is </a:t>
            </a:r>
            <a:r>
              <a:rPr lang="en-US" altLang="ja-JP" sz="2400" dirty="0">
                <a:solidFill>
                  <a:srgbClr val="FF0000"/>
                </a:solidFill>
              </a:rPr>
              <a:t>slow</a:t>
            </a:r>
            <a:r>
              <a:rPr lang="en-US" altLang="ja-JP" dirty="0"/>
              <a:t>, </a:t>
            </a:r>
            <a:r>
              <a:rPr lang="en-US" altLang="ja-JP" dirty="0" smtClean="0"/>
              <a:t>temperature </a:t>
            </a:r>
            <a:r>
              <a:rPr lang="en-US" altLang="ja-JP" dirty="0"/>
              <a:t>hardly rises. </a:t>
            </a:r>
            <a:r>
              <a:rPr lang="en-US" altLang="ja-JP" dirty="0" smtClean="0"/>
              <a:t>Answer </a:t>
            </a:r>
            <a:r>
              <a:rPr lang="en-US" altLang="ja-JP" dirty="0"/>
              <a:t>is </a:t>
            </a:r>
            <a:r>
              <a:rPr lang="en-US" altLang="ja-JP" sz="2400" dirty="0" smtClean="0">
                <a:solidFill>
                  <a:srgbClr val="FF0000"/>
                </a:solidFill>
              </a:rPr>
              <a:t>“No”</a:t>
            </a:r>
            <a:r>
              <a:rPr lang="en-US" altLang="ja-JP" dirty="0" smtClean="0"/>
              <a:t>.</a:t>
            </a:r>
          </a:p>
          <a:p>
            <a:endParaRPr lang="ja-JP" altLang="en-US" dirty="0"/>
          </a:p>
          <a:p>
            <a:r>
              <a:rPr kumimoji="1" lang="en-US" altLang="ja-JP" dirty="0" smtClean="0"/>
              <a:t>Point </a:t>
            </a:r>
            <a:r>
              <a:rPr kumimoji="1" lang="ja-JP" altLang="en-US" dirty="0" smtClean="0"/>
              <a:t>： </a:t>
            </a:r>
            <a:r>
              <a:rPr lang="en-US" altLang="ja-JP" dirty="0" smtClean="0"/>
              <a:t>Processes </a:t>
            </a:r>
            <a:r>
              <a:rPr lang="en-US" altLang="ja-JP" dirty="0"/>
              <a:t>of </a:t>
            </a:r>
            <a:r>
              <a:rPr lang="en-US" altLang="ja-JP" sz="2400" dirty="0">
                <a:solidFill>
                  <a:srgbClr val="FF0000"/>
                </a:solidFill>
              </a:rPr>
              <a:t>physical operations</a:t>
            </a:r>
            <a:r>
              <a:rPr lang="en-US" altLang="ja-JP" dirty="0"/>
              <a:t> other than intentional reaction </a:t>
            </a:r>
            <a:r>
              <a:rPr lang="en-US" altLang="ja-JP" dirty="0" smtClean="0"/>
              <a:t>include </a:t>
            </a:r>
            <a:r>
              <a:rPr lang="en-US" altLang="ja-JP" dirty="0"/>
              <a:t>operations (e.g. absorption, mixing, dissolution, diluting) that </a:t>
            </a:r>
            <a:r>
              <a:rPr lang="en-US" altLang="ja-JP" sz="2400" dirty="0">
                <a:solidFill>
                  <a:srgbClr val="FF0000"/>
                </a:solidFill>
              </a:rPr>
              <a:t>can increase the temperature</a:t>
            </a:r>
            <a:r>
              <a:rPr lang="en-US" altLang="ja-JP" dirty="0"/>
              <a:t>. Increase in temperature can cause unintended reactions including further heating, generation of toxic/combustible gas and explosions. This does not include intentional heating during operation. However, pay attention to the possibility that </a:t>
            </a:r>
            <a:r>
              <a:rPr lang="en-US" altLang="ja-JP" sz="2400" dirty="0">
                <a:solidFill>
                  <a:srgbClr val="FF0000"/>
                </a:solidFill>
              </a:rPr>
              <a:t>substances may react at a higher temperature</a:t>
            </a:r>
            <a:r>
              <a:rPr lang="en-US" altLang="ja-JP" dirty="0" smtClean="0"/>
              <a:t>.</a:t>
            </a:r>
            <a:endParaRPr kumimoji="1" lang="ja-JP" altLang="en-US" dirty="0"/>
          </a:p>
        </p:txBody>
      </p:sp>
    </p:spTree>
    <p:extLst>
      <p:ext uri="{BB962C8B-B14F-4D97-AF65-F5344CB8AC3E}">
        <p14:creationId xmlns:p14="http://schemas.microsoft.com/office/powerpoint/2010/main" val="19365795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100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grpId="1" nodeType="clickEffect">
                                  <p:stCondLst>
                                    <p:cond delay="0"/>
                                  </p:stCondLst>
                                  <p:childTnLst>
                                    <p:animEffect transition="out" filter="fade">
                                      <p:cBhvr>
                                        <p:cTn id="11" dur="500"/>
                                        <p:tgtEl>
                                          <p:spTgt spid="7"/>
                                        </p:tgtEl>
                                      </p:cBhvr>
                                    </p:animEffect>
                                    <p:set>
                                      <p:cBhvr>
                                        <p:cTn id="12" dur="1" fill="hold">
                                          <p:stCondLst>
                                            <p:cond delay="499"/>
                                          </p:stCondLst>
                                        </p:cTn>
                                        <p:tgtEl>
                                          <p:spTgt spid="7"/>
                                        </p:tgtEl>
                                        <p:attrNameLst>
                                          <p:attrName>style.visibility</p:attrName>
                                        </p:attrNameLst>
                                      </p:cBhvr>
                                      <p:to>
                                        <p:strVal val="hidden"/>
                                      </p:to>
                                    </p:set>
                                  </p:childTnLst>
                                </p:cTn>
                              </p:par>
                            </p:childTnLst>
                          </p:cTn>
                        </p:par>
                        <p:par>
                          <p:cTn id="13" fill="hold">
                            <p:stCondLst>
                              <p:cond delay="500"/>
                            </p:stCondLst>
                            <p:childTnLst>
                              <p:par>
                                <p:cTn id="14" presetID="2" presetClass="entr" presetSubtype="2" fill="hold" grpId="0" nodeType="afterEffect">
                                  <p:stCondLst>
                                    <p:cond delay="0"/>
                                  </p:stCondLst>
                                  <p:childTnLst>
                                    <p:set>
                                      <p:cBhvr>
                                        <p:cTn id="15" dur="1" fill="hold">
                                          <p:stCondLst>
                                            <p:cond delay="0"/>
                                          </p:stCondLst>
                                        </p:cTn>
                                        <p:tgtEl>
                                          <p:spTgt spid="5"/>
                                        </p:tgtEl>
                                        <p:attrNameLst>
                                          <p:attrName>style.visibility</p:attrName>
                                        </p:attrNameLst>
                                      </p:cBhvr>
                                      <p:to>
                                        <p:strVal val="visible"/>
                                      </p:to>
                                    </p:set>
                                    <p:anim calcmode="lin" valueType="num">
                                      <p:cBhvr additive="base">
                                        <p:cTn id="16" dur="500" fill="hold"/>
                                        <p:tgtEl>
                                          <p:spTgt spid="5"/>
                                        </p:tgtEl>
                                        <p:attrNameLst>
                                          <p:attrName>ppt_x</p:attrName>
                                        </p:attrNameLst>
                                      </p:cBhvr>
                                      <p:tavLst>
                                        <p:tav tm="0">
                                          <p:val>
                                            <p:strVal val="1+#ppt_w/2"/>
                                          </p:val>
                                        </p:tav>
                                        <p:tav tm="100000">
                                          <p:val>
                                            <p:strVal val="#ppt_x"/>
                                          </p:val>
                                        </p:tav>
                                      </p:tavLst>
                                    </p:anim>
                                    <p:anim calcmode="lin" valueType="num">
                                      <p:cBhvr additive="base">
                                        <p:cTn id="17" dur="500" fill="hold"/>
                                        <p:tgtEl>
                                          <p:spTgt spid="5"/>
                                        </p:tgtEl>
                                        <p:attrNameLst>
                                          <p:attrName>ppt_y</p:attrName>
                                        </p:attrNameLst>
                                      </p:cBhvr>
                                      <p:tavLst>
                                        <p:tav tm="0">
                                          <p:val>
                                            <p:strVal val="#ppt_y"/>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2" presetClass="exit" presetSubtype="2" fill="hold" grpId="1" nodeType="clickEffect">
                                  <p:stCondLst>
                                    <p:cond delay="0"/>
                                  </p:stCondLst>
                                  <p:childTnLst>
                                    <p:anim calcmode="lin" valueType="num">
                                      <p:cBhvr additive="base">
                                        <p:cTn id="21" dur="500"/>
                                        <p:tgtEl>
                                          <p:spTgt spid="5"/>
                                        </p:tgtEl>
                                        <p:attrNameLst>
                                          <p:attrName>ppt_x</p:attrName>
                                        </p:attrNameLst>
                                      </p:cBhvr>
                                      <p:tavLst>
                                        <p:tav tm="0">
                                          <p:val>
                                            <p:strVal val="ppt_x"/>
                                          </p:val>
                                        </p:tav>
                                        <p:tav tm="100000">
                                          <p:val>
                                            <p:strVal val="1+ppt_w/2"/>
                                          </p:val>
                                        </p:tav>
                                      </p:tavLst>
                                    </p:anim>
                                    <p:anim calcmode="lin" valueType="num">
                                      <p:cBhvr additive="base">
                                        <p:cTn id="22" dur="500"/>
                                        <p:tgtEl>
                                          <p:spTgt spid="5"/>
                                        </p:tgtEl>
                                        <p:attrNameLst>
                                          <p:attrName>ppt_y</p:attrName>
                                        </p:attrNameLst>
                                      </p:cBhvr>
                                      <p:tavLst>
                                        <p:tav tm="0">
                                          <p:val>
                                            <p:strVal val="ppt_y"/>
                                          </p:val>
                                        </p:tav>
                                        <p:tav tm="100000">
                                          <p:val>
                                            <p:strVal val="ppt_y"/>
                                          </p:val>
                                        </p:tav>
                                      </p:tavLst>
                                    </p:anim>
                                    <p:set>
                                      <p:cBhvr>
                                        <p:cTn id="23" dur="1" fill="hold">
                                          <p:stCondLst>
                                            <p:cond delay="499"/>
                                          </p:stCondLst>
                                        </p:cTn>
                                        <p:tgtEl>
                                          <p:spTgt spid="5"/>
                                        </p:tgtEl>
                                        <p:attrNameLst>
                                          <p:attrName>style.visibility</p:attrName>
                                        </p:attrNameLst>
                                      </p:cBhvr>
                                      <p:to>
                                        <p:strVal val="hidden"/>
                                      </p:to>
                                    </p:set>
                                  </p:childTnLst>
                                </p:cTn>
                              </p:par>
                            </p:childTnLst>
                          </p:cTn>
                        </p:par>
                        <p:par>
                          <p:cTn id="24" fill="hold">
                            <p:stCondLst>
                              <p:cond delay="500"/>
                            </p:stCondLst>
                            <p:childTnLst>
                              <p:par>
                                <p:cTn id="25" presetID="2" presetClass="entr" presetSubtype="2" fill="hold" nodeType="afterEffect">
                                  <p:stCondLst>
                                    <p:cond delay="0"/>
                                  </p:stCondLst>
                                  <p:childTnLst>
                                    <p:set>
                                      <p:cBhvr>
                                        <p:cTn id="26" dur="1" fill="hold">
                                          <p:stCondLst>
                                            <p:cond delay="0"/>
                                          </p:stCondLst>
                                        </p:cTn>
                                        <p:tgtEl>
                                          <p:spTgt spid="3">
                                            <p:txEl>
                                              <p:pRg st="0" end="0"/>
                                            </p:txEl>
                                          </p:spTgt>
                                        </p:tgtEl>
                                        <p:attrNameLst>
                                          <p:attrName>style.visibility</p:attrName>
                                        </p:attrNameLst>
                                      </p:cBhvr>
                                      <p:to>
                                        <p:strVal val="visible"/>
                                      </p:to>
                                    </p:set>
                                    <p:anim calcmode="lin" valueType="num">
                                      <p:cBhvr additive="base">
                                        <p:cTn id="27" dur="5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2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par>
                          <p:cTn id="29" fill="hold">
                            <p:stCondLst>
                              <p:cond delay="1000"/>
                            </p:stCondLst>
                            <p:childTnLst>
                              <p:par>
                                <p:cTn id="30" presetID="2" presetClass="entr" presetSubtype="2" fill="hold" nodeType="afterEffect">
                                  <p:stCondLst>
                                    <p:cond delay="0"/>
                                  </p:stCondLst>
                                  <p:childTnLst>
                                    <p:set>
                                      <p:cBhvr>
                                        <p:cTn id="31" dur="1" fill="hold">
                                          <p:stCondLst>
                                            <p:cond delay="0"/>
                                          </p:stCondLst>
                                        </p:cTn>
                                        <p:tgtEl>
                                          <p:spTgt spid="8">
                                            <p:txEl>
                                              <p:pRg st="0" end="0"/>
                                            </p:txEl>
                                          </p:spTgt>
                                        </p:tgtEl>
                                        <p:attrNameLst>
                                          <p:attrName>style.visibility</p:attrName>
                                        </p:attrNameLst>
                                      </p:cBhvr>
                                      <p:to>
                                        <p:strVal val="visible"/>
                                      </p:to>
                                    </p:set>
                                    <p:anim calcmode="lin" valueType="num">
                                      <p:cBhvr additive="base">
                                        <p:cTn id="32" dur="500" fill="hold"/>
                                        <p:tgtEl>
                                          <p:spTgt spid="8">
                                            <p:txEl>
                                              <p:pRg st="0" end="0"/>
                                            </p:txEl>
                                          </p:spTgt>
                                        </p:tgtEl>
                                        <p:attrNameLst>
                                          <p:attrName>ppt_x</p:attrName>
                                        </p:attrNameLst>
                                      </p:cBhvr>
                                      <p:tavLst>
                                        <p:tav tm="0">
                                          <p:val>
                                            <p:strVal val="1+#ppt_w/2"/>
                                          </p:val>
                                        </p:tav>
                                        <p:tav tm="100000">
                                          <p:val>
                                            <p:strVal val="#ppt_x"/>
                                          </p:val>
                                        </p:tav>
                                      </p:tavLst>
                                    </p:anim>
                                    <p:anim calcmode="lin" valueType="num">
                                      <p:cBhvr additive="base">
                                        <p:cTn id="33" dur="500" fill="hold"/>
                                        <p:tgtEl>
                                          <p:spTgt spid="8">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2" presetClass="entr" presetSubtype="2" fill="hold" grpId="0" nodeType="clickEffect">
                                  <p:stCondLst>
                                    <p:cond delay="0"/>
                                  </p:stCondLst>
                                  <p:childTnLst>
                                    <p:set>
                                      <p:cBhvr>
                                        <p:cTn id="37" dur="1" fill="hold">
                                          <p:stCondLst>
                                            <p:cond delay="0"/>
                                          </p:stCondLst>
                                        </p:cTn>
                                        <p:tgtEl>
                                          <p:spTgt spid="9"/>
                                        </p:tgtEl>
                                        <p:attrNameLst>
                                          <p:attrName>style.visibility</p:attrName>
                                        </p:attrNameLst>
                                      </p:cBhvr>
                                      <p:to>
                                        <p:strVal val="visible"/>
                                      </p:to>
                                    </p:set>
                                    <p:anim calcmode="lin" valueType="num">
                                      <p:cBhvr additive="base">
                                        <p:cTn id="38" dur="500" fill="hold"/>
                                        <p:tgtEl>
                                          <p:spTgt spid="9"/>
                                        </p:tgtEl>
                                        <p:attrNameLst>
                                          <p:attrName>ppt_x</p:attrName>
                                        </p:attrNameLst>
                                      </p:cBhvr>
                                      <p:tavLst>
                                        <p:tav tm="0">
                                          <p:val>
                                            <p:strVal val="1+#ppt_w/2"/>
                                          </p:val>
                                        </p:tav>
                                        <p:tav tm="100000">
                                          <p:val>
                                            <p:strVal val="#ppt_x"/>
                                          </p:val>
                                        </p:tav>
                                      </p:tavLst>
                                    </p:anim>
                                    <p:anim calcmode="lin" valueType="num">
                                      <p:cBhvr additive="base">
                                        <p:cTn id="39" dur="500" fill="hold"/>
                                        <p:tgtEl>
                                          <p:spTgt spid="9"/>
                                        </p:tgtEl>
                                        <p:attrNameLst>
                                          <p:attrName>ppt_y</p:attrName>
                                        </p:attrNameLst>
                                      </p:cBhvr>
                                      <p:tavLst>
                                        <p:tav tm="0">
                                          <p:val>
                                            <p:strVal val="#ppt_y"/>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2" presetClass="exit" presetSubtype="2" fill="hold" grpId="1" nodeType="clickEffect">
                                  <p:stCondLst>
                                    <p:cond delay="0"/>
                                  </p:stCondLst>
                                  <p:childTnLst>
                                    <p:anim calcmode="lin" valueType="num">
                                      <p:cBhvr additive="base">
                                        <p:cTn id="43" dur="500"/>
                                        <p:tgtEl>
                                          <p:spTgt spid="9"/>
                                        </p:tgtEl>
                                        <p:attrNameLst>
                                          <p:attrName>ppt_x</p:attrName>
                                        </p:attrNameLst>
                                      </p:cBhvr>
                                      <p:tavLst>
                                        <p:tav tm="0">
                                          <p:val>
                                            <p:strVal val="ppt_x"/>
                                          </p:val>
                                        </p:tav>
                                        <p:tav tm="100000">
                                          <p:val>
                                            <p:strVal val="1+ppt_w/2"/>
                                          </p:val>
                                        </p:tav>
                                      </p:tavLst>
                                    </p:anim>
                                    <p:anim calcmode="lin" valueType="num">
                                      <p:cBhvr additive="base">
                                        <p:cTn id="44" dur="500"/>
                                        <p:tgtEl>
                                          <p:spTgt spid="9"/>
                                        </p:tgtEl>
                                        <p:attrNameLst>
                                          <p:attrName>ppt_y</p:attrName>
                                        </p:attrNameLst>
                                      </p:cBhvr>
                                      <p:tavLst>
                                        <p:tav tm="0">
                                          <p:val>
                                            <p:strVal val="ppt_y"/>
                                          </p:val>
                                        </p:tav>
                                        <p:tav tm="100000">
                                          <p:val>
                                            <p:strVal val="ppt_y"/>
                                          </p:val>
                                        </p:tav>
                                      </p:tavLst>
                                    </p:anim>
                                    <p:set>
                                      <p:cBhvr>
                                        <p:cTn id="45" dur="1" fill="hold">
                                          <p:stCondLst>
                                            <p:cond delay="499"/>
                                          </p:stCondLst>
                                        </p:cTn>
                                        <p:tgtEl>
                                          <p:spTgt spid="9"/>
                                        </p:tgtEl>
                                        <p:attrNameLst>
                                          <p:attrName>style.visibility</p:attrName>
                                        </p:attrNameLst>
                                      </p:cBhvr>
                                      <p:to>
                                        <p:strVal val="hidden"/>
                                      </p:to>
                                    </p:set>
                                  </p:childTnLst>
                                </p:cTn>
                              </p:par>
                            </p:childTnLst>
                          </p:cTn>
                        </p:par>
                        <p:par>
                          <p:cTn id="46" fill="hold">
                            <p:stCondLst>
                              <p:cond delay="500"/>
                            </p:stCondLst>
                            <p:childTnLst>
                              <p:par>
                                <p:cTn id="47" presetID="2" presetClass="entr" presetSubtype="2" fill="hold" nodeType="afterEffect">
                                  <p:stCondLst>
                                    <p:cond delay="0"/>
                                  </p:stCondLst>
                                  <p:childTnLst>
                                    <p:set>
                                      <p:cBhvr>
                                        <p:cTn id="48" dur="1" fill="hold">
                                          <p:stCondLst>
                                            <p:cond delay="0"/>
                                          </p:stCondLst>
                                        </p:cTn>
                                        <p:tgtEl>
                                          <p:spTgt spid="3">
                                            <p:txEl>
                                              <p:pRg st="1" end="1"/>
                                            </p:txEl>
                                          </p:spTgt>
                                        </p:tgtEl>
                                        <p:attrNameLst>
                                          <p:attrName>style.visibility</p:attrName>
                                        </p:attrNameLst>
                                      </p:cBhvr>
                                      <p:to>
                                        <p:strVal val="visible"/>
                                      </p:to>
                                    </p:set>
                                    <p:anim calcmode="lin" valueType="num">
                                      <p:cBhvr additive="base">
                                        <p:cTn id="49" dur="5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50"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par>
                          <p:cTn id="51" fill="hold">
                            <p:stCondLst>
                              <p:cond delay="1000"/>
                            </p:stCondLst>
                            <p:childTnLst>
                              <p:par>
                                <p:cTn id="52" presetID="2" presetClass="entr" presetSubtype="2" fill="hold" nodeType="afterEffect">
                                  <p:stCondLst>
                                    <p:cond delay="0"/>
                                  </p:stCondLst>
                                  <p:childTnLst>
                                    <p:set>
                                      <p:cBhvr>
                                        <p:cTn id="53" dur="1" fill="hold">
                                          <p:stCondLst>
                                            <p:cond delay="0"/>
                                          </p:stCondLst>
                                        </p:cTn>
                                        <p:tgtEl>
                                          <p:spTgt spid="8">
                                            <p:txEl>
                                              <p:pRg st="2" end="2"/>
                                            </p:txEl>
                                          </p:spTgt>
                                        </p:tgtEl>
                                        <p:attrNameLst>
                                          <p:attrName>style.visibility</p:attrName>
                                        </p:attrNameLst>
                                      </p:cBhvr>
                                      <p:to>
                                        <p:strVal val="visible"/>
                                      </p:to>
                                    </p:set>
                                    <p:anim calcmode="lin" valueType="num">
                                      <p:cBhvr additive="base">
                                        <p:cTn id="54" dur="500" fill="hold"/>
                                        <p:tgtEl>
                                          <p:spTgt spid="8">
                                            <p:txEl>
                                              <p:pRg st="2" end="2"/>
                                            </p:txEl>
                                          </p:spTgt>
                                        </p:tgtEl>
                                        <p:attrNameLst>
                                          <p:attrName>ppt_x</p:attrName>
                                        </p:attrNameLst>
                                      </p:cBhvr>
                                      <p:tavLst>
                                        <p:tav tm="0">
                                          <p:val>
                                            <p:strVal val="1+#ppt_w/2"/>
                                          </p:val>
                                        </p:tav>
                                        <p:tav tm="100000">
                                          <p:val>
                                            <p:strVal val="#ppt_x"/>
                                          </p:val>
                                        </p:tav>
                                      </p:tavLst>
                                    </p:anim>
                                    <p:anim calcmode="lin" valueType="num">
                                      <p:cBhvr additive="base">
                                        <p:cTn id="55" dur="500" fill="hold"/>
                                        <p:tgtEl>
                                          <p:spTgt spid="8">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56" fill="hold">
                      <p:stCondLst>
                        <p:cond delay="indefinite"/>
                      </p:stCondLst>
                      <p:childTnLst>
                        <p:par>
                          <p:cTn id="57" fill="hold">
                            <p:stCondLst>
                              <p:cond delay="0"/>
                            </p:stCondLst>
                            <p:childTnLst>
                              <p:par>
                                <p:cTn id="58" presetID="2" presetClass="entr" presetSubtype="2" fill="hold" grpId="0" nodeType="clickEffect">
                                  <p:stCondLst>
                                    <p:cond delay="0"/>
                                  </p:stCondLst>
                                  <p:childTnLst>
                                    <p:set>
                                      <p:cBhvr>
                                        <p:cTn id="59" dur="1" fill="hold">
                                          <p:stCondLst>
                                            <p:cond delay="0"/>
                                          </p:stCondLst>
                                        </p:cTn>
                                        <p:tgtEl>
                                          <p:spTgt spid="10"/>
                                        </p:tgtEl>
                                        <p:attrNameLst>
                                          <p:attrName>style.visibility</p:attrName>
                                        </p:attrNameLst>
                                      </p:cBhvr>
                                      <p:to>
                                        <p:strVal val="visible"/>
                                      </p:to>
                                    </p:set>
                                    <p:anim calcmode="lin" valueType="num">
                                      <p:cBhvr additive="base">
                                        <p:cTn id="60" dur="500" fill="hold"/>
                                        <p:tgtEl>
                                          <p:spTgt spid="10"/>
                                        </p:tgtEl>
                                        <p:attrNameLst>
                                          <p:attrName>ppt_x</p:attrName>
                                        </p:attrNameLst>
                                      </p:cBhvr>
                                      <p:tavLst>
                                        <p:tav tm="0">
                                          <p:val>
                                            <p:strVal val="1+#ppt_w/2"/>
                                          </p:val>
                                        </p:tav>
                                        <p:tav tm="100000">
                                          <p:val>
                                            <p:strVal val="#ppt_x"/>
                                          </p:val>
                                        </p:tav>
                                      </p:tavLst>
                                    </p:anim>
                                    <p:anim calcmode="lin" valueType="num">
                                      <p:cBhvr additive="base">
                                        <p:cTn id="61" dur="500" fill="hold"/>
                                        <p:tgtEl>
                                          <p:spTgt spid="10"/>
                                        </p:tgtEl>
                                        <p:attrNameLst>
                                          <p:attrName>ppt_y</p:attrName>
                                        </p:attrNameLst>
                                      </p:cBhvr>
                                      <p:tavLst>
                                        <p:tav tm="0">
                                          <p:val>
                                            <p:strVal val="#ppt_y"/>
                                          </p:val>
                                        </p:tav>
                                        <p:tav tm="100000">
                                          <p:val>
                                            <p:strVal val="#ppt_y"/>
                                          </p:val>
                                        </p:tav>
                                      </p:tavLst>
                                    </p:anim>
                                  </p:childTnLst>
                                </p:cTn>
                              </p:par>
                            </p:childTnLst>
                          </p:cTn>
                        </p:par>
                      </p:childTnLst>
                    </p:cTn>
                  </p:par>
                  <p:par>
                    <p:cTn id="62" fill="hold">
                      <p:stCondLst>
                        <p:cond delay="indefinite"/>
                      </p:stCondLst>
                      <p:childTnLst>
                        <p:par>
                          <p:cTn id="63" fill="hold">
                            <p:stCondLst>
                              <p:cond delay="0"/>
                            </p:stCondLst>
                            <p:childTnLst>
                              <p:par>
                                <p:cTn id="64" presetID="2" presetClass="exit" presetSubtype="2" fill="hold" grpId="1" nodeType="clickEffect">
                                  <p:stCondLst>
                                    <p:cond delay="0"/>
                                  </p:stCondLst>
                                  <p:childTnLst>
                                    <p:anim calcmode="lin" valueType="num">
                                      <p:cBhvr additive="base">
                                        <p:cTn id="65" dur="500"/>
                                        <p:tgtEl>
                                          <p:spTgt spid="10"/>
                                        </p:tgtEl>
                                        <p:attrNameLst>
                                          <p:attrName>ppt_x</p:attrName>
                                        </p:attrNameLst>
                                      </p:cBhvr>
                                      <p:tavLst>
                                        <p:tav tm="0">
                                          <p:val>
                                            <p:strVal val="ppt_x"/>
                                          </p:val>
                                        </p:tav>
                                        <p:tav tm="100000">
                                          <p:val>
                                            <p:strVal val="1+ppt_w/2"/>
                                          </p:val>
                                        </p:tav>
                                      </p:tavLst>
                                    </p:anim>
                                    <p:anim calcmode="lin" valueType="num">
                                      <p:cBhvr additive="base">
                                        <p:cTn id="66" dur="500"/>
                                        <p:tgtEl>
                                          <p:spTgt spid="10"/>
                                        </p:tgtEl>
                                        <p:attrNameLst>
                                          <p:attrName>ppt_y</p:attrName>
                                        </p:attrNameLst>
                                      </p:cBhvr>
                                      <p:tavLst>
                                        <p:tav tm="0">
                                          <p:val>
                                            <p:strVal val="ppt_y"/>
                                          </p:val>
                                        </p:tav>
                                        <p:tav tm="100000">
                                          <p:val>
                                            <p:strVal val="ppt_y"/>
                                          </p:val>
                                        </p:tav>
                                      </p:tavLst>
                                    </p:anim>
                                    <p:set>
                                      <p:cBhvr>
                                        <p:cTn id="67" dur="1" fill="hold">
                                          <p:stCondLst>
                                            <p:cond delay="499"/>
                                          </p:stCondLst>
                                        </p:cTn>
                                        <p:tgtEl>
                                          <p:spTgt spid="10"/>
                                        </p:tgtEl>
                                        <p:attrNameLst>
                                          <p:attrName>style.visibility</p:attrName>
                                        </p:attrNameLst>
                                      </p:cBhvr>
                                      <p:to>
                                        <p:strVal val="hidden"/>
                                      </p:to>
                                    </p:set>
                                  </p:childTnLst>
                                </p:cTn>
                              </p:par>
                            </p:childTnLst>
                          </p:cTn>
                        </p:par>
                        <p:par>
                          <p:cTn id="68" fill="hold">
                            <p:stCondLst>
                              <p:cond delay="500"/>
                            </p:stCondLst>
                            <p:childTnLst>
                              <p:par>
                                <p:cTn id="69" presetID="2" presetClass="entr" presetSubtype="2" fill="hold" nodeType="afterEffect">
                                  <p:stCondLst>
                                    <p:cond delay="0"/>
                                  </p:stCondLst>
                                  <p:childTnLst>
                                    <p:set>
                                      <p:cBhvr>
                                        <p:cTn id="70" dur="1" fill="hold">
                                          <p:stCondLst>
                                            <p:cond delay="0"/>
                                          </p:stCondLst>
                                        </p:cTn>
                                        <p:tgtEl>
                                          <p:spTgt spid="3">
                                            <p:txEl>
                                              <p:pRg st="2" end="2"/>
                                            </p:txEl>
                                          </p:spTgt>
                                        </p:tgtEl>
                                        <p:attrNameLst>
                                          <p:attrName>style.visibility</p:attrName>
                                        </p:attrNameLst>
                                      </p:cBhvr>
                                      <p:to>
                                        <p:strVal val="visible"/>
                                      </p:to>
                                    </p:set>
                                    <p:anim calcmode="lin" valueType="num">
                                      <p:cBhvr additive="base">
                                        <p:cTn id="71" dur="5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72"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par>
                          <p:cTn id="73" fill="hold">
                            <p:stCondLst>
                              <p:cond delay="1000"/>
                            </p:stCondLst>
                            <p:childTnLst>
                              <p:par>
                                <p:cTn id="74" presetID="2" presetClass="entr" presetSubtype="2" fill="hold" nodeType="afterEffect">
                                  <p:stCondLst>
                                    <p:cond delay="0"/>
                                  </p:stCondLst>
                                  <p:childTnLst>
                                    <p:set>
                                      <p:cBhvr>
                                        <p:cTn id="75" dur="1" fill="hold">
                                          <p:stCondLst>
                                            <p:cond delay="0"/>
                                          </p:stCondLst>
                                        </p:cTn>
                                        <p:tgtEl>
                                          <p:spTgt spid="3">
                                            <p:txEl>
                                              <p:pRg st="3" end="3"/>
                                            </p:txEl>
                                          </p:spTgt>
                                        </p:tgtEl>
                                        <p:attrNameLst>
                                          <p:attrName>style.visibility</p:attrName>
                                        </p:attrNameLst>
                                      </p:cBhvr>
                                      <p:to>
                                        <p:strVal val="visible"/>
                                      </p:to>
                                    </p:set>
                                    <p:anim calcmode="lin" valueType="num">
                                      <p:cBhvr additive="base">
                                        <p:cTn id="76" dur="500" fill="hold"/>
                                        <p:tgtEl>
                                          <p:spTgt spid="3">
                                            <p:txEl>
                                              <p:pRg st="3" end="3"/>
                                            </p:txEl>
                                          </p:spTgt>
                                        </p:tgtEl>
                                        <p:attrNameLst>
                                          <p:attrName>ppt_x</p:attrName>
                                        </p:attrNameLst>
                                      </p:cBhvr>
                                      <p:tavLst>
                                        <p:tav tm="0">
                                          <p:val>
                                            <p:strVal val="1+#ppt_w/2"/>
                                          </p:val>
                                        </p:tav>
                                        <p:tav tm="100000">
                                          <p:val>
                                            <p:strVal val="#ppt_x"/>
                                          </p:val>
                                        </p:tav>
                                      </p:tavLst>
                                    </p:anim>
                                    <p:anim calcmode="lin" valueType="num">
                                      <p:cBhvr additive="base">
                                        <p:cTn id="77"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par>
                          <p:cTn id="78" fill="hold">
                            <p:stCondLst>
                              <p:cond delay="1500"/>
                            </p:stCondLst>
                            <p:childTnLst>
                              <p:par>
                                <p:cTn id="79" presetID="2" presetClass="entr" presetSubtype="2" fill="hold" nodeType="afterEffect">
                                  <p:stCondLst>
                                    <p:cond delay="0"/>
                                  </p:stCondLst>
                                  <p:childTnLst>
                                    <p:set>
                                      <p:cBhvr>
                                        <p:cTn id="80" dur="1" fill="hold">
                                          <p:stCondLst>
                                            <p:cond delay="0"/>
                                          </p:stCondLst>
                                        </p:cTn>
                                        <p:tgtEl>
                                          <p:spTgt spid="3">
                                            <p:txEl>
                                              <p:pRg st="4" end="4"/>
                                            </p:txEl>
                                          </p:spTgt>
                                        </p:tgtEl>
                                        <p:attrNameLst>
                                          <p:attrName>style.visibility</p:attrName>
                                        </p:attrNameLst>
                                      </p:cBhvr>
                                      <p:to>
                                        <p:strVal val="visible"/>
                                      </p:to>
                                    </p:set>
                                    <p:anim calcmode="lin" valueType="num">
                                      <p:cBhvr additive="base">
                                        <p:cTn id="81" dur="500" fill="hold"/>
                                        <p:tgtEl>
                                          <p:spTgt spid="3">
                                            <p:txEl>
                                              <p:pRg st="4" end="4"/>
                                            </p:txEl>
                                          </p:spTgt>
                                        </p:tgtEl>
                                        <p:attrNameLst>
                                          <p:attrName>ppt_x</p:attrName>
                                        </p:attrNameLst>
                                      </p:cBhvr>
                                      <p:tavLst>
                                        <p:tav tm="0">
                                          <p:val>
                                            <p:strVal val="1+#ppt_w/2"/>
                                          </p:val>
                                        </p:tav>
                                        <p:tav tm="100000">
                                          <p:val>
                                            <p:strVal val="#ppt_x"/>
                                          </p:val>
                                        </p:tav>
                                      </p:tavLst>
                                    </p:anim>
                                    <p:anim calcmode="lin" valueType="num">
                                      <p:cBhvr additive="base">
                                        <p:cTn id="82"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par>
                          <p:cTn id="83" fill="hold">
                            <p:stCondLst>
                              <p:cond delay="2000"/>
                            </p:stCondLst>
                            <p:childTnLst>
                              <p:par>
                                <p:cTn id="84" presetID="2" presetClass="entr" presetSubtype="2" fill="hold" nodeType="afterEffect">
                                  <p:stCondLst>
                                    <p:cond delay="0"/>
                                  </p:stCondLst>
                                  <p:childTnLst>
                                    <p:set>
                                      <p:cBhvr>
                                        <p:cTn id="85" dur="1" fill="hold">
                                          <p:stCondLst>
                                            <p:cond delay="0"/>
                                          </p:stCondLst>
                                        </p:cTn>
                                        <p:tgtEl>
                                          <p:spTgt spid="3">
                                            <p:txEl>
                                              <p:pRg st="5" end="5"/>
                                            </p:txEl>
                                          </p:spTgt>
                                        </p:tgtEl>
                                        <p:attrNameLst>
                                          <p:attrName>style.visibility</p:attrName>
                                        </p:attrNameLst>
                                      </p:cBhvr>
                                      <p:to>
                                        <p:strVal val="visible"/>
                                      </p:to>
                                    </p:set>
                                    <p:anim calcmode="lin" valueType="num">
                                      <p:cBhvr additive="base">
                                        <p:cTn id="86" dur="500" fill="hold"/>
                                        <p:tgtEl>
                                          <p:spTgt spid="3">
                                            <p:txEl>
                                              <p:pRg st="5" end="5"/>
                                            </p:txEl>
                                          </p:spTgt>
                                        </p:tgtEl>
                                        <p:attrNameLst>
                                          <p:attrName>ppt_x</p:attrName>
                                        </p:attrNameLst>
                                      </p:cBhvr>
                                      <p:tavLst>
                                        <p:tav tm="0">
                                          <p:val>
                                            <p:strVal val="1+#ppt_w/2"/>
                                          </p:val>
                                        </p:tav>
                                        <p:tav tm="100000">
                                          <p:val>
                                            <p:strVal val="#ppt_x"/>
                                          </p:val>
                                        </p:tav>
                                      </p:tavLst>
                                    </p:anim>
                                    <p:anim calcmode="lin" valueType="num">
                                      <p:cBhvr additive="base">
                                        <p:cTn id="87" dur="500" fill="hold"/>
                                        <p:tgtEl>
                                          <p:spTgt spid="3">
                                            <p:txEl>
                                              <p:pRg st="5" end="5"/>
                                            </p:txEl>
                                          </p:spTgt>
                                        </p:tgtEl>
                                        <p:attrNameLst>
                                          <p:attrName>ppt_y</p:attrName>
                                        </p:attrNameLst>
                                      </p:cBhvr>
                                      <p:tavLst>
                                        <p:tav tm="0">
                                          <p:val>
                                            <p:strVal val="#ppt_y"/>
                                          </p:val>
                                        </p:tav>
                                        <p:tav tm="100000">
                                          <p:val>
                                            <p:strVal val="#ppt_y"/>
                                          </p:val>
                                        </p:tav>
                                      </p:tavLst>
                                    </p:anim>
                                  </p:childTnLst>
                                </p:cTn>
                              </p:par>
                            </p:childTnLst>
                          </p:cTn>
                        </p:par>
                        <p:par>
                          <p:cTn id="88" fill="hold">
                            <p:stCondLst>
                              <p:cond delay="2500"/>
                            </p:stCondLst>
                            <p:childTnLst>
                              <p:par>
                                <p:cTn id="89" presetID="2" presetClass="entr" presetSubtype="2" fill="hold" nodeType="afterEffect">
                                  <p:stCondLst>
                                    <p:cond delay="0"/>
                                  </p:stCondLst>
                                  <p:childTnLst>
                                    <p:set>
                                      <p:cBhvr>
                                        <p:cTn id="90" dur="1" fill="hold">
                                          <p:stCondLst>
                                            <p:cond delay="0"/>
                                          </p:stCondLst>
                                        </p:cTn>
                                        <p:tgtEl>
                                          <p:spTgt spid="3">
                                            <p:txEl>
                                              <p:pRg st="6" end="6"/>
                                            </p:txEl>
                                          </p:spTgt>
                                        </p:tgtEl>
                                        <p:attrNameLst>
                                          <p:attrName>style.visibility</p:attrName>
                                        </p:attrNameLst>
                                      </p:cBhvr>
                                      <p:to>
                                        <p:strVal val="visible"/>
                                      </p:to>
                                    </p:set>
                                    <p:anim calcmode="lin" valueType="num">
                                      <p:cBhvr additive="base">
                                        <p:cTn id="91" dur="500" fill="hold"/>
                                        <p:tgtEl>
                                          <p:spTgt spid="3">
                                            <p:txEl>
                                              <p:pRg st="6" end="6"/>
                                            </p:txEl>
                                          </p:spTgt>
                                        </p:tgtEl>
                                        <p:attrNameLst>
                                          <p:attrName>ppt_x</p:attrName>
                                        </p:attrNameLst>
                                      </p:cBhvr>
                                      <p:tavLst>
                                        <p:tav tm="0">
                                          <p:val>
                                            <p:strVal val="1+#ppt_w/2"/>
                                          </p:val>
                                        </p:tav>
                                        <p:tav tm="100000">
                                          <p:val>
                                            <p:strVal val="#ppt_x"/>
                                          </p:val>
                                        </p:tav>
                                      </p:tavLst>
                                    </p:anim>
                                    <p:anim calcmode="lin" valueType="num">
                                      <p:cBhvr additive="base">
                                        <p:cTn id="92" dur="500" fill="hold"/>
                                        <p:tgtEl>
                                          <p:spTgt spid="3">
                                            <p:txEl>
                                              <p:pRg st="6" end="6"/>
                                            </p:txEl>
                                          </p:spTgt>
                                        </p:tgtEl>
                                        <p:attrNameLst>
                                          <p:attrName>ppt_y</p:attrName>
                                        </p:attrNameLst>
                                      </p:cBhvr>
                                      <p:tavLst>
                                        <p:tav tm="0">
                                          <p:val>
                                            <p:strVal val="#ppt_y"/>
                                          </p:val>
                                        </p:tav>
                                        <p:tav tm="100000">
                                          <p:val>
                                            <p:strVal val="#ppt_y"/>
                                          </p:val>
                                        </p:tav>
                                      </p:tavLst>
                                    </p:anim>
                                  </p:childTnLst>
                                </p:cTn>
                              </p:par>
                            </p:childTnLst>
                          </p:cTn>
                        </p:par>
                        <p:par>
                          <p:cTn id="93" fill="hold">
                            <p:stCondLst>
                              <p:cond delay="3000"/>
                            </p:stCondLst>
                            <p:childTnLst>
                              <p:par>
                                <p:cTn id="94" presetID="2" presetClass="entr" presetSubtype="2" fill="hold" nodeType="afterEffect">
                                  <p:stCondLst>
                                    <p:cond delay="0"/>
                                  </p:stCondLst>
                                  <p:childTnLst>
                                    <p:set>
                                      <p:cBhvr>
                                        <p:cTn id="95" dur="1" fill="hold">
                                          <p:stCondLst>
                                            <p:cond delay="0"/>
                                          </p:stCondLst>
                                        </p:cTn>
                                        <p:tgtEl>
                                          <p:spTgt spid="8">
                                            <p:txEl>
                                              <p:pRg st="4" end="4"/>
                                            </p:txEl>
                                          </p:spTgt>
                                        </p:tgtEl>
                                        <p:attrNameLst>
                                          <p:attrName>style.visibility</p:attrName>
                                        </p:attrNameLst>
                                      </p:cBhvr>
                                      <p:to>
                                        <p:strVal val="visible"/>
                                      </p:to>
                                    </p:set>
                                    <p:anim calcmode="lin" valueType="num">
                                      <p:cBhvr additive="base">
                                        <p:cTn id="96" dur="500" fill="hold"/>
                                        <p:tgtEl>
                                          <p:spTgt spid="8">
                                            <p:txEl>
                                              <p:pRg st="4" end="4"/>
                                            </p:txEl>
                                          </p:spTgt>
                                        </p:tgtEl>
                                        <p:attrNameLst>
                                          <p:attrName>ppt_x</p:attrName>
                                        </p:attrNameLst>
                                      </p:cBhvr>
                                      <p:tavLst>
                                        <p:tav tm="0">
                                          <p:val>
                                            <p:strVal val="1+#ppt_w/2"/>
                                          </p:val>
                                        </p:tav>
                                        <p:tav tm="100000">
                                          <p:val>
                                            <p:strVal val="#ppt_x"/>
                                          </p:val>
                                        </p:tav>
                                      </p:tavLst>
                                    </p:anim>
                                    <p:anim calcmode="lin" valueType="num">
                                      <p:cBhvr additive="base">
                                        <p:cTn id="97" dur="500" fill="hold"/>
                                        <p:tgtEl>
                                          <p:spTgt spid="8">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98" fill="hold">
                      <p:stCondLst>
                        <p:cond delay="indefinite"/>
                      </p:stCondLst>
                      <p:childTnLst>
                        <p:par>
                          <p:cTn id="99" fill="hold">
                            <p:stCondLst>
                              <p:cond delay="0"/>
                            </p:stCondLst>
                            <p:childTnLst>
                              <p:par>
                                <p:cTn id="100" presetID="2" presetClass="entr" presetSubtype="2" fill="hold" grpId="0" nodeType="clickEffect">
                                  <p:stCondLst>
                                    <p:cond delay="0"/>
                                  </p:stCondLst>
                                  <p:childTnLst>
                                    <p:set>
                                      <p:cBhvr>
                                        <p:cTn id="101" dur="1" fill="hold">
                                          <p:stCondLst>
                                            <p:cond delay="0"/>
                                          </p:stCondLst>
                                        </p:cTn>
                                        <p:tgtEl>
                                          <p:spTgt spid="11"/>
                                        </p:tgtEl>
                                        <p:attrNameLst>
                                          <p:attrName>style.visibility</p:attrName>
                                        </p:attrNameLst>
                                      </p:cBhvr>
                                      <p:to>
                                        <p:strVal val="visible"/>
                                      </p:to>
                                    </p:set>
                                    <p:anim calcmode="lin" valueType="num">
                                      <p:cBhvr additive="base">
                                        <p:cTn id="102" dur="500" fill="hold"/>
                                        <p:tgtEl>
                                          <p:spTgt spid="11"/>
                                        </p:tgtEl>
                                        <p:attrNameLst>
                                          <p:attrName>ppt_x</p:attrName>
                                        </p:attrNameLst>
                                      </p:cBhvr>
                                      <p:tavLst>
                                        <p:tav tm="0">
                                          <p:val>
                                            <p:strVal val="1+#ppt_w/2"/>
                                          </p:val>
                                        </p:tav>
                                        <p:tav tm="100000">
                                          <p:val>
                                            <p:strVal val="#ppt_x"/>
                                          </p:val>
                                        </p:tav>
                                      </p:tavLst>
                                    </p:anim>
                                    <p:anim calcmode="lin" valueType="num">
                                      <p:cBhvr additive="base">
                                        <p:cTn id="103" dur="500" fill="hold"/>
                                        <p:tgtEl>
                                          <p:spTgt spid="11"/>
                                        </p:tgtEl>
                                        <p:attrNameLst>
                                          <p:attrName>ppt_y</p:attrName>
                                        </p:attrNameLst>
                                      </p:cBhvr>
                                      <p:tavLst>
                                        <p:tav tm="0">
                                          <p:val>
                                            <p:strVal val="#ppt_y"/>
                                          </p:val>
                                        </p:tav>
                                        <p:tav tm="100000">
                                          <p:val>
                                            <p:strVal val="#ppt_y"/>
                                          </p:val>
                                        </p:tav>
                                      </p:tavLst>
                                    </p:anim>
                                  </p:childTnLst>
                                </p:cTn>
                              </p:par>
                            </p:childTnLst>
                          </p:cTn>
                        </p:par>
                      </p:childTnLst>
                    </p:cTn>
                  </p:par>
                  <p:par>
                    <p:cTn id="104" fill="hold">
                      <p:stCondLst>
                        <p:cond delay="indefinite"/>
                      </p:stCondLst>
                      <p:childTnLst>
                        <p:par>
                          <p:cTn id="105" fill="hold">
                            <p:stCondLst>
                              <p:cond delay="0"/>
                            </p:stCondLst>
                            <p:childTnLst>
                              <p:par>
                                <p:cTn id="106" presetID="2" presetClass="exit" presetSubtype="2" fill="hold" grpId="1" nodeType="clickEffect">
                                  <p:stCondLst>
                                    <p:cond delay="0"/>
                                  </p:stCondLst>
                                  <p:childTnLst>
                                    <p:anim calcmode="lin" valueType="num">
                                      <p:cBhvr additive="base">
                                        <p:cTn id="107" dur="500"/>
                                        <p:tgtEl>
                                          <p:spTgt spid="11"/>
                                        </p:tgtEl>
                                        <p:attrNameLst>
                                          <p:attrName>ppt_x</p:attrName>
                                        </p:attrNameLst>
                                      </p:cBhvr>
                                      <p:tavLst>
                                        <p:tav tm="0">
                                          <p:val>
                                            <p:strVal val="ppt_x"/>
                                          </p:val>
                                        </p:tav>
                                        <p:tav tm="100000">
                                          <p:val>
                                            <p:strVal val="1+ppt_w/2"/>
                                          </p:val>
                                        </p:tav>
                                      </p:tavLst>
                                    </p:anim>
                                    <p:anim calcmode="lin" valueType="num">
                                      <p:cBhvr additive="base">
                                        <p:cTn id="108" dur="500"/>
                                        <p:tgtEl>
                                          <p:spTgt spid="11"/>
                                        </p:tgtEl>
                                        <p:attrNameLst>
                                          <p:attrName>ppt_y</p:attrName>
                                        </p:attrNameLst>
                                      </p:cBhvr>
                                      <p:tavLst>
                                        <p:tav tm="0">
                                          <p:val>
                                            <p:strVal val="ppt_y"/>
                                          </p:val>
                                        </p:tav>
                                        <p:tav tm="100000">
                                          <p:val>
                                            <p:strVal val="ppt_y"/>
                                          </p:val>
                                        </p:tav>
                                      </p:tavLst>
                                    </p:anim>
                                    <p:set>
                                      <p:cBhvr>
                                        <p:cTn id="109" dur="1" fill="hold">
                                          <p:stCondLst>
                                            <p:cond delay="499"/>
                                          </p:stCondLst>
                                        </p:cTn>
                                        <p:tgtEl>
                                          <p:spTgt spid="11"/>
                                        </p:tgtEl>
                                        <p:attrNameLst>
                                          <p:attrName>style.visibility</p:attrName>
                                        </p:attrNameLst>
                                      </p:cBhvr>
                                      <p:to>
                                        <p:strVal val="hidden"/>
                                      </p:to>
                                    </p:set>
                                  </p:childTnLst>
                                </p:cTn>
                              </p:par>
                            </p:childTnLst>
                          </p:cTn>
                        </p:par>
                        <p:par>
                          <p:cTn id="110" fill="hold">
                            <p:stCondLst>
                              <p:cond delay="500"/>
                            </p:stCondLst>
                            <p:childTnLst>
                              <p:par>
                                <p:cTn id="111" presetID="2" presetClass="entr" presetSubtype="2" fill="hold" nodeType="afterEffect">
                                  <p:stCondLst>
                                    <p:cond delay="0"/>
                                  </p:stCondLst>
                                  <p:childTnLst>
                                    <p:set>
                                      <p:cBhvr>
                                        <p:cTn id="112" dur="1" fill="hold">
                                          <p:stCondLst>
                                            <p:cond delay="0"/>
                                          </p:stCondLst>
                                        </p:cTn>
                                        <p:tgtEl>
                                          <p:spTgt spid="3">
                                            <p:txEl>
                                              <p:pRg st="7" end="7"/>
                                            </p:txEl>
                                          </p:spTgt>
                                        </p:tgtEl>
                                        <p:attrNameLst>
                                          <p:attrName>style.visibility</p:attrName>
                                        </p:attrNameLst>
                                      </p:cBhvr>
                                      <p:to>
                                        <p:strVal val="visible"/>
                                      </p:to>
                                    </p:set>
                                    <p:anim calcmode="lin" valueType="num">
                                      <p:cBhvr additive="base">
                                        <p:cTn id="113" dur="500" fill="hold"/>
                                        <p:tgtEl>
                                          <p:spTgt spid="3">
                                            <p:txEl>
                                              <p:pRg st="7" end="7"/>
                                            </p:txEl>
                                          </p:spTgt>
                                        </p:tgtEl>
                                        <p:attrNameLst>
                                          <p:attrName>ppt_x</p:attrName>
                                        </p:attrNameLst>
                                      </p:cBhvr>
                                      <p:tavLst>
                                        <p:tav tm="0">
                                          <p:val>
                                            <p:strVal val="1+#ppt_w/2"/>
                                          </p:val>
                                        </p:tav>
                                        <p:tav tm="100000">
                                          <p:val>
                                            <p:strVal val="#ppt_x"/>
                                          </p:val>
                                        </p:tav>
                                      </p:tavLst>
                                    </p:anim>
                                    <p:anim calcmode="lin" valueType="num">
                                      <p:cBhvr additive="base">
                                        <p:cTn id="114" dur="500" fill="hold"/>
                                        <p:tgtEl>
                                          <p:spTgt spid="3">
                                            <p:txEl>
                                              <p:pRg st="7" end="7"/>
                                            </p:txEl>
                                          </p:spTgt>
                                        </p:tgtEl>
                                        <p:attrNameLst>
                                          <p:attrName>ppt_y</p:attrName>
                                        </p:attrNameLst>
                                      </p:cBhvr>
                                      <p:tavLst>
                                        <p:tav tm="0">
                                          <p:val>
                                            <p:strVal val="#ppt_y"/>
                                          </p:val>
                                        </p:tav>
                                        <p:tav tm="100000">
                                          <p:val>
                                            <p:strVal val="#ppt_y"/>
                                          </p:val>
                                        </p:tav>
                                      </p:tavLst>
                                    </p:anim>
                                  </p:childTnLst>
                                </p:cTn>
                              </p:par>
                            </p:childTnLst>
                          </p:cTn>
                        </p:par>
                        <p:par>
                          <p:cTn id="115" fill="hold">
                            <p:stCondLst>
                              <p:cond delay="1000"/>
                            </p:stCondLst>
                            <p:childTnLst>
                              <p:par>
                                <p:cTn id="116" presetID="2" presetClass="entr" presetSubtype="2" fill="hold" nodeType="afterEffect">
                                  <p:stCondLst>
                                    <p:cond delay="0"/>
                                  </p:stCondLst>
                                  <p:childTnLst>
                                    <p:set>
                                      <p:cBhvr>
                                        <p:cTn id="117" dur="1" fill="hold">
                                          <p:stCondLst>
                                            <p:cond delay="0"/>
                                          </p:stCondLst>
                                        </p:cTn>
                                        <p:tgtEl>
                                          <p:spTgt spid="8">
                                            <p:txEl>
                                              <p:pRg st="11" end="11"/>
                                            </p:txEl>
                                          </p:spTgt>
                                        </p:tgtEl>
                                        <p:attrNameLst>
                                          <p:attrName>style.visibility</p:attrName>
                                        </p:attrNameLst>
                                      </p:cBhvr>
                                      <p:to>
                                        <p:strVal val="visible"/>
                                      </p:to>
                                    </p:set>
                                    <p:anim calcmode="lin" valueType="num">
                                      <p:cBhvr additive="base">
                                        <p:cTn id="118" dur="500" fill="hold"/>
                                        <p:tgtEl>
                                          <p:spTgt spid="8">
                                            <p:txEl>
                                              <p:pRg st="11" end="11"/>
                                            </p:txEl>
                                          </p:spTgt>
                                        </p:tgtEl>
                                        <p:attrNameLst>
                                          <p:attrName>ppt_x</p:attrName>
                                        </p:attrNameLst>
                                      </p:cBhvr>
                                      <p:tavLst>
                                        <p:tav tm="0">
                                          <p:val>
                                            <p:strVal val="1+#ppt_w/2"/>
                                          </p:val>
                                        </p:tav>
                                        <p:tav tm="100000">
                                          <p:val>
                                            <p:strVal val="#ppt_x"/>
                                          </p:val>
                                        </p:tav>
                                      </p:tavLst>
                                    </p:anim>
                                    <p:anim calcmode="lin" valueType="num">
                                      <p:cBhvr additive="base">
                                        <p:cTn id="119" dur="500" fill="hold"/>
                                        <p:tgtEl>
                                          <p:spTgt spid="8">
                                            <p:txEl>
                                              <p:pRg st="11" end="11"/>
                                            </p:txEl>
                                          </p:spTgt>
                                        </p:tgtEl>
                                        <p:attrNameLst>
                                          <p:attrName>ppt_y</p:attrName>
                                        </p:attrNameLst>
                                      </p:cBhvr>
                                      <p:tavLst>
                                        <p:tav tm="0">
                                          <p:val>
                                            <p:strVal val="#ppt_y"/>
                                          </p:val>
                                        </p:tav>
                                        <p:tav tm="100000">
                                          <p:val>
                                            <p:strVal val="#ppt_y"/>
                                          </p:val>
                                        </p:tav>
                                      </p:tavLst>
                                    </p:anim>
                                  </p:childTnLst>
                                </p:cTn>
                              </p:par>
                            </p:childTnLst>
                          </p:cTn>
                        </p:par>
                      </p:childTnLst>
                    </p:cTn>
                  </p:par>
                  <p:par>
                    <p:cTn id="120" fill="hold">
                      <p:stCondLst>
                        <p:cond delay="indefinite"/>
                      </p:stCondLst>
                      <p:childTnLst>
                        <p:par>
                          <p:cTn id="121" fill="hold">
                            <p:stCondLst>
                              <p:cond delay="0"/>
                            </p:stCondLst>
                            <p:childTnLst>
                              <p:par>
                                <p:cTn id="122" presetID="2" presetClass="entr" presetSubtype="2" fill="hold" grpId="0" nodeType="clickEffect">
                                  <p:stCondLst>
                                    <p:cond delay="0"/>
                                  </p:stCondLst>
                                  <p:childTnLst>
                                    <p:set>
                                      <p:cBhvr>
                                        <p:cTn id="123" dur="1" fill="hold">
                                          <p:stCondLst>
                                            <p:cond delay="0"/>
                                          </p:stCondLst>
                                        </p:cTn>
                                        <p:tgtEl>
                                          <p:spTgt spid="12"/>
                                        </p:tgtEl>
                                        <p:attrNameLst>
                                          <p:attrName>style.visibility</p:attrName>
                                        </p:attrNameLst>
                                      </p:cBhvr>
                                      <p:to>
                                        <p:strVal val="visible"/>
                                      </p:to>
                                    </p:set>
                                    <p:anim calcmode="lin" valueType="num">
                                      <p:cBhvr additive="base">
                                        <p:cTn id="124" dur="500" fill="hold"/>
                                        <p:tgtEl>
                                          <p:spTgt spid="12"/>
                                        </p:tgtEl>
                                        <p:attrNameLst>
                                          <p:attrName>ppt_x</p:attrName>
                                        </p:attrNameLst>
                                      </p:cBhvr>
                                      <p:tavLst>
                                        <p:tav tm="0">
                                          <p:val>
                                            <p:strVal val="1+#ppt_w/2"/>
                                          </p:val>
                                        </p:tav>
                                        <p:tav tm="100000">
                                          <p:val>
                                            <p:strVal val="#ppt_x"/>
                                          </p:val>
                                        </p:tav>
                                      </p:tavLst>
                                    </p:anim>
                                    <p:anim calcmode="lin" valueType="num">
                                      <p:cBhvr additive="base">
                                        <p:cTn id="125" dur="500" fill="hold"/>
                                        <p:tgtEl>
                                          <p:spTgt spid="12"/>
                                        </p:tgtEl>
                                        <p:attrNameLst>
                                          <p:attrName>ppt_y</p:attrName>
                                        </p:attrNameLst>
                                      </p:cBhvr>
                                      <p:tavLst>
                                        <p:tav tm="0">
                                          <p:val>
                                            <p:strVal val="#ppt_y"/>
                                          </p:val>
                                        </p:tav>
                                        <p:tav tm="100000">
                                          <p:val>
                                            <p:strVal val="#ppt_y"/>
                                          </p:val>
                                        </p:tav>
                                      </p:tavLst>
                                    </p:anim>
                                  </p:childTnLst>
                                </p:cTn>
                              </p:par>
                            </p:childTnLst>
                          </p:cTn>
                        </p:par>
                      </p:childTnLst>
                    </p:cTn>
                  </p:par>
                  <p:par>
                    <p:cTn id="126" fill="hold">
                      <p:stCondLst>
                        <p:cond delay="indefinite"/>
                      </p:stCondLst>
                      <p:childTnLst>
                        <p:par>
                          <p:cTn id="127" fill="hold">
                            <p:stCondLst>
                              <p:cond delay="0"/>
                            </p:stCondLst>
                            <p:childTnLst>
                              <p:par>
                                <p:cTn id="128" presetID="2" presetClass="exit" presetSubtype="2" fill="hold" grpId="1" nodeType="clickEffect">
                                  <p:stCondLst>
                                    <p:cond delay="0"/>
                                  </p:stCondLst>
                                  <p:childTnLst>
                                    <p:anim calcmode="lin" valueType="num">
                                      <p:cBhvr additive="base">
                                        <p:cTn id="129" dur="500"/>
                                        <p:tgtEl>
                                          <p:spTgt spid="12"/>
                                        </p:tgtEl>
                                        <p:attrNameLst>
                                          <p:attrName>ppt_x</p:attrName>
                                        </p:attrNameLst>
                                      </p:cBhvr>
                                      <p:tavLst>
                                        <p:tav tm="0">
                                          <p:val>
                                            <p:strVal val="ppt_x"/>
                                          </p:val>
                                        </p:tav>
                                        <p:tav tm="100000">
                                          <p:val>
                                            <p:strVal val="1+ppt_w/2"/>
                                          </p:val>
                                        </p:tav>
                                      </p:tavLst>
                                    </p:anim>
                                    <p:anim calcmode="lin" valueType="num">
                                      <p:cBhvr additive="base">
                                        <p:cTn id="130" dur="500"/>
                                        <p:tgtEl>
                                          <p:spTgt spid="12"/>
                                        </p:tgtEl>
                                        <p:attrNameLst>
                                          <p:attrName>ppt_y</p:attrName>
                                        </p:attrNameLst>
                                      </p:cBhvr>
                                      <p:tavLst>
                                        <p:tav tm="0">
                                          <p:val>
                                            <p:strVal val="ppt_y"/>
                                          </p:val>
                                        </p:tav>
                                        <p:tav tm="100000">
                                          <p:val>
                                            <p:strVal val="ppt_y"/>
                                          </p:val>
                                        </p:tav>
                                      </p:tavLst>
                                    </p:anim>
                                    <p:set>
                                      <p:cBhvr>
                                        <p:cTn id="131" dur="1" fill="hold">
                                          <p:stCondLst>
                                            <p:cond delay="499"/>
                                          </p:stCondLst>
                                        </p:cTn>
                                        <p:tgtEl>
                                          <p:spTgt spid="12"/>
                                        </p:tgtEl>
                                        <p:attrNameLst>
                                          <p:attrName>style.visibility</p:attrName>
                                        </p:attrNameLst>
                                      </p:cBhvr>
                                      <p:to>
                                        <p:strVal val="hidden"/>
                                      </p:to>
                                    </p:set>
                                  </p:childTnLst>
                                </p:cTn>
                              </p:par>
                            </p:childTnLst>
                          </p:cTn>
                        </p:par>
                        <p:par>
                          <p:cTn id="132" fill="hold">
                            <p:stCondLst>
                              <p:cond delay="500"/>
                            </p:stCondLst>
                            <p:childTnLst>
                              <p:par>
                                <p:cTn id="133" presetID="2" presetClass="entr" presetSubtype="2" fill="hold" nodeType="afterEffect">
                                  <p:stCondLst>
                                    <p:cond delay="0"/>
                                  </p:stCondLst>
                                  <p:childTnLst>
                                    <p:set>
                                      <p:cBhvr>
                                        <p:cTn id="134" dur="1" fill="hold">
                                          <p:stCondLst>
                                            <p:cond delay="0"/>
                                          </p:stCondLst>
                                        </p:cTn>
                                        <p:tgtEl>
                                          <p:spTgt spid="3">
                                            <p:txEl>
                                              <p:pRg st="8" end="8"/>
                                            </p:txEl>
                                          </p:spTgt>
                                        </p:tgtEl>
                                        <p:attrNameLst>
                                          <p:attrName>style.visibility</p:attrName>
                                        </p:attrNameLst>
                                      </p:cBhvr>
                                      <p:to>
                                        <p:strVal val="visible"/>
                                      </p:to>
                                    </p:set>
                                    <p:anim calcmode="lin" valueType="num">
                                      <p:cBhvr additive="base">
                                        <p:cTn id="135" dur="500" fill="hold"/>
                                        <p:tgtEl>
                                          <p:spTgt spid="3">
                                            <p:txEl>
                                              <p:pRg st="8" end="8"/>
                                            </p:txEl>
                                          </p:spTgt>
                                        </p:tgtEl>
                                        <p:attrNameLst>
                                          <p:attrName>ppt_x</p:attrName>
                                        </p:attrNameLst>
                                      </p:cBhvr>
                                      <p:tavLst>
                                        <p:tav tm="0">
                                          <p:val>
                                            <p:strVal val="1+#ppt_w/2"/>
                                          </p:val>
                                        </p:tav>
                                        <p:tav tm="100000">
                                          <p:val>
                                            <p:strVal val="#ppt_x"/>
                                          </p:val>
                                        </p:tav>
                                      </p:tavLst>
                                    </p:anim>
                                    <p:anim calcmode="lin" valueType="num">
                                      <p:cBhvr additive="base">
                                        <p:cTn id="136" dur="500" fill="hold"/>
                                        <p:tgtEl>
                                          <p:spTgt spid="3">
                                            <p:txEl>
                                              <p:pRg st="8" end="8"/>
                                            </p:txEl>
                                          </p:spTgt>
                                        </p:tgtEl>
                                        <p:attrNameLst>
                                          <p:attrName>ppt_y</p:attrName>
                                        </p:attrNameLst>
                                      </p:cBhvr>
                                      <p:tavLst>
                                        <p:tav tm="0">
                                          <p:val>
                                            <p:strVal val="#ppt_y"/>
                                          </p:val>
                                        </p:tav>
                                        <p:tav tm="100000">
                                          <p:val>
                                            <p:strVal val="#ppt_y"/>
                                          </p:val>
                                        </p:tav>
                                      </p:tavLst>
                                    </p:anim>
                                  </p:childTnLst>
                                </p:cTn>
                              </p:par>
                            </p:childTnLst>
                          </p:cTn>
                        </p:par>
                        <p:par>
                          <p:cTn id="137" fill="hold">
                            <p:stCondLst>
                              <p:cond delay="1000"/>
                            </p:stCondLst>
                            <p:childTnLst>
                              <p:par>
                                <p:cTn id="138" presetID="2" presetClass="entr" presetSubtype="2" fill="hold" nodeType="afterEffect">
                                  <p:stCondLst>
                                    <p:cond delay="0"/>
                                  </p:stCondLst>
                                  <p:childTnLst>
                                    <p:set>
                                      <p:cBhvr>
                                        <p:cTn id="139" dur="1" fill="hold">
                                          <p:stCondLst>
                                            <p:cond delay="0"/>
                                          </p:stCondLst>
                                        </p:cTn>
                                        <p:tgtEl>
                                          <p:spTgt spid="8">
                                            <p:txEl>
                                              <p:pRg st="15" end="15"/>
                                            </p:txEl>
                                          </p:spTgt>
                                        </p:tgtEl>
                                        <p:attrNameLst>
                                          <p:attrName>style.visibility</p:attrName>
                                        </p:attrNameLst>
                                      </p:cBhvr>
                                      <p:to>
                                        <p:strVal val="visible"/>
                                      </p:to>
                                    </p:set>
                                    <p:anim calcmode="lin" valueType="num">
                                      <p:cBhvr additive="base">
                                        <p:cTn id="140" dur="500" fill="hold"/>
                                        <p:tgtEl>
                                          <p:spTgt spid="8">
                                            <p:txEl>
                                              <p:pRg st="15" end="15"/>
                                            </p:txEl>
                                          </p:spTgt>
                                        </p:tgtEl>
                                        <p:attrNameLst>
                                          <p:attrName>ppt_x</p:attrName>
                                        </p:attrNameLst>
                                      </p:cBhvr>
                                      <p:tavLst>
                                        <p:tav tm="0">
                                          <p:val>
                                            <p:strVal val="1+#ppt_w/2"/>
                                          </p:val>
                                        </p:tav>
                                        <p:tav tm="100000">
                                          <p:val>
                                            <p:strVal val="#ppt_x"/>
                                          </p:val>
                                        </p:tav>
                                      </p:tavLst>
                                    </p:anim>
                                    <p:anim calcmode="lin" valueType="num">
                                      <p:cBhvr additive="base">
                                        <p:cTn id="141" dur="500" fill="hold"/>
                                        <p:tgtEl>
                                          <p:spTgt spid="8">
                                            <p:txEl>
                                              <p:pRg st="15" end="1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7" grpId="1" animBg="1"/>
      <p:bldP spid="5" grpId="0" animBg="1"/>
      <p:bldP spid="5" grpId="1" animBg="1"/>
      <p:bldP spid="11" grpId="0" animBg="1"/>
      <p:bldP spid="11" grpId="1" animBg="1"/>
      <p:bldP spid="12" grpId="0" animBg="1"/>
      <p:bldP spid="12" grpId="1" animBg="1"/>
      <p:bldP spid="10" grpId="0" animBg="1"/>
      <p:bldP spid="10" grpId="1" animBg="1"/>
      <p:bldP spid="9" grpId="0" animBg="1"/>
      <p:bldP spid="9" grpId="1" animBg="1"/>
    </p:bldLst>
  </p:timing>
</p:sld>
</file>

<file path=ppt/theme/theme1.xml><?xml version="1.0" encoding="utf-8"?>
<a:theme xmlns:a="http://schemas.openxmlformats.org/drawingml/2006/main" name="ウィスプ">
  <a:themeElements>
    <a:clrScheme name="ウィスプ">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ウィスプ">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Wisp</Template>
  <TotalTime>0</TotalTime>
  <Words>9199</Words>
  <Application>Microsoft Office PowerPoint</Application>
  <PresentationFormat>画面に合わせる (4:3)</PresentationFormat>
  <Paragraphs>924</Paragraphs>
  <Slides>44</Slides>
  <Notes>40</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44</vt:i4>
      </vt:variant>
    </vt:vector>
  </HeadingPairs>
  <TitlesOfParts>
    <vt:vector size="53" baseType="lpstr">
      <vt:lpstr>HGP創英角ﾎﾟｯﾌﾟ体</vt:lpstr>
      <vt:lpstr>ＭＳ Ｐゴシック</vt:lpstr>
      <vt:lpstr>ＭＳ Ｐ明朝</vt:lpstr>
      <vt:lpstr>ＭＳ 明朝</vt:lpstr>
      <vt:lpstr>メイリオ</vt:lpstr>
      <vt:lpstr>Arial</vt:lpstr>
      <vt:lpstr>Calibri</vt:lpstr>
      <vt:lpstr>Wingdings 3</vt:lpstr>
      <vt:lpstr>ウィスプ</vt:lpstr>
      <vt:lpstr>The Tutorial of Steps of Risk Assessment for Preventing Process Accidents</vt:lpstr>
      <vt:lpstr>【Summary of the Process】</vt:lpstr>
      <vt:lpstr>PowerPoint プレゼンテーション</vt:lpstr>
      <vt:lpstr>PowerPoint プレゼンテーション</vt:lpstr>
      <vt:lpstr>【Target Operation】</vt:lpstr>
      <vt:lpstr>Actually operations of this process</vt:lpstr>
      <vt:lpstr>【 STEP1: Grasp of Hazards Regarding the Substances and the Process 】</vt:lpstr>
      <vt:lpstr>STEP1 Answering the questions(1)</vt:lpstr>
      <vt:lpstr>STEP1 Answering the questions(2)</vt:lpstr>
      <vt:lpstr>STEP1 Answering the questions(3)</vt:lpstr>
      <vt:lpstr>Answer of STEP1</vt:lpstr>
      <vt:lpstr>The record to the implementation sheet</vt:lpstr>
      <vt:lpstr>STEP2 Implement risk assessment ①Identify trigger events and hazard scenarios</vt:lpstr>
      <vt:lpstr>PowerPoint プレゼンテーション</vt:lpstr>
      <vt:lpstr>STEP2 Implement risk assessment ① Identify trigger events and scenarios</vt:lpstr>
      <vt:lpstr>PowerPoint プレゼンテーション</vt:lpstr>
      <vt:lpstr>STEP2 Implement risk assessment ①Identify trigger events and scenarios</vt:lpstr>
      <vt:lpstr>Point of scenario identification</vt:lpstr>
      <vt:lpstr>PowerPoint プレゼンテーション</vt:lpstr>
      <vt:lpstr>STEP2 Implement risk assessment ②Estimation and evaluation of risk of the scenarios</vt:lpstr>
      <vt:lpstr>PowerPoint プレゼンテーション</vt:lpstr>
      <vt:lpstr>STEP2 Implement risk assessment ② Estimation and evaluation of risk of the scenarios (Part 1)</vt:lpstr>
      <vt:lpstr>PowerPoint プレゼンテーション</vt:lpstr>
      <vt:lpstr>STEP2 Implement risk assessment ② Estimation and evaluation of risk of the scenarios (Part 2)</vt:lpstr>
      <vt:lpstr>PowerPoint プレゼンテーション</vt:lpstr>
      <vt:lpstr>STEP2 Implement risk assessment ③ Consideration of  additional risk reduction measures</vt:lpstr>
      <vt:lpstr>STEP2 Implement risk assessment ③ Consideration of  additional risk reduction measures (continued)</vt:lpstr>
      <vt:lpstr>PowerPoint プレゼンテーション</vt:lpstr>
      <vt:lpstr>STEP2 Implement risk assessment ③ Consideration of  additional risk reduction measures (continued)</vt:lpstr>
      <vt:lpstr>PowerPoint プレゼンテーション</vt:lpstr>
      <vt:lpstr>STEP2 Implement risk assessment ③Consideration of  additional risk reduction measures (continued)</vt:lpstr>
      <vt:lpstr>PowerPoint プレゼンテーション</vt:lpstr>
      <vt:lpstr>STEP2 Implement risk assessment ④Implement Risk Assessment by repeating the process from ① to ③</vt:lpstr>
      <vt:lpstr>STEP3 Decision on the risk reduction measure</vt:lpstr>
      <vt:lpstr>PowerPoint プレゼンテーション</vt:lpstr>
      <vt:lpstr>Conclusion The record for next time.</vt:lpstr>
      <vt:lpstr>Table 5 Examples of discrepancies for investigation of defects related to works/operations</vt:lpstr>
      <vt:lpstr>Table 6 Examples of defects related to equipment/devices (a) Damage to vessels/piping systems</vt:lpstr>
      <vt:lpstr>Table 6 Examples of defects related to equipment/devices (b) Equipment failure </vt:lpstr>
      <vt:lpstr>Table 6 Examples of defects related to equipment/devices (c) Loss of utility</vt:lpstr>
      <vt:lpstr>Table 7 Examples of external factors</vt:lpstr>
      <vt:lpstr>Table 11 Criteria for risk estimation (a) Severity of hazard</vt:lpstr>
      <vt:lpstr>Table 11 Criteria for risk estimation (b) Occurrence frequency of hazard (likelihood)</vt:lpstr>
      <vt:lpstr>Table 11 Criteria for risk estimation (c) Risk level</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2018-06-21T06:48:13Z</dcterms:created>
  <dcterms:modified xsi:type="dcterms:W3CDTF">2018-06-21T06:49:03Z</dcterms:modified>
</cp:coreProperties>
</file>